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6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theme/themeOverride1.xml" ContentType="application/vnd.openxmlformats-officedocument.themeOverr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theme/themeOverride2.xml" ContentType="application/vnd.openxmlformats-officedocument.themeOverride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theme/themeOverride3.xml" ContentType="application/vnd.openxmlformats-officedocument.themeOverride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theme/themeOverride4.xml" ContentType="application/vnd.openxmlformats-officedocument.themeOverride+xml"/>
  <Override PartName="/ppt/notesSlides/notesSlide7.xml" ContentType="application/vnd.openxmlformats-officedocument.presentationml.notesSlide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theme/themeOverride5.xml" ContentType="application/vnd.openxmlformats-officedocument.themeOverride+xml"/>
  <Override PartName="/ppt/notesSlides/notesSlide8.xml" ContentType="application/vnd.openxmlformats-officedocument.presentationml.notesSlide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theme/themeOverride6.xml" ContentType="application/vnd.openxmlformats-officedocument.themeOverride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theme/themeOverride7.xml" ContentType="application/vnd.openxmlformats-officedocument.themeOverride+xml"/>
  <Override PartName="/ppt/notesSlides/notesSlide9.xml" ContentType="application/vnd.openxmlformats-officedocument.presentationml.notesSlide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5"/>
  </p:sldMasterIdLst>
  <p:notesMasterIdLst>
    <p:notesMasterId r:id="rId28"/>
  </p:notesMasterIdLst>
  <p:handoutMasterIdLst>
    <p:handoutMasterId r:id="rId29"/>
  </p:handoutMasterIdLst>
  <p:sldIdLst>
    <p:sldId id="256" r:id="rId6"/>
    <p:sldId id="267" r:id="rId7"/>
    <p:sldId id="313" r:id="rId8"/>
    <p:sldId id="292" r:id="rId9"/>
    <p:sldId id="314" r:id="rId10"/>
    <p:sldId id="315" r:id="rId11"/>
    <p:sldId id="317" r:id="rId12"/>
    <p:sldId id="318" r:id="rId13"/>
    <p:sldId id="302" r:id="rId14"/>
    <p:sldId id="303" r:id="rId15"/>
    <p:sldId id="319" r:id="rId16"/>
    <p:sldId id="310" r:id="rId17"/>
    <p:sldId id="312" r:id="rId18"/>
    <p:sldId id="316" r:id="rId19"/>
    <p:sldId id="293" r:id="rId20"/>
    <p:sldId id="295" r:id="rId21"/>
    <p:sldId id="296" r:id="rId22"/>
    <p:sldId id="297" r:id="rId23"/>
    <p:sldId id="298" r:id="rId24"/>
    <p:sldId id="299" r:id="rId25"/>
    <p:sldId id="300" r:id="rId26"/>
    <p:sldId id="301" r:id="rId27"/>
  </p:sldIdLst>
  <p:sldSz cx="12192000" cy="6858000"/>
  <p:notesSz cx="6797675" cy="9926638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FE3"/>
    <a:srgbClr val="006CB1"/>
    <a:srgbClr val="86BC24"/>
    <a:srgbClr val="B1A77F"/>
    <a:srgbClr val="B1B080"/>
    <a:srgbClr val="A49F8C"/>
    <a:srgbClr val="D2D2C2"/>
    <a:srgbClr val="95B87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ttlere Formatvorlage 2 - Akz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F5AB1C69-6EDB-4FF4-983F-18BD219EF322}" styleName="Mittlere Formatvorlage 2 - Akz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1629" autoAdjust="0"/>
    <p:restoredTop sz="94689" autoAdjust="0"/>
  </p:normalViewPr>
  <p:slideViewPr>
    <p:cSldViewPr snapToGrid="0">
      <p:cViewPr varScale="1">
        <p:scale>
          <a:sx n="73" d="100"/>
          <a:sy n="73" d="100"/>
        </p:scale>
        <p:origin x="56" y="528"/>
      </p:cViewPr>
      <p:guideLst/>
    </p:cSldViewPr>
  </p:slideViewPr>
  <p:outlineViewPr>
    <p:cViewPr>
      <p:scale>
        <a:sx n="33" d="100"/>
        <a:sy n="33" d="100"/>
      </p:scale>
      <p:origin x="0" y="-512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70" d="100"/>
        <a:sy n="70" d="100"/>
      </p:scale>
      <p:origin x="0" y="0"/>
    </p:cViewPr>
  </p:sorterViewPr>
  <p:notesViewPr>
    <p:cSldViewPr snapToGrid="0">
      <p:cViewPr varScale="1">
        <p:scale>
          <a:sx n="53" d="100"/>
          <a:sy n="53" d="100"/>
        </p:scale>
        <p:origin x="2652" y="33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handoutMaster" Target="handoutMasters/handout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theme" Target="theme/theme1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viewProps" Target="viewProps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3B271BC-A695-437A-B43F-AA831B912BB5}" type="doc">
      <dgm:prSet loTypeId="urn:microsoft.com/office/officeart/2005/8/layout/chevron1" loCatId="process" qsTypeId="urn:microsoft.com/office/officeart/2005/8/quickstyle/simple1" qsCatId="simple" csTypeId="urn:microsoft.com/office/officeart/2005/8/colors/accent1_2" csCatId="accent1" phldr="1"/>
      <dgm:spPr/>
    </dgm:pt>
    <dgm:pt modelId="{75B4A6E4-DBBF-4019-88CE-35D23A665244}">
      <dgm:prSet phldrT="[Text]"/>
      <dgm:spPr>
        <a:solidFill>
          <a:srgbClr val="006CB1"/>
        </a:solidFill>
      </dgm:spPr>
      <dgm:t>
        <a:bodyPr/>
        <a:lstStyle/>
        <a:p>
          <a:r>
            <a:rPr lang="de-DE" dirty="0"/>
            <a:t>Ideenfindung und Einreichung</a:t>
          </a:r>
        </a:p>
      </dgm:t>
    </dgm:pt>
    <dgm:pt modelId="{F063CB78-93C4-44D8-85B9-0DD3E6818F0A}" type="parTrans" cxnId="{58C7609F-7235-43F0-96AF-D0CBE1A369B6}">
      <dgm:prSet/>
      <dgm:spPr/>
      <dgm:t>
        <a:bodyPr/>
        <a:lstStyle/>
        <a:p>
          <a:endParaRPr lang="de-DE"/>
        </a:p>
      </dgm:t>
    </dgm:pt>
    <dgm:pt modelId="{6C9D10A9-5CC6-493E-892D-77BA85AE0C76}" type="sibTrans" cxnId="{58C7609F-7235-43F0-96AF-D0CBE1A369B6}">
      <dgm:prSet/>
      <dgm:spPr/>
      <dgm:t>
        <a:bodyPr/>
        <a:lstStyle/>
        <a:p>
          <a:endParaRPr lang="de-DE"/>
        </a:p>
      </dgm:t>
    </dgm:pt>
    <dgm:pt modelId="{EC9731AF-4494-42DB-A40B-2B24C002EAB3}">
      <dgm:prSet phldrT="[Text]"/>
      <dgm:spPr>
        <a:solidFill>
          <a:srgbClr val="006CB1"/>
        </a:solidFill>
      </dgm:spPr>
      <dgm:t>
        <a:bodyPr/>
        <a:lstStyle/>
        <a:p>
          <a:r>
            <a:rPr lang="de-DE" dirty="0" smtClean="0"/>
            <a:t>Aus- und Bewertung</a:t>
          </a:r>
          <a:endParaRPr lang="de-DE" dirty="0"/>
        </a:p>
      </dgm:t>
    </dgm:pt>
    <dgm:pt modelId="{632EE73A-B78F-44BC-9CA0-02846F95A8DF}" type="parTrans" cxnId="{7927B485-9F4C-4934-953E-273D1DDC6EB5}">
      <dgm:prSet/>
      <dgm:spPr/>
      <dgm:t>
        <a:bodyPr/>
        <a:lstStyle/>
        <a:p>
          <a:endParaRPr lang="de-DE"/>
        </a:p>
      </dgm:t>
    </dgm:pt>
    <dgm:pt modelId="{A6B96B98-8F82-49D9-A8C5-C7234792F8F8}" type="sibTrans" cxnId="{7927B485-9F4C-4934-953E-273D1DDC6EB5}">
      <dgm:prSet/>
      <dgm:spPr/>
      <dgm:t>
        <a:bodyPr/>
        <a:lstStyle/>
        <a:p>
          <a:endParaRPr lang="de-DE"/>
        </a:p>
      </dgm:t>
    </dgm:pt>
    <dgm:pt modelId="{959C7562-0FE5-47F7-91B4-97031C9142CD}">
      <dgm:prSet phldrT="[Text]"/>
      <dgm:spPr>
        <a:solidFill>
          <a:srgbClr val="006CB1"/>
        </a:solidFill>
      </dgm:spPr>
      <dgm:t>
        <a:bodyPr/>
        <a:lstStyle/>
        <a:p>
          <a:r>
            <a:rPr lang="de-DE" dirty="0" smtClean="0"/>
            <a:t>Feedback, Prämierung, Umsetzung</a:t>
          </a:r>
          <a:endParaRPr lang="de-DE" dirty="0"/>
        </a:p>
      </dgm:t>
    </dgm:pt>
    <dgm:pt modelId="{60F0B478-2F35-4986-A4F1-9B0DE6167A7D}" type="parTrans" cxnId="{054B8F6F-D17F-4A26-8C3C-B8F025ABA900}">
      <dgm:prSet/>
      <dgm:spPr/>
      <dgm:t>
        <a:bodyPr/>
        <a:lstStyle/>
        <a:p>
          <a:endParaRPr lang="de-DE"/>
        </a:p>
      </dgm:t>
    </dgm:pt>
    <dgm:pt modelId="{2FD44AA3-47F7-484F-A587-2236A03C45AF}" type="sibTrans" cxnId="{054B8F6F-D17F-4A26-8C3C-B8F025ABA900}">
      <dgm:prSet/>
      <dgm:spPr/>
      <dgm:t>
        <a:bodyPr/>
        <a:lstStyle/>
        <a:p>
          <a:endParaRPr lang="de-DE"/>
        </a:p>
      </dgm:t>
    </dgm:pt>
    <dgm:pt modelId="{8442818D-5FFA-4FF9-8E66-BBAE190664B2}" type="pres">
      <dgm:prSet presAssocID="{63B271BC-A695-437A-B43F-AA831B912BB5}" presName="Name0" presStyleCnt="0">
        <dgm:presLayoutVars>
          <dgm:dir/>
          <dgm:animLvl val="lvl"/>
          <dgm:resizeHandles val="exact"/>
        </dgm:presLayoutVars>
      </dgm:prSet>
      <dgm:spPr/>
    </dgm:pt>
    <dgm:pt modelId="{87728A7E-68D5-4EEB-BA53-2475F5159640}" type="pres">
      <dgm:prSet presAssocID="{75B4A6E4-DBBF-4019-88CE-35D23A665244}" presName="parTxOnly" presStyleLbl="node1" presStyleIdx="0" presStyleCnt="3" custLinFactY="-16267" custLinFactNeighborX="-8471" custLinFactNeighborY="-10000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CE00B9B9-E414-4DDB-88E6-4850942DE7DA}" type="pres">
      <dgm:prSet presAssocID="{6C9D10A9-5CC6-493E-892D-77BA85AE0C76}" presName="parTxOnlySpace" presStyleCnt="0"/>
      <dgm:spPr/>
    </dgm:pt>
    <dgm:pt modelId="{11312347-3541-4ED4-A7C7-7B5493D70869}" type="pres">
      <dgm:prSet presAssocID="{EC9731AF-4494-42DB-A40B-2B24C002EAB3}" presName="parTxOnly" presStyleLbl="node1" presStyleIdx="1" presStyleCnt="3" custLinFactNeighborX="-9843" custLinFactNeighborY="-831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54D6B0F5-996C-4316-B120-55EA46924BCC}" type="pres">
      <dgm:prSet presAssocID="{A6B96B98-8F82-49D9-A8C5-C7234792F8F8}" presName="parTxOnlySpace" presStyleCnt="0"/>
      <dgm:spPr/>
    </dgm:pt>
    <dgm:pt modelId="{BDF85E03-7ADF-4189-AF60-688F746D2371}" type="pres">
      <dgm:prSet presAssocID="{959C7562-0FE5-47F7-91B4-97031C9142CD}" presName="parTxOnly" presStyleLbl="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de-DE"/>
        </a:p>
      </dgm:t>
    </dgm:pt>
  </dgm:ptLst>
  <dgm:cxnLst>
    <dgm:cxn modelId="{58C7609F-7235-43F0-96AF-D0CBE1A369B6}" srcId="{63B271BC-A695-437A-B43F-AA831B912BB5}" destId="{75B4A6E4-DBBF-4019-88CE-35D23A665244}" srcOrd="0" destOrd="0" parTransId="{F063CB78-93C4-44D8-85B9-0DD3E6818F0A}" sibTransId="{6C9D10A9-5CC6-493E-892D-77BA85AE0C76}"/>
    <dgm:cxn modelId="{E4628184-F641-4840-AFAA-A99459F67762}" type="presOf" srcId="{63B271BC-A695-437A-B43F-AA831B912BB5}" destId="{8442818D-5FFA-4FF9-8E66-BBAE190664B2}" srcOrd="0" destOrd="0" presId="urn:microsoft.com/office/officeart/2005/8/layout/chevron1"/>
    <dgm:cxn modelId="{7927B485-9F4C-4934-953E-273D1DDC6EB5}" srcId="{63B271BC-A695-437A-B43F-AA831B912BB5}" destId="{EC9731AF-4494-42DB-A40B-2B24C002EAB3}" srcOrd="1" destOrd="0" parTransId="{632EE73A-B78F-44BC-9CA0-02846F95A8DF}" sibTransId="{A6B96B98-8F82-49D9-A8C5-C7234792F8F8}"/>
    <dgm:cxn modelId="{5F4A3DA0-EF4C-44AF-88B4-BB446AB40F10}" type="presOf" srcId="{EC9731AF-4494-42DB-A40B-2B24C002EAB3}" destId="{11312347-3541-4ED4-A7C7-7B5493D70869}" srcOrd="0" destOrd="0" presId="urn:microsoft.com/office/officeart/2005/8/layout/chevron1"/>
    <dgm:cxn modelId="{72D11130-0DF3-4A37-85D7-D152E25B32D4}" type="presOf" srcId="{75B4A6E4-DBBF-4019-88CE-35D23A665244}" destId="{87728A7E-68D5-4EEB-BA53-2475F5159640}" srcOrd="0" destOrd="0" presId="urn:microsoft.com/office/officeart/2005/8/layout/chevron1"/>
    <dgm:cxn modelId="{054B8F6F-D17F-4A26-8C3C-B8F025ABA900}" srcId="{63B271BC-A695-437A-B43F-AA831B912BB5}" destId="{959C7562-0FE5-47F7-91B4-97031C9142CD}" srcOrd="2" destOrd="0" parTransId="{60F0B478-2F35-4986-A4F1-9B0DE6167A7D}" sibTransId="{2FD44AA3-47F7-484F-A587-2236A03C45AF}"/>
    <dgm:cxn modelId="{B5129CEC-2F2F-4299-956C-2AE4721B3893}" type="presOf" srcId="{959C7562-0FE5-47F7-91B4-97031C9142CD}" destId="{BDF85E03-7ADF-4189-AF60-688F746D2371}" srcOrd="0" destOrd="0" presId="urn:microsoft.com/office/officeart/2005/8/layout/chevron1"/>
    <dgm:cxn modelId="{55BA0E30-51E3-44B0-B1DF-01C6FB44521C}" type="presParOf" srcId="{8442818D-5FFA-4FF9-8E66-BBAE190664B2}" destId="{87728A7E-68D5-4EEB-BA53-2475F5159640}" srcOrd="0" destOrd="0" presId="urn:microsoft.com/office/officeart/2005/8/layout/chevron1"/>
    <dgm:cxn modelId="{41AC1893-C533-4E8C-87ED-388070A92AEC}" type="presParOf" srcId="{8442818D-5FFA-4FF9-8E66-BBAE190664B2}" destId="{CE00B9B9-E414-4DDB-88E6-4850942DE7DA}" srcOrd="1" destOrd="0" presId="urn:microsoft.com/office/officeart/2005/8/layout/chevron1"/>
    <dgm:cxn modelId="{258905CD-D9EF-495B-961E-B58416EF077A}" type="presParOf" srcId="{8442818D-5FFA-4FF9-8E66-BBAE190664B2}" destId="{11312347-3541-4ED4-A7C7-7B5493D70869}" srcOrd="2" destOrd="0" presId="urn:microsoft.com/office/officeart/2005/8/layout/chevron1"/>
    <dgm:cxn modelId="{A6227C69-995D-417B-8084-F0CB1FF78234}" type="presParOf" srcId="{8442818D-5FFA-4FF9-8E66-BBAE190664B2}" destId="{54D6B0F5-996C-4316-B120-55EA46924BCC}" srcOrd="3" destOrd="0" presId="urn:microsoft.com/office/officeart/2005/8/layout/chevron1"/>
    <dgm:cxn modelId="{DD5A21F1-1E37-4ED7-A34F-C04885F189CE}" type="presParOf" srcId="{8442818D-5FFA-4FF9-8E66-BBAE190664B2}" destId="{BDF85E03-7ADF-4189-AF60-688F746D2371}" srcOrd="4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D72D84E2-5370-48E8-8384-468307A6B590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de-DE"/>
        </a:p>
      </dgm:t>
    </dgm:pt>
    <dgm:pt modelId="{D8EF63F5-41E0-4D64-B157-2F9DA337D351}">
      <dgm:prSet/>
      <dgm:spPr/>
      <dgm:t>
        <a:bodyPr/>
        <a:lstStyle/>
        <a:p>
          <a:pPr rtl="0"/>
          <a:r>
            <a:rPr lang="de-DE" dirty="0" smtClean="0"/>
            <a:t>6.  Werbung fürs BVW / IDM, Information der </a:t>
          </a:r>
          <a:r>
            <a:rPr lang="de-DE" dirty="0" smtClean="0"/>
            <a:t>Mitarbeiter*innen</a:t>
          </a:r>
          <a:endParaRPr lang="de-DE" dirty="0" smtClean="0"/>
        </a:p>
      </dgm:t>
    </dgm:pt>
    <dgm:pt modelId="{6134E099-69AF-4441-9B18-584869B5C123}" type="parTrans" cxnId="{38B3F43C-05EC-4813-9349-BF2F78A3F14B}">
      <dgm:prSet/>
      <dgm:spPr/>
      <dgm:t>
        <a:bodyPr/>
        <a:lstStyle/>
        <a:p>
          <a:endParaRPr lang="de-DE"/>
        </a:p>
      </dgm:t>
    </dgm:pt>
    <dgm:pt modelId="{F3FEAF5E-D37B-41FD-9DA4-5C50D24B85F7}" type="sibTrans" cxnId="{38B3F43C-05EC-4813-9349-BF2F78A3F14B}">
      <dgm:prSet/>
      <dgm:spPr/>
      <dgm:t>
        <a:bodyPr/>
        <a:lstStyle/>
        <a:p>
          <a:endParaRPr lang="de-DE"/>
        </a:p>
      </dgm:t>
    </dgm:pt>
    <dgm:pt modelId="{017F5773-E7BA-4675-9188-107F0D1B0122}">
      <dgm:prSet/>
      <dgm:spPr/>
      <dgm:t>
        <a:bodyPr/>
        <a:lstStyle/>
        <a:p>
          <a:pPr rtl="0"/>
          <a:r>
            <a:rPr lang="de-DE" dirty="0" smtClean="0"/>
            <a:t>7.  Schutz der Beschäftigten vor Nachteilen</a:t>
          </a:r>
          <a:endParaRPr lang="de-DE" dirty="0"/>
        </a:p>
      </dgm:t>
    </dgm:pt>
    <dgm:pt modelId="{C7CAD6BD-0E49-44DB-817F-12FF8102500B}" type="parTrans" cxnId="{24278708-79D4-427B-964C-FE86A9982CC1}">
      <dgm:prSet/>
      <dgm:spPr/>
      <dgm:t>
        <a:bodyPr/>
        <a:lstStyle/>
        <a:p>
          <a:endParaRPr lang="de-DE"/>
        </a:p>
      </dgm:t>
    </dgm:pt>
    <dgm:pt modelId="{0568A905-6689-4F1D-87FF-82139E549A7A}" type="sibTrans" cxnId="{24278708-79D4-427B-964C-FE86A9982CC1}">
      <dgm:prSet/>
      <dgm:spPr/>
      <dgm:t>
        <a:bodyPr/>
        <a:lstStyle/>
        <a:p>
          <a:endParaRPr lang="de-DE"/>
        </a:p>
      </dgm:t>
    </dgm:pt>
    <dgm:pt modelId="{C08D7FF2-89AC-4783-9611-2B3E4AFB4C13}">
      <dgm:prSet/>
      <dgm:spPr/>
      <dgm:t>
        <a:bodyPr/>
        <a:lstStyle/>
        <a:p>
          <a:r>
            <a:rPr lang="de-DE" dirty="0" smtClean="0"/>
            <a:t>Schutz der Einreichenden</a:t>
          </a:r>
          <a:endParaRPr lang="de-DE" dirty="0"/>
        </a:p>
      </dgm:t>
    </dgm:pt>
    <dgm:pt modelId="{CEEC0306-4FED-424B-8440-E3E1296A126B}" type="parTrans" cxnId="{C9F5D722-C55D-488F-AA6B-0DDAE67B6DC2}">
      <dgm:prSet/>
      <dgm:spPr/>
      <dgm:t>
        <a:bodyPr/>
        <a:lstStyle/>
        <a:p>
          <a:endParaRPr lang="de-DE"/>
        </a:p>
      </dgm:t>
    </dgm:pt>
    <dgm:pt modelId="{516C7E90-78F5-48DD-9DF3-B82ADB56C474}" type="sibTrans" cxnId="{C9F5D722-C55D-488F-AA6B-0DDAE67B6DC2}">
      <dgm:prSet/>
      <dgm:spPr/>
      <dgm:t>
        <a:bodyPr/>
        <a:lstStyle/>
        <a:p>
          <a:endParaRPr lang="de-DE"/>
        </a:p>
      </dgm:t>
    </dgm:pt>
    <dgm:pt modelId="{381B8452-C33B-420E-9663-A86D76D765D9}">
      <dgm:prSet/>
      <dgm:spPr/>
      <dgm:t>
        <a:bodyPr/>
        <a:lstStyle/>
        <a:p>
          <a:r>
            <a:rPr lang="de-DE" dirty="0" smtClean="0"/>
            <a:t>Marketingmaßnahmen im Betrieb</a:t>
          </a:r>
          <a:endParaRPr lang="de-DE" dirty="0"/>
        </a:p>
      </dgm:t>
    </dgm:pt>
    <dgm:pt modelId="{EF391E61-7A79-4BA2-BB9A-8A74716B1D91}" type="parTrans" cxnId="{2C562859-B1D8-40E5-AEDD-935532417155}">
      <dgm:prSet/>
      <dgm:spPr/>
      <dgm:t>
        <a:bodyPr/>
        <a:lstStyle/>
        <a:p>
          <a:endParaRPr lang="de-DE"/>
        </a:p>
      </dgm:t>
    </dgm:pt>
    <dgm:pt modelId="{465DD780-E6EE-4ADE-9C7F-0F06F025EAF8}" type="sibTrans" cxnId="{2C562859-B1D8-40E5-AEDD-935532417155}">
      <dgm:prSet/>
      <dgm:spPr/>
      <dgm:t>
        <a:bodyPr/>
        <a:lstStyle/>
        <a:p>
          <a:endParaRPr lang="de-DE"/>
        </a:p>
      </dgm:t>
    </dgm:pt>
    <dgm:pt modelId="{159543BF-64E7-42D6-B3C2-CD5CA6BDF025}">
      <dgm:prSet/>
      <dgm:spPr/>
      <dgm:t>
        <a:bodyPr/>
        <a:lstStyle/>
        <a:p>
          <a:r>
            <a:rPr lang="de-DE" dirty="0" smtClean="0"/>
            <a:t>Schutz vor Leistungs- und Verhaltenskontrollen</a:t>
          </a:r>
          <a:endParaRPr lang="de-DE" dirty="0"/>
        </a:p>
      </dgm:t>
    </dgm:pt>
    <dgm:pt modelId="{5CC1F797-33A7-4970-8F82-C6B7FD063E7E}" type="parTrans" cxnId="{029CD9B6-CF30-482D-8C02-588165B7A24F}">
      <dgm:prSet/>
      <dgm:spPr/>
      <dgm:t>
        <a:bodyPr/>
        <a:lstStyle/>
        <a:p>
          <a:endParaRPr lang="de-DE"/>
        </a:p>
      </dgm:t>
    </dgm:pt>
    <dgm:pt modelId="{980E2528-A022-4F2B-9726-C4722DD04AC5}" type="sibTrans" cxnId="{029CD9B6-CF30-482D-8C02-588165B7A24F}">
      <dgm:prSet/>
      <dgm:spPr/>
      <dgm:t>
        <a:bodyPr/>
        <a:lstStyle/>
        <a:p>
          <a:endParaRPr lang="de-DE"/>
        </a:p>
      </dgm:t>
    </dgm:pt>
    <dgm:pt modelId="{54EAC6D6-F148-441A-831C-C36CB6561B3C}">
      <dgm:prSet/>
      <dgm:spPr/>
      <dgm:t>
        <a:bodyPr/>
        <a:lstStyle/>
        <a:p>
          <a:r>
            <a:rPr lang="de-DE" dirty="0" smtClean="0"/>
            <a:t>Schutz vor Rationalisierungswirkungen</a:t>
          </a:r>
          <a:endParaRPr lang="de-DE" dirty="0"/>
        </a:p>
      </dgm:t>
    </dgm:pt>
    <dgm:pt modelId="{262FB670-E828-45E7-A6B0-4E849EA2E16A}" type="parTrans" cxnId="{01776E29-F214-437F-B56E-D12AD768FFFE}">
      <dgm:prSet/>
      <dgm:spPr/>
      <dgm:t>
        <a:bodyPr/>
        <a:lstStyle/>
        <a:p>
          <a:endParaRPr lang="de-DE"/>
        </a:p>
      </dgm:t>
    </dgm:pt>
    <dgm:pt modelId="{6917DD46-CEA0-44CF-9650-BEB3885E1632}" type="sibTrans" cxnId="{01776E29-F214-437F-B56E-D12AD768FFFE}">
      <dgm:prSet/>
      <dgm:spPr/>
      <dgm:t>
        <a:bodyPr/>
        <a:lstStyle/>
        <a:p>
          <a:endParaRPr lang="de-DE"/>
        </a:p>
      </dgm:t>
    </dgm:pt>
    <dgm:pt modelId="{82714C2C-A5C1-4EC6-B6BE-8CFF52089196}">
      <dgm:prSet/>
      <dgm:spPr/>
      <dgm:t>
        <a:bodyPr/>
        <a:lstStyle/>
        <a:p>
          <a:r>
            <a:rPr lang="de-DE" dirty="0" smtClean="0"/>
            <a:t>Informationsveranstaltungen im Betrieb</a:t>
          </a:r>
          <a:endParaRPr lang="de-DE" dirty="0"/>
        </a:p>
      </dgm:t>
    </dgm:pt>
    <dgm:pt modelId="{13A45C9D-6C0C-435E-950C-CBC79179D5E9}" type="parTrans" cxnId="{C273CF7A-9817-4DA1-A141-3F7271B8F35D}">
      <dgm:prSet/>
      <dgm:spPr/>
    </dgm:pt>
    <dgm:pt modelId="{6EB6ABD9-0A41-43DF-8212-184D6557B4E8}" type="sibTrans" cxnId="{C273CF7A-9817-4DA1-A141-3F7271B8F35D}">
      <dgm:prSet/>
      <dgm:spPr/>
    </dgm:pt>
    <dgm:pt modelId="{501D3422-78BD-402F-8344-052C5A8455A7}">
      <dgm:prSet/>
      <dgm:spPr/>
      <dgm:t>
        <a:bodyPr/>
        <a:lstStyle/>
        <a:p>
          <a:r>
            <a:rPr lang="de-DE" dirty="0" smtClean="0"/>
            <a:t>Berichtswesen zum BVW / IDM</a:t>
          </a:r>
          <a:endParaRPr lang="de-DE" dirty="0"/>
        </a:p>
      </dgm:t>
    </dgm:pt>
    <dgm:pt modelId="{193AE6D5-BD39-4C22-983A-26ECB5D8A1CE}" type="parTrans" cxnId="{B8905C72-63EA-43C6-B399-89113141CFB9}">
      <dgm:prSet/>
      <dgm:spPr/>
    </dgm:pt>
    <dgm:pt modelId="{38760F4C-C554-41E2-B016-F612A9EE9934}" type="sibTrans" cxnId="{B8905C72-63EA-43C6-B399-89113141CFB9}">
      <dgm:prSet/>
      <dgm:spPr/>
    </dgm:pt>
    <dgm:pt modelId="{B3BEF9B6-C5D0-408F-AEE0-763BAD97A935}" type="pres">
      <dgm:prSet presAssocID="{D72D84E2-5370-48E8-8384-468307A6B590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de-DE"/>
        </a:p>
      </dgm:t>
    </dgm:pt>
    <dgm:pt modelId="{DE4EC9F2-3235-4E57-BDC8-D726CC29DDCF}" type="pres">
      <dgm:prSet presAssocID="{D8EF63F5-41E0-4D64-B157-2F9DA337D351}" presName="parentLin" presStyleCnt="0"/>
      <dgm:spPr/>
    </dgm:pt>
    <dgm:pt modelId="{18E9D955-9C6C-4190-87CC-E8C0901C156B}" type="pres">
      <dgm:prSet presAssocID="{D8EF63F5-41E0-4D64-B157-2F9DA337D351}" presName="parentLeftMargin" presStyleLbl="node1" presStyleIdx="0" presStyleCnt="2"/>
      <dgm:spPr/>
      <dgm:t>
        <a:bodyPr/>
        <a:lstStyle/>
        <a:p>
          <a:endParaRPr lang="de-DE"/>
        </a:p>
      </dgm:t>
    </dgm:pt>
    <dgm:pt modelId="{130032D8-C284-46FD-AFFD-95DEBB201E6F}" type="pres">
      <dgm:prSet presAssocID="{D8EF63F5-41E0-4D64-B157-2F9DA337D351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8CF19F11-E318-40D8-9911-6AD16075B8D4}" type="pres">
      <dgm:prSet presAssocID="{D8EF63F5-41E0-4D64-B157-2F9DA337D351}" presName="negativeSpace" presStyleCnt="0"/>
      <dgm:spPr/>
    </dgm:pt>
    <dgm:pt modelId="{661FB71F-C8FF-4D46-AE24-BE68E93D4213}" type="pres">
      <dgm:prSet presAssocID="{D8EF63F5-41E0-4D64-B157-2F9DA337D351}" presName="childText" presStyleLbl="conFgAcc1" presStyleIdx="0" presStyleCnt="2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2B62D953-73A5-4D80-9408-F66F0618D78D}" type="pres">
      <dgm:prSet presAssocID="{F3FEAF5E-D37B-41FD-9DA4-5C50D24B85F7}" presName="spaceBetweenRectangles" presStyleCnt="0"/>
      <dgm:spPr/>
    </dgm:pt>
    <dgm:pt modelId="{C76BB267-FC1C-4B59-B381-7569896D82B4}" type="pres">
      <dgm:prSet presAssocID="{017F5773-E7BA-4675-9188-107F0D1B0122}" presName="parentLin" presStyleCnt="0"/>
      <dgm:spPr/>
    </dgm:pt>
    <dgm:pt modelId="{78C18E27-D324-460C-8C73-68E0213B4839}" type="pres">
      <dgm:prSet presAssocID="{017F5773-E7BA-4675-9188-107F0D1B0122}" presName="parentLeftMargin" presStyleLbl="node1" presStyleIdx="0" presStyleCnt="2"/>
      <dgm:spPr/>
      <dgm:t>
        <a:bodyPr/>
        <a:lstStyle/>
        <a:p>
          <a:endParaRPr lang="de-DE"/>
        </a:p>
      </dgm:t>
    </dgm:pt>
    <dgm:pt modelId="{B3DCF3E1-391A-46AA-B43F-E8394457F936}" type="pres">
      <dgm:prSet presAssocID="{017F5773-E7BA-4675-9188-107F0D1B0122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CBC1993D-1C8B-4864-9E1A-81330E8C9181}" type="pres">
      <dgm:prSet presAssocID="{017F5773-E7BA-4675-9188-107F0D1B0122}" presName="negativeSpace" presStyleCnt="0"/>
      <dgm:spPr/>
    </dgm:pt>
    <dgm:pt modelId="{FBD42731-44F2-4E02-9A01-715CCD33D885}" type="pres">
      <dgm:prSet presAssocID="{017F5773-E7BA-4675-9188-107F0D1B0122}" presName="childText" presStyleLbl="conFgAcc1" presStyleIdx="1" presStyleCnt="2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</dgm:ptLst>
  <dgm:cxnLst>
    <dgm:cxn modelId="{38B3F43C-05EC-4813-9349-BF2F78A3F14B}" srcId="{D72D84E2-5370-48E8-8384-468307A6B590}" destId="{D8EF63F5-41E0-4D64-B157-2F9DA337D351}" srcOrd="0" destOrd="0" parTransId="{6134E099-69AF-4441-9B18-584869B5C123}" sibTransId="{F3FEAF5E-D37B-41FD-9DA4-5C50D24B85F7}"/>
    <dgm:cxn modelId="{848C09AA-D6A0-4386-873E-A58E889DD964}" type="presOf" srcId="{54EAC6D6-F148-441A-831C-C36CB6561B3C}" destId="{FBD42731-44F2-4E02-9A01-715CCD33D885}" srcOrd="0" destOrd="2" presId="urn:microsoft.com/office/officeart/2005/8/layout/list1"/>
    <dgm:cxn modelId="{2C562859-B1D8-40E5-AEDD-935532417155}" srcId="{D8EF63F5-41E0-4D64-B157-2F9DA337D351}" destId="{381B8452-C33B-420E-9663-A86D76D765D9}" srcOrd="0" destOrd="0" parTransId="{EF391E61-7A79-4BA2-BB9A-8A74716B1D91}" sibTransId="{465DD780-E6EE-4ADE-9C7F-0F06F025EAF8}"/>
    <dgm:cxn modelId="{BBAFE16B-A0C2-4690-99F6-0D9075ECE90F}" type="presOf" srcId="{D72D84E2-5370-48E8-8384-468307A6B590}" destId="{B3BEF9B6-C5D0-408F-AEE0-763BAD97A935}" srcOrd="0" destOrd="0" presId="urn:microsoft.com/office/officeart/2005/8/layout/list1"/>
    <dgm:cxn modelId="{77176607-1850-44FC-8079-0A508C4E4DB0}" type="presOf" srcId="{381B8452-C33B-420E-9663-A86D76D765D9}" destId="{661FB71F-C8FF-4D46-AE24-BE68E93D4213}" srcOrd="0" destOrd="0" presId="urn:microsoft.com/office/officeart/2005/8/layout/list1"/>
    <dgm:cxn modelId="{01776E29-F214-437F-B56E-D12AD768FFFE}" srcId="{017F5773-E7BA-4675-9188-107F0D1B0122}" destId="{54EAC6D6-F148-441A-831C-C36CB6561B3C}" srcOrd="2" destOrd="0" parTransId="{262FB670-E828-45E7-A6B0-4E849EA2E16A}" sibTransId="{6917DD46-CEA0-44CF-9650-BEB3885E1632}"/>
    <dgm:cxn modelId="{2DE9FB62-A08B-4335-8982-68C74F76220E}" type="presOf" srcId="{82714C2C-A5C1-4EC6-B6BE-8CFF52089196}" destId="{661FB71F-C8FF-4D46-AE24-BE68E93D4213}" srcOrd="0" destOrd="1" presId="urn:microsoft.com/office/officeart/2005/8/layout/list1"/>
    <dgm:cxn modelId="{E7CC5475-018B-4F8C-9460-352C87813268}" type="presOf" srcId="{159543BF-64E7-42D6-B3C2-CD5CA6BDF025}" destId="{FBD42731-44F2-4E02-9A01-715CCD33D885}" srcOrd="0" destOrd="1" presId="urn:microsoft.com/office/officeart/2005/8/layout/list1"/>
    <dgm:cxn modelId="{B5AB11F3-5D9F-406A-A56E-2031DE7437EF}" type="presOf" srcId="{017F5773-E7BA-4675-9188-107F0D1B0122}" destId="{78C18E27-D324-460C-8C73-68E0213B4839}" srcOrd="0" destOrd="0" presId="urn:microsoft.com/office/officeart/2005/8/layout/list1"/>
    <dgm:cxn modelId="{C273CF7A-9817-4DA1-A141-3F7271B8F35D}" srcId="{D8EF63F5-41E0-4D64-B157-2F9DA337D351}" destId="{82714C2C-A5C1-4EC6-B6BE-8CFF52089196}" srcOrd="1" destOrd="0" parTransId="{13A45C9D-6C0C-435E-950C-CBC79179D5E9}" sibTransId="{6EB6ABD9-0A41-43DF-8212-184D6557B4E8}"/>
    <dgm:cxn modelId="{029CD9B6-CF30-482D-8C02-588165B7A24F}" srcId="{017F5773-E7BA-4675-9188-107F0D1B0122}" destId="{159543BF-64E7-42D6-B3C2-CD5CA6BDF025}" srcOrd="1" destOrd="0" parTransId="{5CC1F797-33A7-4970-8F82-C6B7FD063E7E}" sibTransId="{980E2528-A022-4F2B-9726-C4722DD04AC5}"/>
    <dgm:cxn modelId="{B3B6D453-A073-4B33-82CC-9558AA9C7442}" type="presOf" srcId="{D8EF63F5-41E0-4D64-B157-2F9DA337D351}" destId="{130032D8-C284-46FD-AFFD-95DEBB201E6F}" srcOrd="1" destOrd="0" presId="urn:microsoft.com/office/officeart/2005/8/layout/list1"/>
    <dgm:cxn modelId="{24278708-79D4-427B-964C-FE86A9982CC1}" srcId="{D72D84E2-5370-48E8-8384-468307A6B590}" destId="{017F5773-E7BA-4675-9188-107F0D1B0122}" srcOrd="1" destOrd="0" parTransId="{C7CAD6BD-0E49-44DB-817F-12FF8102500B}" sibTransId="{0568A905-6689-4F1D-87FF-82139E549A7A}"/>
    <dgm:cxn modelId="{20BB1CCA-E3E4-467B-BBEC-ACC539A79BDE}" type="presOf" srcId="{017F5773-E7BA-4675-9188-107F0D1B0122}" destId="{B3DCF3E1-391A-46AA-B43F-E8394457F936}" srcOrd="1" destOrd="0" presId="urn:microsoft.com/office/officeart/2005/8/layout/list1"/>
    <dgm:cxn modelId="{B8905C72-63EA-43C6-B399-89113141CFB9}" srcId="{D8EF63F5-41E0-4D64-B157-2F9DA337D351}" destId="{501D3422-78BD-402F-8344-052C5A8455A7}" srcOrd="2" destOrd="0" parTransId="{193AE6D5-BD39-4C22-983A-26ECB5D8A1CE}" sibTransId="{38760F4C-C554-41E2-B016-F612A9EE9934}"/>
    <dgm:cxn modelId="{FD7CFA5D-6127-4F70-886C-F0F92721EE38}" type="presOf" srcId="{D8EF63F5-41E0-4D64-B157-2F9DA337D351}" destId="{18E9D955-9C6C-4190-87CC-E8C0901C156B}" srcOrd="0" destOrd="0" presId="urn:microsoft.com/office/officeart/2005/8/layout/list1"/>
    <dgm:cxn modelId="{C9F5D722-C55D-488F-AA6B-0DDAE67B6DC2}" srcId="{017F5773-E7BA-4675-9188-107F0D1B0122}" destId="{C08D7FF2-89AC-4783-9611-2B3E4AFB4C13}" srcOrd="0" destOrd="0" parTransId="{CEEC0306-4FED-424B-8440-E3E1296A126B}" sibTransId="{516C7E90-78F5-48DD-9DF3-B82ADB56C474}"/>
    <dgm:cxn modelId="{4C8CEAA2-6A77-4939-BFB4-AAB4F94AA66D}" type="presOf" srcId="{C08D7FF2-89AC-4783-9611-2B3E4AFB4C13}" destId="{FBD42731-44F2-4E02-9A01-715CCD33D885}" srcOrd="0" destOrd="0" presId="urn:microsoft.com/office/officeart/2005/8/layout/list1"/>
    <dgm:cxn modelId="{E44E9505-844D-4B91-85EC-B996983388A8}" type="presOf" srcId="{501D3422-78BD-402F-8344-052C5A8455A7}" destId="{661FB71F-C8FF-4D46-AE24-BE68E93D4213}" srcOrd="0" destOrd="2" presId="urn:microsoft.com/office/officeart/2005/8/layout/list1"/>
    <dgm:cxn modelId="{E613D0C1-C9CD-4070-A69D-9C62875F768B}" type="presParOf" srcId="{B3BEF9B6-C5D0-408F-AEE0-763BAD97A935}" destId="{DE4EC9F2-3235-4E57-BDC8-D726CC29DDCF}" srcOrd="0" destOrd="0" presId="urn:microsoft.com/office/officeart/2005/8/layout/list1"/>
    <dgm:cxn modelId="{9FB99E35-CC4E-4CC1-9114-96F783D1A12C}" type="presParOf" srcId="{DE4EC9F2-3235-4E57-BDC8-D726CC29DDCF}" destId="{18E9D955-9C6C-4190-87CC-E8C0901C156B}" srcOrd="0" destOrd="0" presId="urn:microsoft.com/office/officeart/2005/8/layout/list1"/>
    <dgm:cxn modelId="{6E035D98-6F15-403D-8AC2-4B616E8CF1F0}" type="presParOf" srcId="{DE4EC9F2-3235-4E57-BDC8-D726CC29DDCF}" destId="{130032D8-C284-46FD-AFFD-95DEBB201E6F}" srcOrd="1" destOrd="0" presId="urn:microsoft.com/office/officeart/2005/8/layout/list1"/>
    <dgm:cxn modelId="{44341411-E099-4FA5-8A30-D8D3B8945986}" type="presParOf" srcId="{B3BEF9B6-C5D0-408F-AEE0-763BAD97A935}" destId="{8CF19F11-E318-40D8-9911-6AD16075B8D4}" srcOrd="1" destOrd="0" presId="urn:microsoft.com/office/officeart/2005/8/layout/list1"/>
    <dgm:cxn modelId="{2285914B-6A80-4591-9388-E5C3260BE6BF}" type="presParOf" srcId="{B3BEF9B6-C5D0-408F-AEE0-763BAD97A935}" destId="{661FB71F-C8FF-4D46-AE24-BE68E93D4213}" srcOrd="2" destOrd="0" presId="urn:microsoft.com/office/officeart/2005/8/layout/list1"/>
    <dgm:cxn modelId="{1ACBDFB7-946F-42BB-BF4D-1C3E83897EEC}" type="presParOf" srcId="{B3BEF9B6-C5D0-408F-AEE0-763BAD97A935}" destId="{2B62D953-73A5-4D80-9408-F66F0618D78D}" srcOrd="3" destOrd="0" presId="urn:microsoft.com/office/officeart/2005/8/layout/list1"/>
    <dgm:cxn modelId="{A71DF720-CB06-47CA-8BAB-7E91DF4E24AD}" type="presParOf" srcId="{B3BEF9B6-C5D0-408F-AEE0-763BAD97A935}" destId="{C76BB267-FC1C-4B59-B381-7569896D82B4}" srcOrd="4" destOrd="0" presId="urn:microsoft.com/office/officeart/2005/8/layout/list1"/>
    <dgm:cxn modelId="{8C59C12E-3F2B-400F-977B-82C494452023}" type="presParOf" srcId="{C76BB267-FC1C-4B59-B381-7569896D82B4}" destId="{78C18E27-D324-460C-8C73-68E0213B4839}" srcOrd="0" destOrd="0" presId="urn:microsoft.com/office/officeart/2005/8/layout/list1"/>
    <dgm:cxn modelId="{4C050AB0-4478-4C36-80A4-27F567229429}" type="presParOf" srcId="{C76BB267-FC1C-4B59-B381-7569896D82B4}" destId="{B3DCF3E1-391A-46AA-B43F-E8394457F936}" srcOrd="1" destOrd="0" presId="urn:microsoft.com/office/officeart/2005/8/layout/list1"/>
    <dgm:cxn modelId="{5CADB337-CE8B-4713-BE70-DF9BF15FD3E5}" type="presParOf" srcId="{B3BEF9B6-C5D0-408F-AEE0-763BAD97A935}" destId="{CBC1993D-1C8B-4864-9E1A-81330E8C9181}" srcOrd="5" destOrd="0" presId="urn:microsoft.com/office/officeart/2005/8/layout/list1"/>
    <dgm:cxn modelId="{11C75833-ABC1-45B8-AC0D-FE8E03E2E9EC}" type="presParOf" srcId="{B3BEF9B6-C5D0-408F-AEE0-763BAD97A935}" destId="{FBD42731-44F2-4E02-9A01-715CCD33D885}" srcOrd="6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D72D84E2-5370-48E8-8384-468307A6B590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de-DE"/>
        </a:p>
      </dgm:t>
    </dgm:pt>
    <dgm:pt modelId="{D8EF63F5-41E0-4D64-B157-2F9DA337D351}">
      <dgm:prSet/>
      <dgm:spPr/>
      <dgm:t>
        <a:bodyPr/>
        <a:lstStyle/>
        <a:p>
          <a:pPr rtl="0"/>
          <a:r>
            <a:rPr lang="de-DE" dirty="0" smtClean="0"/>
            <a:t>8.  Mitbestimmungsrechte, -prozeduren und -instrumente</a:t>
          </a:r>
        </a:p>
      </dgm:t>
    </dgm:pt>
    <dgm:pt modelId="{6134E099-69AF-4441-9B18-584869B5C123}" type="parTrans" cxnId="{38B3F43C-05EC-4813-9349-BF2F78A3F14B}">
      <dgm:prSet/>
      <dgm:spPr/>
      <dgm:t>
        <a:bodyPr/>
        <a:lstStyle/>
        <a:p>
          <a:endParaRPr lang="de-DE"/>
        </a:p>
      </dgm:t>
    </dgm:pt>
    <dgm:pt modelId="{F3FEAF5E-D37B-41FD-9DA4-5C50D24B85F7}" type="sibTrans" cxnId="{38B3F43C-05EC-4813-9349-BF2F78A3F14B}">
      <dgm:prSet/>
      <dgm:spPr/>
      <dgm:t>
        <a:bodyPr/>
        <a:lstStyle/>
        <a:p>
          <a:endParaRPr lang="de-DE"/>
        </a:p>
      </dgm:t>
    </dgm:pt>
    <dgm:pt modelId="{381B8452-C33B-420E-9663-A86D76D765D9}">
      <dgm:prSet/>
      <dgm:spPr/>
      <dgm:t>
        <a:bodyPr/>
        <a:lstStyle/>
        <a:p>
          <a:r>
            <a:rPr lang="de-DE" dirty="0" smtClean="0"/>
            <a:t>Informationsrechte des BR</a:t>
          </a:r>
          <a:endParaRPr lang="de-DE" dirty="0"/>
        </a:p>
      </dgm:t>
    </dgm:pt>
    <dgm:pt modelId="{EF391E61-7A79-4BA2-BB9A-8A74716B1D91}" type="parTrans" cxnId="{2C562859-B1D8-40E5-AEDD-935532417155}">
      <dgm:prSet/>
      <dgm:spPr/>
      <dgm:t>
        <a:bodyPr/>
        <a:lstStyle/>
        <a:p>
          <a:endParaRPr lang="de-DE"/>
        </a:p>
      </dgm:t>
    </dgm:pt>
    <dgm:pt modelId="{465DD780-E6EE-4ADE-9C7F-0F06F025EAF8}" type="sibTrans" cxnId="{2C562859-B1D8-40E5-AEDD-935532417155}">
      <dgm:prSet/>
      <dgm:spPr/>
      <dgm:t>
        <a:bodyPr/>
        <a:lstStyle/>
        <a:p>
          <a:endParaRPr lang="de-DE"/>
        </a:p>
      </dgm:t>
    </dgm:pt>
    <dgm:pt modelId="{C84A2A93-6C18-41DE-9892-BBD5A870299C}">
      <dgm:prSet/>
      <dgm:spPr/>
      <dgm:t>
        <a:bodyPr/>
        <a:lstStyle/>
        <a:p>
          <a:r>
            <a:rPr lang="de-DE" dirty="0" smtClean="0"/>
            <a:t>Mitwirkung der Arbeitnehmervertretung im System des BVW / IDM</a:t>
          </a:r>
          <a:br>
            <a:rPr lang="de-DE" dirty="0" smtClean="0"/>
          </a:br>
          <a:r>
            <a:rPr lang="de-DE" dirty="0" smtClean="0"/>
            <a:t>- Beteiligung an den Entscheidungsgremien</a:t>
          </a:r>
          <a:br>
            <a:rPr lang="de-DE" dirty="0" smtClean="0"/>
          </a:br>
          <a:r>
            <a:rPr lang="de-DE" dirty="0" smtClean="0"/>
            <a:t>- Beteiligung an der Bestellung der Beauftragten</a:t>
          </a:r>
          <a:br>
            <a:rPr lang="de-DE" dirty="0" smtClean="0"/>
          </a:br>
          <a:r>
            <a:rPr lang="de-DE" dirty="0" smtClean="0"/>
            <a:t>- Weitere Beteiligungsthemen</a:t>
          </a:r>
          <a:endParaRPr lang="de-DE" dirty="0"/>
        </a:p>
      </dgm:t>
    </dgm:pt>
    <dgm:pt modelId="{5A1592CA-EFCA-47CC-8AB9-B0107E662A16}" type="parTrans" cxnId="{9965F898-9516-48F5-AB49-470C3BE0FB57}">
      <dgm:prSet/>
      <dgm:spPr/>
      <dgm:t>
        <a:bodyPr/>
        <a:lstStyle/>
        <a:p>
          <a:endParaRPr lang="de-DE"/>
        </a:p>
      </dgm:t>
    </dgm:pt>
    <dgm:pt modelId="{2618BA4D-A855-4960-A73B-CE4A4F600FE5}" type="sibTrans" cxnId="{9965F898-9516-48F5-AB49-470C3BE0FB57}">
      <dgm:prSet/>
      <dgm:spPr/>
      <dgm:t>
        <a:bodyPr/>
        <a:lstStyle/>
        <a:p>
          <a:endParaRPr lang="de-DE"/>
        </a:p>
      </dgm:t>
    </dgm:pt>
    <dgm:pt modelId="{682AB4BB-7400-4DEF-9A20-EDC99A668A90}">
      <dgm:prSet/>
      <dgm:spPr/>
      <dgm:t>
        <a:bodyPr/>
        <a:lstStyle/>
        <a:p>
          <a:r>
            <a:rPr lang="de-DE" dirty="0" smtClean="0"/>
            <a:t>Direkte Beteiligung der Beschäftigten</a:t>
          </a:r>
          <a:br>
            <a:rPr lang="de-DE" dirty="0" smtClean="0"/>
          </a:br>
          <a:r>
            <a:rPr lang="de-DE" dirty="0" smtClean="0"/>
            <a:t>- Beteiligung an der Bewertung der Vorschläge</a:t>
          </a:r>
          <a:br>
            <a:rPr lang="de-DE" dirty="0" smtClean="0"/>
          </a:br>
          <a:r>
            <a:rPr lang="de-DE" dirty="0" smtClean="0"/>
            <a:t>- Beteiligung an der Umsetzung</a:t>
          </a:r>
          <a:endParaRPr lang="de-DE" dirty="0"/>
        </a:p>
      </dgm:t>
    </dgm:pt>
    <dgm:pt modelId="{32561C2B-AB64-45B0-B13F-919B072F54F1}" type="parTrans" cxnId="{956A2F56-71CA-4CE5-9B34-7B6D90F3C52D}">
      <dgm:prSet/>
      <dgm:spPr/>
      <dgm:t>
        <a:bodyPr/>
        <a:lstStyle/>
        <a:p>
          <a:endParaRPr lang="de-DE"/>
        </a:p>
      </dgm:t>
    </dgm:pt>
    <dgm:pt modelId="{2495D685-1E5E-455B-BDF9-41585FE7B299}" type="sibTrans" cxnId="{956A2F56-71CA-4CE5-9B34-7B6D90F3C52D}">
      <dgm:prSet/>
      <dgm:spPr/>
      <dgm:t>
        <a:bodyPr/>
        <a:lstStyle/>
        <a:p>
          <a:endParaRPr lang="de-DE"/>
        </a:p>
      </dgm:t>
    </dgm:pt>
    <dgm:pt modelId="{516FC3A3-213E-4FF8-BAF5-7FEA84431278}">
      <dgm:prSet/>
      <dgm:spPr/>
      <dgm:t>
        <a:bodyPr/>
        <a:lstStyle/>
        <a:p>
          <a:r>
            <a:rPr lang="de-DE" dirty="0" smtClean="0"/>
            <a:t>Beilegung von Streitigkeiten</a:t>
          </a:r>
          <a:endParaRPr lang="de-DE" dirty="0"/>
        </a:p>
      </dgm:t>
    </dgm:pt>
    <dgm:pt modelId="{1F8AFA9B-A10D-4C82-AF08-6FAAF852FC9E}" type="parTrans" cxnId="{77F195AA-D73C-422E-AE78-2C67C458F677}">
      <dgm:prSet/>
      <dgm:spPr/>
      <dgm:t>
        <a:bodyPr/>
        <a:lstStyle/>
        <a:p>
          <a:endParaRPr lang="de-DE"/>
        </a:p>
      </dgm:t>
    </dgm:pt>
    <dgm:pt modelId="{940997D5-5CB1-478A-A606-92A17A844CDD}" type="sibTrans" cxnId="{77F195AA-D73C-422E-AE78-2C67C458F677}">
      <dgm:prSet/>
      <dgm:spPr/>
      <dgm:t>
        <a:bodyPr/>
        <a:lstStyle/>
        <a:p>
          <a:endParaRPr lang="de-DE"/>
        </a:p>
      </dgm:t>
    </dgm:pt>
    <dgm:pt modelId="{460F4ADA-28CD-424A-B1E1-6274F49D95B2}">
      <dgm:prSet/>
      <dgm:spPr/>
      <dgm:t>
        <a:bodyPr/>
        <a:lstStyle/>
        <a:p>
          <a:r>
            <a:rPr lang="de-DE" dirty="0" smtClean="0"/>
            <a:t>Beteiligung an der Überprüfung der Regelung und zukünftigen strukturellen Entscheidungen</a:t>
          </a:r>
          <a:endParaRPr lang="de-DE" dirty="0"/>
        </a:p>
      </dgm:t>
    </dgm:pt>
    <dgm:pt modelId="{1A05B11D-3D02-4F43-BDD2-7FBBB171F637}" type="parTrans" cxnId="{DD4B853E-2B77-4432-B2D8-3B7EECCCBA5A}">
      <dgm:prSet/>
      <dgm:spPr/>
      <dgm:t>
        <a:bodyPr/>
        <a:lstStyle/>
        <a:p>
          <a:endParaRPr lang="de-DE"/>
        </a:p>
      </dgm:t>
    </dgm:pt>
    <dgm:pt modelId="{85BB6DCB-F9C8-418A-9D18-810FB272F23D}" type="sibTrans" cxnId="{DD4B853E-2B77-4432-B2D8-3B7EECCCBA5A}">
      <dgm:prSet/>
      <dgm:spPr/>
      <dgm:t>
        <a:bodyPr/>
        <a:lstStyle/>
        <a:p>
          <a:endParaRPr lang="de-DE"/>
        </a:p>
      </dgm:t>
    </dgm:pt>
    <dgm:pt modelId="{95B63F80-218A-4198-8443-3E5E2A9075C9}">
      <dgm:prSet/>
      <dgm:spPr/>
      <dgm:t>
        <a:bodyPr/>
        <a:lstStyle/>
        <a:p>
          <a:r>
            <a:rPr lang="de-DE" dirty="0" smtClean="0"/>
            <a:t>Bezug zu Tarifverträgen</a:t>
          </a:r>
          <a:endParaRPr lang="de-DE" dirty="0"/>
        </a:p>
      </dgm:t>
    </dgm:pt>
    <dgm:pt modelId="{4AA15688-4987-49A6-A0C7-022407904F4B}" type="parTrans" cxnId="{F97D704C-3430-4AD9-8CD8-762D30A301AF}">
      <dgm:prSet/>
      <dgm:spPr/>
      <dgm:t>
        <a:bodyPr/>
        <a:lstStyle/>
        <a:p>
          <a:endParaRPr lang="de-DE"/>
        </a:p>
      </dgm:t>
    </dgm:pt>
    <dgm:pt modelId="{075500BB-65B1-42E7-91CF-0F4DB8881BAF}" type="sibTrans" cxnId="{F97D704C-3430-4AD9-8CD8-762D30A301AF}">
      <dgm:prSet/>
      <dgm:spPr/>
      <dgm:t>
        <a:bodyPr/>
        <a:lstStyle/>
        <a:p>
          <a:endParaRPr lang="de-DE"/>
        </a:p>
      </dgm:t>
    </dgm:pt>
    <dgm:pt modelId="{B3BEF9B6-C5D0-408F-AEE0-763BAD97A935}" type="pres">
      <dgm:prSet presAssocID="{D72D84E2-5370-48E8-8384-468307A6B590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de-DE"/>
        </a:p>
      </dgm:t>
    </dgm:pt>
    <dgm:pt modelId="{DE4EC9F2-3235-4E57-BDC8-D726CC29DDCF}" type="pres">
      <dgm:prSet presAssocID="{D8EF63F5-41E0-4D64-B157-2F9DA337D351}" presName="parentLin" presStyleCnt="0"/>
      <dgm:spPr/>
    </dgm:pt>
    <dgm:pt modelId="{18E9D955-9C6C-4190-87CC-E8C0901C156B}" type="pres">
      <dgm:prSet presAssocID="{D8EF63F5-41E0-4D64-B157-2F9DA337D351}" presName="parentLeftMargin" presStyleLbl="node1" presStyleIdx="0" presStyleCnt="1"/>
      <dgm:spPr/>
      <dgm:t>
        <a:bodyPr/>
        <a:lstStyle/>
        <a:p>
          <a:endParaRPr lang="de-DE"/>
        </a:p>
      </dgm:t>
    </dgm:pt>
    <dgm:pt modelId="{130032D8-C284-46FD-AFFD-95DEBB201E6F}" type="pres">
      <dgm:prSet presAssocID="{D8EF63F5-41E0-4D64-B157-2F9DA337D351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8CF19F11-E318-40D8-9911-6AD16075B8D4}" type="pres">
      <dgm:prSet presAssocID="{D8EF63F5-41E0-4D64-B157-2F9DA337D351}" presName="negativeSpace" presStyleCnt="0"/>
      <dgm:spPr/>
    </dgm:pt>
    <dgm:pt modelId="{661FB71F-C8FF-4D46-AE24-BE68E93D4213}" type="pres">
      <dgm:prSet presAssocID="{D8EF63F5-41E0-4D64-B157-2F9DA337D351}" presName="childText" presStyleLbl="conFgAcc1" presStyleIdx="0" presStyleCnt="1" custLinFactNeighborY="-4978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</dgm:ptLst>
  <dgm:cxnLst>
    <dgm:cxn modelId="{2C562859-B1D8-40E5-AEDD-935532417155}" srcId="{D8EF63F5-41E0-4D64-B157-2F9DA337D351}" destId="{381B8452-C33B-420E-9663-A86D76D765D9}" srcOrd="0" destOrd="0" parTransId="{EF391E61-7A79-4BA2-BB9A-8A74716B1D91}" sibTransId="{465DD780-E6EE-4ADE-9C7F-0F06F025EAF8}"/>
    <dgm:cxn modelId="{0E393043-8749-4E24-A971-9936B43B21D9}" type="presOf" srcId="{D8EF63F5-41E0-4D64-B157-2F9DA337D351}" destId="{130032D8-C284-46FD-AFFD-95DEBB201E6F}" srcOrd="1" destOrd="0" presId="urn:microsoft.com/office/officeart/2005/8/layout/list1"/>
    <dgm:cxn modelId="{DD4B853E-2B77-4432-B2D8-3B7EECCCBA5A}" srcId="{D8EF63F5-41E0-4D64-B157-2F9DA337D351}" destId="{460F4ADA-28CD-424A-B1E1-6274F49D95B2}" srcOrd="4" destOrd="0" parTransId="{1A05B11D-3D02-4F43-BDD2-7FBBB171F637}" sibTransId="{85BB6DCB-F9C8-418A-9D18-810FB272F23D}"/>
    <dgm:cxn modelId="{1B0D65F7-2200-47D9-9663-B71E5347AB09}" type="presOf" srcId="{D72D84E2-5370-48E8-8384-468307A6B590}" destId="{B3BEF9B6-C5D0-408F-AEE0-763BAD97A935}" srcOrd="0" destOrd="0" presId="urn:microsoft.com/office/officeart/2005/8/layout/list1"/>
    <dgm:cxn modelId="{38B3F43C-05EC-4813-9349-BF2F78A3F14B}" srcId="{D72D84E2-5370-48E8-8384-468307A6B590}" destId="{D8EF63F5-41E0-4D64-B157-2F9DA337D351}" srcOrd="0" destOrd="0" parTransId="{6134E099-69AF-4441-9B18-584869B5C123}" sibTransId="{F3FEAF5E-D37B-41FD-9DA4-5C50D24B85F7}"/>
    <dgm:cxn modelId="{77F195AA-D73C-422E-AE78-2C67C458F677}" srcId="{D8EF63F5-41E0-4D64-B157-2F9DA337D351}" destId="{516FC3A3-213E-4FF8-BAF5-7FEA84431278}" srcOrd="3" destOrd="0" parTransId="{1F8AFA9B-A10D-4C82-AF08-6FAAF852FC9E}" sibTransId="{940997D5-5CB1-478A-A606-92A17A844CDD}"/>
    <dgm:cxn modelId="{B07CEA41-31C4-4D3D-9CD6-84AE691B4F9F}" type="presOf" srcId="{460F4ADA-28CD-424A-B1E1-6274F49D95B2}" destId="{661FB71F-C8FF-4D46-AE24-BE68E93D4213}" srcOrd="0" destOrd="4" presId="urn:microsoft.com/office/officeart/2005/8/layout/list1"/>
    <dgm:cxn modelId="{306B928B-03FE-45A4-B2D2-32561A91B109}" type="presOf" srcId="{C84A2A93-6C18-41DE-9892-BBD5A870299C}" destId="{661FB71F-C8FF-4D46-AE24-BE68E93D4213}" srcOrd="0" destOrd="1" presId="urn:microsoft.com/office/officeart/2005/8/layout/list1"/>
    <dgm:cxn modelId="{763FC577-74C1-47CF-B30E-67B658330C36}" type="presOf" srcId="{381B8452-C33B-420E-9663-A86D76D765D9}" destId="{661FB71F-C8FF-4D46-AE24-BE68E93D4213}" srcOrd="0" destOrd="0" presId="urn:microsoft.com/office/officeart/2005/8/layout/list1"/>
    <dgm:cxn modelId="{6BD3DF09-DE8B-42AF-A804-7257E418A65A}" type="presOf" srcId="{D8EF63F5-41E0-4D64-B157-2F9DA337D351}" destId="{18E9D955-9C6C-4190-87CC-E8C0901C156B}" srcOrd="0" destOrd="0" presId="urn:microsoft.com/office/officeart/2005/8/layout/list1"/>
    <dgm:cxn modelId="{FFD3B4CD-F655-47DB-AD3E-B55BE3AD21C6}" type="presOf" srcId="{682AB4BB-7400-4DEF-9A20-EDC99A668A90}" destId="{661FB71F-C8FF-4D46-AE24-BE68E93D4213}" srcOrd="0" destOrd="2" presId="urn:microsoft.com/office/officeart/2005/8/layout/list1"/>
    <dgm:cxn modelId="{F97D704C-3430-4AD9-8CD8-762D30A301AF}" srcId="{D8EF63F5-41E0-4D64-B157-2F9DA337D351}" destId="{95B63F80-218A-4198-8443-3E5E2A9075C9}" srcOrd="5" destOrd="0" parTransId="{4AA15688-4987-49A6-A0C7-022407904F4B}" sibTransId="{075500BB-65B1-42E7-91CF-0F4DB8881BAF}"/>
    <dgm:cxn modelId="{9965F898-9516-48F5-AB49-470C3BE0FB57}" srcId="{D8EF63F5-41E0-4D64-B157-2F9DA337D351}" destId="{C84A2A93-6C18-41DE-9892-BBD5A870299C}" srcOrd="1" destOrd="0" parTransId="{5A1592CA-EFCA-47CC-8AB9-B0107E662A16}" sibTransId="{2618BA4D-A855-4960-A73B-CE4A4F600FE5}"/>
    <dgm:cxn modelId="{956A2F56-71CA-4CE5-9B34-7B6D90F3C52D}" srcId="{D8EF63F5-41E0-4D64-B157-2F9DA337D351}" destId="{682AB4BB-7400-4DEF-9A20-EDC99A668A90}" srcOrd="2" destOrd="0" parTransId="{32561C2B-AB64-45B0-B13F-919B072F54F1}" sibTransId="{2495D685-1E5E-455B-BDF9-41585FE7B299}"/>
    <dgm:cxn modelId="{290C8318-72A6-49C7-BA1C-BDD636CA1D19}" type="presOf" srcId="{516FC3A3-213E-4FF8-BAF5-7FEA84431278}" destId="{661FB71F-C8FF-4D46-AE24-BE68E93D4213}" srcOrd="0" destOrd="3" presId="urn:microsoft.com/office/officeart/2005/8/layout/list1"/>
    <dgm:cxn modelId="{800088DC-BAF5-47A8-88D1-332D3D85C3D6}" type="presOf" srcId="{95B63F80-218A-4198-8443-3E5E2A9075C9}" destId="{661FB71F-C8FF-4D46-AE24-BE68E93D4213}" srcOrd="0" destOrd="5" presId="urn:microsoft.com/office/officeart/2005/8/layout/list1"/>
    <dgm:cxn modelId="{A84DB1A9-601D-4840-B3FF-B8B244D2D330}" type="presParOf" srcId="{B3BEF9B6-C5D0-408F-AEE0-763BAD97A935}" destId="{DE4EC9F2-3235-4E57-BDC8-D726CC29DDCF}" srcOrd="0" destOrd="0" presId="urn:microsoft.com/office/officeart/2005/8/layout/list1"/>
    <dgm:cxn modelId="{D2EC844F-EC77-488E-8779-A7E75998D4CB}" type="presParOf" srcId="{DE4EC9F2-3235-4E57-BDC8-D726CC29DDCF}" destId="{18E9D955-9C6C-4190-87CC-E8C0901C156B}" srcOrd="0" destOrd="0" presId="urn:microsoft.com/office/officeart/2005/8/layout/list1"/>
    <dgm:cxn modelId="{07524B7E-82BE-4EC4-B9C1-A61B0AFB8608}" type="presParOf" srcId="{DE4EC9F2-3235-4E57-BDC8-D726CC29DDCF}" destId="{130032D8-C284-46FD-AFFD-95DEBB201E6F}" srcOrd="1" destOrd="0" presId="urn:microsoft.com/office/officeart/2005/8/layout/list1"/>
    <dgm:cxn modelId="{575B9634-6956-4460-9041-80A9E9B77EB4}" type="presParOf" srcId="{B3BEF9B6-C5D0-408F-AEE0-763BAD97A935}" destId="{8CF19F11-E318-40D8-9911-6AD16075B8D4}" srcOrd="1" destOrd="0" presId="urn:microsoft.com/office/officeart/2005/8/layout/list1"/>
    <dgm:cxn modelId="{FA5B7AE6-3EEE-4DC6-BAB0-2E09FFFDD23E}" type="presParOf" srcId="{B3BEF9B6-C5D0-408F-AEE0-763BAD97A935}" destId="{661FB71F-C8FF-4D46-AE24-BE68E93D4213}" srcOrd="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3B271BC-A695-437A-B43F-AA831B912BB5}" type="doc">
      <dgm:prSet loTypeId="urn:microsoft.com/office/officeart/2005/8/layout/chevron1" loCatId="process" qsTypeId="urn:microsoft.com/office/officeart/2005/8/quickstyle/simple1" qsCatId="simple" csTypeId="urn:microsoft.com/office/officeart/2005/8/colors/accent1_2" csCatId="accent1" phldr="1"/>
      <dgm:spPr/>
    </dgm:pt>
    <dgm:pt modelId="{75B4A6E4-DBBF-4019-88CE-35D23A665244}">
      <dgm:prSet phldrT="[Text]" custT="1"/>
      <dgm:spPr>
        <a:solidFill>
          <a:srgbClr val="006CB1"/>
        </a:solidFill>
      </dgm:spPr>
      <dgm:t>
        <a:bodyPr/>
        <a:lstStyle/>
        <a:p>
          <a:r>
            <a:rPr lang="de-DE" sz="1800" dirty="0"/>
            <a:t>Ideenfindung und Einreichung</a:t>
          </a:r>
        </a:p>
      </dgm:t>
    </dgm:pt>
    <dgm:pt modelId="{F063CB78-93C4-44D8-85B9-0DD3E6818F0A}" type="parTrans" cxnId="{58C7609F-7235-43F0-96AF-D0CBE1A369B6}">
      <dgm:prSet/>
      <dgm:spPr/>
      <dgm:t>
        <a:bodyPr/>
        <a:lstStyle/>
        <a:p>
          <a:endParaRPr lang="de-DE" sz="2800"/>
        </a:p>
      </dgm:t>
    </dgm:pt>
    <dgm:pt modelId="{6C9D10A9-5CC6-493E-892D-77BA85AE0C76}" type="sibTrans" cxnId="{58C7609F-7235-43F0-96AF-D0CBE1A369B6}">
      <dgm:prSet/>
      <dgm:spPr/>
      <dgm:t>
        <a:bodyPr/>
        <a:lstStyle/>
        <a:p>
          <a:endParaRPr lang="de-DE" sz="2800"/>
        </a:p>
      </dgm:t>
    </dgm:pt>
    <dgm:pt modelId="{EC9731AF-4494-42DB-A40B-2B24C002EAB3}">
      <dgm:prSet phldrT="[Text]" custT="1"/>
      <dgm:spPr>
        <a:solidFill>
          <a:srgbClr val="006CB1"/>
        </a:solidFill>
      </dgm:spPr>
      <dgm:t>
        <a:bodyPr/>
        <a:lstStyle/>
        <a:p>
          <a:r>
            <a:rPr lang="de-DE" sz="1800" dirty="0" smtClean="0">
              <a:solidFill>
                <a:schemeClr val="bg1"/>
              </a:solidFill>
            </a:rPr>
            <a:t>Aus- und Bewertung</a:t>
          </a:r>
          <a:endParaRPr lang="de-DE" sz="1800" dirty="0">
            <a:solidFill>
              <a:schemeClr val="bg1"/>
            </a:solidFill>
          </a:endParaRPr>
        </a:p>
      </dgm:t>
    </dgm:pt>
    <dgm:pt modelId="{632EE73A-B78F-44BC-9CA0-02846F95A8DF}" type="parTrans" cxnId="{7927B485-9F4C-4934-953E-273D1DDC6EB5}">
      <dgm:prSet/>
      <dgm:spPr/>
      <dgm:t>
        <a:bodyPr/>
        <a:lstStyle/>
        <a:p>
          <a:endParaRPr lang="de-DE" sz="2800"/>
        </a:p>
      </dgm:t>
    </dgm:pt>
    <dgm:pt modelId="{A6B96B98-8F82-49D9-A8C5-C7234792F8F8}" type="sibTrans" cxnId="{7927B485-9F4C-4934-953E-273D1DDC6EB5}">
      <dgm:prSet/>
      <dgm:spPr/>
      <dgm:t>
        <a:bodyPr/>
        <a:lstStyle/>
        <a:p>
          <a:endParaRPr lang="de-DE" sz="2800"/>
        </a:p>
      </dgm:t>
    </dgm:pt>
    <dgm:pt modelId="{959C7562-0FE5-47F7-91B4-97031C9142CD}">
      <dgm:prSet phldrT="[Text]" custT="1"/>
      <dgm:spPr>
        <a:solidFill>
          <a:srgbClr val="006CB1"/>
        </a:solidFill>
      </dgm:spPr>
      <dgm:t>
        <a:bodyPr/>
        <a:lstStyle/>
        <a:p>
          <a:r>
            <a:rPr lang="de-DE" sz="1800" dirty="0" smtClean="0"/>
            <a:t>Feedback, Prämierung </a:t>
          </a:r>
          <a:r>
            <a:rPr lang="de-DE" sz="1800" dirty="0"/>
            <a:t>und Umsetzung</a:t>
          </a:r>
        </a:p>
      </dgm:t>
    </dgm:pt>
    <dgm:pt modelId="{60F0B478-2F35-4986-A4F1-9B0DE6167A7D}" type="parTrans" cxnId="{054B8F6F-D17F-4A26-8C3C-B8F025ABA900}">
      <dgm:prSet/>
      <dgm:spPr/>
      <dgm:t>
        <a:bodyPr/>
        <a:lstStyle/>
        <a:p>
          <a:endParaRPr lang="de-DE" sz="2800"/>
        </a:p>
      </dgm:t>
    </dgm:pt>
    <dgm:pt modelId="{2FD44AA3-47F7-484F-A587-2236A03C45AF}" type="sibTrans" cxnId="{054B8F6F-D17F-4A26-8C3C-B8F025ABA900}">
      <dgm:prSet/>
      <dgm:spPr/>
      <dgm:t>
        <a:bodyPr/>
        <a:lstStyle/>
        <a:p>
          <a:endParaRPr lang="de-DE" sz="2800"/>
        </a:p>
      </dgm:t>
    </dgm:pt>
    <dgm:pt modelId="{8442818D-5FFA-4FF9-8E66-BBAE190664B2}" type="pres">
      <dgm:prSet presAssocID="{63B271BC-A695-437A-B43F-AA831B912BB5}" presName="Name0" presStyleCnt="0">
        <dgm:presLayoutVars>
          <dgm:dir/>
          <dgm:animLvl val="lvl"/>
          <dgm:resizeHandles val="exact"/>
        </dgm:presLayoutVars>
      </dgm:prSet>
      <dgm:spPr/>
    </dgm:pt>
    <dgm:pt modelId="{87728A7E-68D5-4EEB-BA53-2475F5159640}" type="pres">
      <dgm:prSet presAssocID="{75B4A6E4-DBBF-4019-88CE-35D23A665244}" presName="parTxOnly" presStyleLbl="node1" presStyleIdx="0" presStyleCnt="3" custLinFactNeighborX="-764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CE00B9B9-E414-4DDB-88E6-4850942DE7DA}" type="pres">
      <dgm:prSet presAssocID="{6C9D10A9-5CC6-493E-892D-77BA85AE0C76}" presName="parTxOnlySpace" presStyleCnt="0"/>
      <dgm:spPr/>
    </dgm:pt>
    <dgm:pt modelId="{11312347-3541-4ED4-A7C7-7B5493D70869}" type="pres">
      <dgm:prSet presAssocID="{EC9731AF-4494-42DB-A40B-2B24C002EAB3}" presName="parTxOnly" presStyleLbl="node1" presStyleIdx="1" presStyleCnt="3" custLinFactNeighborX="6910" custLinFactNeighborY="109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54D6B0F5-996C-4316-B120-55EA46924BCC}" type="pres">
      <dgm:prSet presAssocID="{A6B96B98-8F82-49D9-A8C5-C7234792F8F8}" presName="parTxOnlySpace" presStyleCnt="0"/>
      <dgm:spPr/>
    </dgm:pt>
    <dgm:pt modelId="{BDF85E03-7ADF-4189-AF60-688F746D2371}" type="pres">
      <dgm:prSet presAssocID="{959C7562-0FE5-47F7-91B4-97031C9142CD}" presName="parTxOnly" presStyleLbl="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de-DE"/>
        </a:p>
      </dgm:t>
    </dgm:pt>
  </dgm:ptLst>
  <dgm:cxnLst>
    <dgm:cxn modelId="{F92934CB-7537-4278-9E73-84B3FBA7FF07}" type="presOf" srcId="{EC9731AF-4494-42DB-A40B-2B24C002EAB3}" destId="{11312347-3541-4ED4-A7C7-7B5493D70869}" srcOrd="0" destOrd="0" presId="urn:microsoft.com/office/officeart/2005/8/layout/chevron1"/>
    <dgm:cxn modelId="{58C7609F-7235-43F0-96AF-D0CBE1A369B6}" srcId="{63B271BC-A695-437A-B43F-AA831B912BB5}" destId="{75B4A6E4-DBBF-4019-88CE-35D23A665244}" srcOrd="0" destOrd="0" parTransId="{F063CB78-93C4-44D8-85B9-0DD3E6818F0A}" sibTransId="{6C9D10A9-5CC6-493E-892D-77BA85AE0C76}"/>
    <dgm:cxn modelId="{054B8F6F-D17F-4A26-8C3C-B8F025ABA900}" srcId="{63B271BC-A695-437A-B43F-AA831B912BB5}" destId="{959C7562-0FE5-47F7-91B4-97031C9142CD}" srcOrd="2" destOrd="0" parTransId="{60F0B478-2F35-4986-A4F1-9B0DE6167A7D}" sibTransId="{2FD44AA3-47F7-484F-A587-2236A03C45AF}"/>
    <dgm:cxn modelId="{7927B485-9F4C-4934-953E-273D1DDC6EB5}" srcId="{63B271BC-A695-437A-B43F-AA831B912BB5}" destId="{EC9731AF-4494-42DB-A40B-2B24C002EAB3}" srcOrd="1" destOrd="0" parTransId="{632EE73A-B78F-44BC-9CA0-02846F95A8DF}" sibTransId="{A6B96B98-8F82-49D9-A8C5-C7234792F8F8}"/>
    <dgm:cxn modelId="{D5CF92F6-DDB0-48CB-A1E5-DF0F6E12745C}" type="presOf" srcId="{959C7562-0FE5-47F7-91B4-97031C9142CD}" destId="{BDF85E03-7ADF-4189-AF60-688F746D2371}" srcOrd="0" destOrd="0" presId="urn:microsoft.com/office/officeart/2005/8/layout/chevron1"/>
    <dgm:cxn modelId="{841CFC1B-49F0-43FC-9251-6EDBA4E71FDC}" type="presOf" srcId="{75B4A6E4-DBBF-4019-88CE-35D23A665244}" destId="{87728A7E-68D5-4EEB-BA53-2475F5159640}" srcOrd="0" destOrd="0" presId="urn:microsoft.com/office/officeart/2005/8/layout/chevron1"/>
    <dgm:cxn modelId="{D692476B-FCF7-4CE3-8F7B-2D8397E17CF9}" type="presOf" srcId="{63B271BC-A695-437A-B43F-AA831B912BB5}" destId="{8442818D-5FFA-4FF9-8E66-BBAE190664B2}" srcOrd="0" destOrd="0" presId="urn:microsoft.com/office/officeart/2005/8/layout/chevron1"/>
    <dgm:cxn modelId="{0C8823F0-AB0D-4D39-B7B4-2DCB5D8BE8DC}" type="presParOf" srcId="{8442818D-5FFA-4FF9-8E66-BBAE190664B2}" destId="{87728A7E-68D5-4EEB-BA53-2475F5159640}" srcOrd="0" destOrd="0" presId="urn:microsoft.com/office/officeart/2005/8/layout/chevron1"/>
    <dgm:cxn modelId="{C732E352-E888-4466-B488-404C5F6762DD}" type="presParOf" srcId="{8442818D-5FFA-4FF9-8E66-BBAE190664B2}" destId="{CE00B9B9-E414-4DDB-88E6-4850942DE7DA}" srcOrd="1" destOrd="0" presId="urn:microsoft.com/office/officeart/2005/8/layout/chevron1"/>
    <dgm:cxn modelId="{730C1487-AB01-49DF-B700-9245D473D175}" type="presParOf" srcId="{8442818D-5FFA-4FF9-8E66-BBAE190664B2}" destId="{11312347-3541-4ED4-A7C7-7B5493D70869}" srcOrd="2" destOrd="0" presId="urn:microsoft.com/office/officeart/2005/8/layout/chevron1"/>
    <dgm:cxn modelId="{ECA329CC-2E0B-4770-8534-7DBCE0BF4A0B}" type="presParOf" srcId="{8442818D-5FFA-4FF9-8E66-BBAE190664B2}" destId="{54D6B0F5-996C-4316-B120-55EA46924BCC}" srcOrd="3" destOrd="0" presId="urn:microsoft.com/office/officeart/2005/8/layout/chevron1"/>
    <dgm:cxn modelId="{4D5C589F-7E4B-4654-90CA-723FBED92358}" type="presParOf" srcId="{8442818D-5FFA-4FF9-8E66-BBAE190664B2}" destId="{BDF85E03-7ADF-4189-AF60-688F746D2371}" srcOrd="4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63B271BC-A695-437A-B43F-AA831B912BB5}" type="doc">
      <dgm:prSet loTypeId="urn:microsoft.com/office/officeart/2005/8/layout/chevron1" loCatId="process" qsTypeId="urn:microsoft.com/office/officeart/2005/8/quickstyle/simple1" qsCatId="simple" csTypeId="urn:microsoft.com/office/officeart/2005/8/colors/accent1_2" csCatId="accent1" phldr="1"/>
      <dgm:spPr/>
    </dgm:pt>
    <dgm:pt modelId="{75B4A6E4-DBBF-4019-88CE-35D23A665244}">
      <dgm:prSet phldrT="[Text]" custT="1"/>
      <dgm:spPr>
        <a:solidFill>
          <a:srgbClr val="006CB1"/>
        </a:solidFill>
      </dgm:spPr>
      <dgm:t>
        <a:bodyPr/>
        <a:lstStyle/>
        <a:p>
          <a:r>
            <a:rPr lang="de-DE" sz="2000" dirty="0"/>
            <a:t>Ideenfindung und Einreichung</a:t>
          </a:r>
        </a:p>
      </dgm:t>
    </dgm:pt>
    <dgm:pt modelId="{F063CB78-93C4-44D8-85B9-0DD3E6818F0A}" type="parTrans" cxnId="{58C7609F-7235-43F0-96AF-D0CBE1A369B6}">
      <dgm:prSet/>
      <dgm:spPr/>
      <dgm:t>
        <a:bodyPr/>
        <a:lstStyle/>
        <a:p>
          <a:endParaRPr lang="de-DE" sz="2800"/>
        </a:p>
      </dgm:t>
    </dgm:pt>
    <dgm:pt modelId="{6C9D10A9-5CC6-493E-892D-77BA85AE0C76}" type="sibTrans" cxnId="{58C7609F-7235-43F0-96AF-D0CBE1A369B6}">
      <dgm:prSet/>
      <dgm:spPr/>
      <dgm:t>
        <a:bodyPr/>
        <a:lstStyle/>
        <a:p>
          <a:endParaRPr lang="de-DE" sz="2800"/>
        </a:p>
      </dgm:t>
    </dgm:pt>
    <dgm:pt modelId="{EC9731AF-4494-42DB-A40B-2B24C002EAB3}">
      <dgm:prSet phldrT="[Text]" custT="1"/>
      <dgm:spPr>
        <a:solidFill>
          <a:srgbClr val="006CB1"/>
        </a:solidFill>
      </dgm:spPr>
      <dgm:t>
        <a:bodyPr/>
        <a:lstStyle/>
        <a:p>
          <a:r>
            <a:rPr lang="de-DE" sz="2000" dirty="0" smtClean="0">
              <a:solidFill>
                <a:schemeClr val="bg1"/>
              </a:solidFill>
            </a:rPr>
            <a:t>Aus- und Bewertung</a:t>
          </a:r>
          <a:endParaRPr lang="de-DE" sz="2000" dirty="0">
            <a:solidFill>
              <a:schemeClr val="bg1"/>
            </a:solidFill>
          </a:endParaRPr>
        </a:p>
      </dgm:t>
    </dgm:pt>
    <dgm:pt modelId="{632EE73A-B78F-44BC-9CA0-02846F95A8DF}" type="parTrans" cxnId="{7927B485-9F4C-4934-953E-273D1DDC6EB5}">
      <dgm:prSet/>
      <dgm:spPr/>
      <dgm:t>
        <a:bodyPr/>
        <a:lstStyle/>
        <a:p>
          <a:endParaRPr lang="de-DE" sz="2800"/>
        </a:p>
      </dgm:t>
    </dgm:pt>
    <dgm:pt modelId="{A6B96B98-8F82-49D9-A8C5-C7234792F8F8}" type="sibTrans" cxnId="{7927B485-9F4C-4934-953E-273D1DDC6EB5}">
      <dgm:prSet/>
      <dgm:spPr/>
      <dgm:t>
        <a:bodyPr/>
        <a:lstStyle/>
        <a:p>
          <a:endParaRPr lang="de-DE" sz="2800"/>
        </a:p>
      </dgm:t>
    </dgm:pt>
    <dgm:pt modelId="{959C7562-0FE5-47F7-91B4-97031C9142CD}">
      <dgm:prSet phldrT="[Text]" custT="1"/>
      <dgm:spPr>
        <a:solidFill>
          <a:srgbClr val="006CB1"/>
        </a:solidFill>
      </dgm:spPr>
      <dgm:t>
        <a:bodyPr/>
        <a:lstStyle/>
        <a:p>
          <a:r>
            <a:rPr lang="de-DE" sz="2000" dirty="0" smtClean="0"/>
            <a:t>Feedback, Prämierung und Umsetzung</a:t>
          </a:r>
          <a:endParaRPr lang="de-DE" sz="2000" dirty="0"/>
        </a:p>
      </dgm:t>
    </dgm:pt>
    <dgm:pt modelId="{60F0B478-2F35-4986-A4F1-9B0DE6167A7D}" type="parTrans" cxnId="{054B8F6F-D17F-4A26-8C3C-B8F025ABA900}">
      <dgm:prSet/>
      <dgm:spPr/>
      <dgm:t>
        <a:bodyPr/>
        <a:lstStyle/>
        <a:p>
          <a:endParaRPr lang="de-DE" sz="2800"/>
        </a:p>
      </dgm:t>
    </dgm:pt>
    <dgm:pt modelId="{2FD44AA3-47F7-484F-A587-2236A03C45AF}" type="sibTrans" cxnId="{054B8F6F-D17F-4A26-8C3C-B8F025ABA900}">
      <dgm:prSet/>
      <dgm:spPr/>
      <dgm:t>
        <a:bodyPr/>
        <a:lstStyle/>
        <a:p>
          <a:endParaRPr lang="de-DE" sz="2800"/>
        </a:p>
      </dgm:t>
    </dgm:pt>
    <dgm:pt modelId="{8442818D-5FFA-4FF9-8E66-BBAE190664B2}" type="pres">
      <dgm:prSet presAssocID="{63B271BC-A695-437A-B43F-AA831B912BB5}" presName="Name0" presStyleCnt="0">
        <dgm:presLayoutVars>
          <dgm:dir/>
          <dgm:animLvl val="lvl"/>
          <dgm:resizeHandles val="exact"/>
        </dgm:presLayoutVars>
      </dgm:prSet>
      <dgm:spPr/>
    </dgm:pt>
    <dgm:pt modelId="{87728A7E-68D5-4EEB-BA53-2475F5159640}" type="pres">
      <dgm:prSet presAssocID="{75B4A6E4-DBBF-4019-88CE-35D23A665244}" presName="parTxOnly" presStyleLbl="node1" presStyleIdx="0" presStyleCnt="3" custLinFactNeighborX="-821" custLinFactNeighborY="141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CE00B9B9-E414-4DDB-88E6-4850942DE7DA}" type="pres">
      <dgm:prSet presAssocID="{6C9D10A9-5CC6-493E-892D-77BA85AE0C76}" presName="parTxOnlySpace" presStyleCnt="0"/>
      <dgm:spPr/>
    </dgm:pt>
    <dgm:pt modelId="{11312347-3541-4ED4-A7C7-7B5493D70869}" type="pres">
      <dgm:prSet presAssocID="{EC9731AF-4494-42DB-A40B-2B24C002EAB3}" presName="parTxOnly" presStyleLbl="node1" presStyleIdx="1" presStyleCnt="3" custLinFactNeighborX="6910" custLinFactNeighborY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54D6B0F5-996C-4316-B120-55EA46924BCC}" type="pres">
      <dgm:prSet presAssocID="{A6B96B98-8F82-49D9-A8C5-C7234792F8F8}" presName="parTxOnlySpace" presStyleCnt="0"/>
      <dgm:spPr/>
    </dgm:pt>
    <dgm:pt modelId="{BDF85E03-7ADF-4189-AF60-688F746D2371}" type="pres">
      <dgm:prSet presAssocID="{959C7562-0FE5-47F7-91B4-97031C9142CD}" presName="parTxOnly" presStyleLbl="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de-DE"/>
        </a:p>
      </dgm:t>
    </dgm:pt>
  </dgm:ptLst>
  <dgm:cxnLst>
    <dgm:cxn modelId="{58C7609F-7235-43F0-96AF-D0CBE1A369B6}" srcId="{63B271BC-A695-437A-B43F-AA831B912BB5}" destId="{75B4A6E4-DBBF-4019-88CE-35D23A665244}" srcOrd="0" destOrd="0" parTransId="{F063CB78-93C4-44D8-85B9-0DD3E6818F0A}" sibTransId="{6C9D10A9-5CC6-493E-892D-77BA85AE0C76}"/>
    <dgm:cxn modelId="{60AC9C0E-5C3C-45EA-8A9E-0DB7558BFEC3}" type="presOf" srcId="{75B4A6E4-DBBF-4019-88CE-35D23A665244}" destId="{87728A7E-68D5-4EEB-BA53-2475F5159640}" srcOrd="0" destOrd="0" presId="urn:microsoft.com/office/officeart/2005/8/layout/chevron1"/>
    <dgm:cxn modelId="{96281D7C-F10C-4E15-A33E-B8E7505F858F}" type="presOf" srcId="{63B271BC-A695-437A-B43F-AA831B912BB5}" destId="{8442818D-5FFA-4FF9-8E66-BBAE190664B2}" srcOrd="0" destOrd="0" presId="urn:microsoft.com/office/officeart/2005/8/layout/chevron1"/>
    <dgm:cxn modelId="{7927B485-9F4C-4934-953E-273D1DDC6EB5}" srcId="{63B271BC-A695-437A-B43F-AA831B912BB5}" destId="{EC9731AF-4494-42DB-A40B-2B24C002EAB3}" srcOrd="1" destOrd="0" parTransId="{632EE73A-B78F-44BC-9CA0-02846F95A8DF}" sibTransId="{A6B96B98-8F82-49D9-A8C5-C7234792F8F8}"/>
    <dgm:cxn modelId="{EECD6157-8EBE-4740-A186-426E143083D9}" type="presOf" srcId="{959C7562-0FE5-47F7-91B4-97031C9142CD}" destId="{BDF85E03-7ADF-4189-AF60-688F746D2371}" srcOrd="0" destOrd="0" presId="urn:microsoft.com/office/officeart/2005/8/layout/chevron1"/>
    <dgm:cxn modelId="{054B8F6F-D17F-4A26-8C3C-B8F025ABA900}" srcId="{63B271BC-A695-437A-B43F-AA831B912BB5}" destId="{959C7562-0FE5-47F7-91B4-97031C9142CD}" srcOrd="2" destOrd="0" parTransId="{60F0B478-2F35-4986-A4F1-9B0DE6167A7D}" sibTransId="{2FD44AA3-47F7-484F-A587-2236A03C45AF}"/>
    <dgm:cxn modelId="{D9DCE157-0463-4660-BBBA-A609A0192E6B}" type="presOf" srcId="{EC9731AF-4494-42DB-A40B-2B24C002EAB3}" destId="{11312347-3541-4ED4-A7C7-7B5493D70869}" srcOrd="0" destOrd="0" presId="urn:microsoft.com/office/officeart/2005/8/layout/chevron1"/>
    <dgm:cxn modelId="{2CE469A8-25D1-4DBD-AF83-570A0757B1E0}" type="presParOf" srcId="{8442818D-5FFA-4FF9-8E66-BBAE190664B2}" destId="{87728A7E-68D5-4EEB-BA53-2475F5159640}" srcOrd="0" destOrd="0" presId="urn:microsoft.com/office/officeart/2005/8/layout/chevron1"/>
    <dgm:cxn modelId="{0C715F3D-5608-43D7-95A9-B6151755C542}" type="presParOf" srcId="{8442818D-5FFA-4FF9-8E66-BBAE190664B2}" destId="{CE00B9B9-E414-4DDB-88E6-4850942DE7DA}" srcOrd="1" destOrd="0" presId="urn:microsoft.com/office/officeart/2005/8/layout/chevron1"/>
    <dgm:cxn modelId="{0FFD1B14-BE7F-4013-95C7-5E00C4F20E08}" type="presParOf" srcId="{8442818D-5FFA-4FF9-8E66-BBAE190664B2}" destId="{11312347-3541-4ED4-A7C7-7B5493D70869}" srcOrd="2" destOrd="0" presId="urn:microsoft.com/office/officeart/2005/8/layout/chevron1"/>
    <dgm:cxn modelId="{15DB62A8-3D6B-4197-8DE9-38588A94BA3A}" type="presParOf" srcId="{8442818D-5FFA-4FF9-8E66-BBAE190664B2}" destId="{54D6B0F5-996C-4316-B120-55EA46924BCC}" srcOrd="3" destOrd="0" presId="urn:microsoft.com/office/officeart/2005/8/layout/chevron1"/>
    <dgm:cxn modelId="{F542189E-5284-433C-842C-6993C7B33883}" type="presParOf" srcId="{8442818D-5FFA-4FF9-8E66-BBAE190664B2}" destId="{BDF85E03-7ADF-4189-AF60-688F746D2371}" srcOrd="4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CC111026-5B45-4C5F-92AF-54FDDACEB07A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de-DE"/>
        </a:p>
      </dgm:t>
    </dgm:pt>
    <dgm:pt modelId="{51DDFE4F-92BA-4102-A224-4F42CFF541F1}">
      <dgm:prSet/>
      <dgm:spPr/>
      <dgm:t>
        <a:bodyPr/>
        <a:lstStyle/>
        <a:p>
          <a:pPr rtl="0"/>
          <a:r>
            <a:rPr lang="de-DE" dirty="0" smtClean="0"/>
            <a:t>1.  Ziele und Grundsätze</a:t>
          </a:r>
          <a:endParaRPr lang="de-DE" dirty="0"/>
        </a:p>
      </dgm:t>
    </dgm:pt>
    <dgm:pt modelId="{40B5A2C2-6499-49F5-8CFC-6B2FB9A3F597}" type="parTrans" cxnId="{E791244E-2E36-4EFE-861D-9BCA591E9CEC}">
      <dgm:prSet/>
      <dgm:spPr/>
      <dgm:t>
        <a:bodyPr/>
        <a:lstStyle/>
        <a:p>
          <a:endParaRPr lang="de-DE"/>
        </a:p>
      </dgm:t>
    </dgm:pt>
    <dgm:pt modelId="{73FEB5B9-9AB7-40DB-B696-20B70719C51A}" type="sibTrans" cxnId="{E791244E-2E36-4EFE-861D-9BCA591E9CEC}">
      <dgm:prSet/>
      <dgm:spPr/>
      <dgm:t>
        <a:bodyPr/>
        <a:lstStyle/>
        <a:p>
          <a:endParaRPr lang="de-DE"/>
        </a:p>
      </dgm:t>
    </dgm:pt>
    <dgm:pt modelId="{B8D00A31-453A-4D6A-A635-87312AF46615}">
      <dgm:prSet/>
      <dgm:spPr/>
      <dgm:t>
        <a:bodyPr/>
        <a:lstStyle/>
        <a:p>
          <a:pPr rtl="0"/>
          <a:r>
            <a:rPr lang="de-DE" dirty="0" smtClean="0"/>
            <a:t>2.  Geltungsbereich</a:t>
          </a:r>
          <a:endParaRPr lang="de-DE" dirty="0"/>
        </a:p>
      </dgm:t>
    </dgm:pt>
    <dgm:pt modelId="{D8790CA2-2C3D-43D1-ACD5-FAE500982629}" type="parTrans" cxnId="{C2719E92-784E-4469-8383-706A77F534E0}">
      <dgm:prSet/>
      <dgm:spPr/>
      <dgm:t>
        <a:bodyPr/>
        <a:lstStyle/>
        <a:p>
          <a:endParaRPr lang="de-DE"/>
        </a:p>
      </dgm:t>
    </dgm:pt>
    <dgm:pt modelId="{C691311B-EC22-4A3C-9C05-941DD2190FE4}" type="sibTrans" cxnId="{C2719E92-784E-4469-8383-706A77F534E0}">
      <dgm:prSet/>
      <dgm:spPr/>
      <dgm:t>
        <a:bodyPr/>
        <a:lstStyle/>
        <a:p>
          <a:endParaRPr lang="de-DE"/>
        </a:p>
      </dgm:t>
    </dgm:pt>
    <dgm:pt modelId="{51089EC5-A397-4BD3-8B43-D92D239A18E2}">
      <dgm:prSet/>
      <dgm:spPr/>
      <dgm:t>
        <a:bodyPr/>
        <a:lstStyle/>
        <a:p>
          <a:pPr rtl="0"/>
          <a:r>
            <a:rPr lang="de-DE" dirty="0" smtClean="0"/>
            <a:t>3.  Begriffsbestimmungen</a:t>
          </a:r>
          <a:endParaRPr lang="de-DE" dirty="0"/>
        </a:p>
      </dgm:t>
    </dgm:pt>
    <dgm:pt modelId="{095586C1-3E86-4B61-AA42-87719E27D29F}" type="parTrans" cxnId="{9421F4C3-C418-4E0F-B6F1-A1C957561F74}">
      <dgm:prSet/>
      <dgm:spPr/>
      <dgm:t>
        <a:bodyPr/>
        <a:lstStyle/>
        <a:p>
          <a:endParaRPr lang="de-DE"/>
        </a:p>
      </dgm:t>
    </dgm:pt>
    <dgm:pt modelId="{CECFC300-D106-49EF-A927-B50D324E875A}" type="sibTrans" cxnId="{9421F4C3-C418-4E0F-B6F1-A1C957561F74}">
      <dgm:prSet/>
      <dgm:spPr/>
      <dgm:t>
        <a:bodyPr/>
        <a:lstStyle/>
        <a:p>
          <a:endParaRPr lang="de-DE"/>
        </a:p>
      </dgm:t>
    </dgm:pt>
    <dgm:pt modelId="{F76D369C-88CD-43C7-A2FF-A553505A6E45}">
      <dgm:prSet/>
      <dgm:spPr/>
      <dgm:t>
        <a:bodyPr/>
        <a:lstStyle/>
        <a:p>
          <a:pPr rtl="0"/>
          <a:r>
            <a:rPr lang="de-DE" dirty="0" smtClean="0"/>
            <a:t>4.  Organisatorische Grundlagen</a:t>
          </a:r>
          <a:endParaRPr lang="de-DE" dirty="0"/>
        </a:p>
      </dgm:t>
    </dgm:pt>
    <dgm:pt modelId="{8C9F851C-3083-4939-9B62-5E29C9A7D10A}" type="parTrans" cxnId="{9E391255-0904-486B-960F-0E7237CAA10A}">
      <dgm:prSet/>
      <dgm:spPr/>
      <dgm:t>
        <a:bodyPr/>
        <a:lstStyle/>
        <a:p>
          <a:endParaRPr lang="de-DE"/>
        </a:p>
      </dgm:t>
    </dgm:pt>
    <dgm:pt modelId="{A3840D49-C8A5-49A7-ACA5-05EF1C7679FD}" type="sibTrans" cxnId="{9E391255-0904-486B-960F-0E7237CAA10A}">
      <dgm:prSet/>
      <dgm:spPr/>
      <dgm:t>
        <a:bodyPr/>
        <a:lstStyle/>
        <a:p>
          <a:endParaRPr lang="de-DE"/>
        </a:p>
      </dgm:t>
    </dgm:pt>
    <dgm:pt modelId="{D1152F3D-F211-4293-85FC-AA8CBB4826EB}">
      <dgm:prSet/>
      <dgm:spPr/>
      <dgm:t>
        <a:bodyPr/>
        <a:lstStyle/>
        <a:p>
          <a:pPr rtl="0"/>
          <a:r>
            <a:rPr lang="de-DE" dirty="0" smtClean="0"/>
            <a:t>5.  Prämierung</a:t>
          </a:r>
          <a:endParaRPr lang="de-DE" dirty="0"/>
        </a:p>
      </dgm:t>
    </dgm:pt>
    <dgm:pt modelId="{6B649062-1ED3-4583-877B-B64C976BFC6E}" type="parTrans" cxnId="{86985542-9DE9-4B09-B1F1-B3A5AE088AEE}">
      <dgm:prSet/>
      <dgm:spPr/>
      <dgm:t>
        <a:bodyPr/>
        <a:lstStyle/>
        <a:p>
          <a:endParaRPr lang="de-DE"/>
        </a:p>
      </dgm:t>
    </dgm:pt>
    <dgm:pt modelId="{6C52806A-4740-4206-9CF4-09D4EE6E3B8C}" type="sibTrans" cxnId="{86985542-9DE9-4B09-B1F1-B3A5AE088AEE}">
      <dgm:prSet/>
      <dgm:spPr/>
      <dgm:t>
        <a:bodyPr/>
        <a:lstStyle/>
        <a:p>
          <a:endParaRPr lang="de-DE"/>
        </a:p>
      </dgm:t>
    </dgm:pt>
    <dgm:pt modelId="{EC8655D6-176F-4357-BDCA-8991BB875965}">
      <dgm:prSet/>
      <dgm:spPr/>
      <dgm:t>
        <a:bodyPr/>
        <a:lstStyle/>
        <a:p>
          <a:pPr rtl="0"/>
          <a:r>
            <a:rPr lang="de-DE" dirty="0" smtClean="0"/>
            <a:t>6.  Werbung fürs Ideenmanagement / Information der </a:t>
          </a:r>
          <a:r>
            <a:rPr lang="de-DE" dirty="0" smtClean="0"/>
            <a:t>Mitarbeiter*innen</a:t>
          </a:r>
          <a:endParaRPr lang="de-DE" dirty="0"/>
        </a:p>
      </dgm:t>
    </dgm:pt>
    <dgm:pt modelId="{D319E5C9-081D-48CE-9FB1-D29FEC72AB91}" type="parTrans" cxnId="{B28DFEA8-F591-4C77-816D-F65BF5B361A5}">
      <dgm:prSet/>
      <dgm:spPr/>
      <dgm:t>
        <a:bodyPr/>
        <a:lstStyle/>
        <a:p>
          <a:endParaRPr lang="de-DE"/>
        </a:p>
      </dgm:t>
    </dgm:pt>
    <dgm:pt modelId="{1780E9CD-FC9B-45DF-BFCC-560137785DCB}" type="sibTrans" cxnId="{B28DFEA8-F591-4C77-816D-F65BF5B361A5}">
      <dgm:prSet/>
      <dgm:spPr/>
      <dgm:t>
        <a:bodyPr/>
        <a:lstStyle/>
        <a:p>
          <a:endParaRPr lang="de-DE"/>
        </a:p>
      </dgm:t>
    </dgm:pt>
    <dgm:pt modelId="{9F0117FB-FE5F-4B97-A6EE-45C4CD3446EA}">
      <dgm:prSet/>
      <dgm:spPr/>
      <dgm:t>
        <a:bodyPr/>
        <a:lstStyle/>
        <a:p>
          <a:r>
            <a:rPr lang="de-DE" dirty="0" smtClean="0"/>
            <a:t>7.  Schutz der Beschäftigten vor Nachteilen</a:t>
          </a:r>
          <a:endParaRPr lang="de-DE" dirty="0"/>
        </a:p>
      </dgm:t>
    </dgm:pt>
    <dgm:pt modelId="{C5A44C9D-DDEC-48F7-9D3E-986C2DA1691D}" type="parTrans" cxnId="{2D15886E-AEAC-4A71-B034-650ED4D2B585}">
      <dgm:prSet/>
      <dgm:spPr/>
      <dgm:t>
        <a:bodyPr/>
        <a:lstStyle/>
        <a:p>
          <a:endParaRPr lang="de-DE"/>
        </a:p>
      </dgm:t>
    </dgm:pt>
    <dgm:pt modelId="{53D2D88D-FE16-42EA-810D-03E9A60F10D7}" type="sibTrans" cxnId="{2D15886E-AEAC-4A71-B034-650ED4D2B585}">
      <dgm:prSet/>
      <dgm:spPr/>
      <dgm:t>
        <a:bodyPr/>
        <a:lstStyle/>
        <a:p>
          <a:endParaRPr lang="de-DE"/>
        </a:p>
      </dgm:t>
    </dgm:pt>
    <dgm:pt modelId="{DD9B55B9-8DE7-4656-9854-96E410EE7C3E}">
      <dgm:prSet/>
      <dgm:spPr/>
      <dgm:t>
        <a:bodyPr/>
        <a:lstStyle/>
        <a:p>
          <a:r>
            <a:rPr lang="de-DE" dirty="0" smtClean="0"/>
            <a:t>8.  Mitbestimmungsrechte, -prozeduren und -instrumente</a:t>
          </a:r>
          <a:endParaRPr lang="de-DE" dirty="0"/>
        </a:p>
      </dgm:t>
    </dgm:pt>
    <dgm:pt modelId="{984061F4-BACF-452B-B23F-5F29C5184507}" type="parTrans" cxnId="{060B2833-8E86-492E-BD31-888CD4BAD789}">
      <dgm:prSet/>
      <dgm:spPr/>
      <dgm:t>
        <a:bodyPr/>
        <a:lstStyle/>
        <a:p>
          <a:endParaRPr lang="de-DE"/>
        </a:p>
      </dgm:t>
    </dgm:pt>
    <dgm:pt modelId="{C79DE7D0-E373-44BA-BAD0-F467AA9D6DB0}" type="sibTrans" cxnId="{060B2833-8E86-492E-BD31-888CD4BAD789}">
      <dgm:prSet/>
      <dgm:spPr/>
      <dgm:t>
        <a:bodyPr/>
        <a:lstStyle/>
        <a:p>
          <a:endParaRPr lang="de-DE"/>
        </a:p>
      </dgm:t>
    </dgm:pt>
    <dgm:pt modelId="{CD4A8B6F-8E47-4C90-8087-F26F5CAA2ED6}" type="pres">
      <dgm:prSet presAssocID="{CC111026-5B45-4C5F-92AF-54FDDACEB07A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de-DE"/>
        </a:p>
      </dgm:t>
    </dgm:pt>
    <dgm:pt modelId="{84381DE4-3B9D-4F75-A90C-223096540F45}" type="pres">
      <dgm:prSet presAssocID="{51DDFE4F-92BA-4102-A224-4F42CFF541F1}" presName="parentText" presStyleLbl="node1" presStyleIdx="0" presStyleCnt="8">
        <dgm:presLayoutVars>
          <dgm:chMax val="0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7D508F80-01A2-4A86-9121-489065F50968}" type="pres">
      <dgm:prSet presAssocID="{73FEB5B9-9AB7-40DB-B696-20B70719C51A}" presName="spacer" presStyleCnt="0"/>
      <dgm:spPr/>
    </dgm:pt>
    <dgm:pt modelId="{77037CA9-26E4-4086-ABAD-2AD868B686B6}" type="pres">
      <dgm:prSet presAssocID="{B8D00A31-453A-4D6A-A635-87312AF46615}" presName="parentText" presStyleLbl="node1" presStyleIdx="1" presStyleCnt="8">
        <dgm:presLayoutVars>
          <dgm:chMax val="0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73110F5B-E713-48A6-8D44-C7744D15DEF0}" type="pres">
      <dgm:prSet presAssocID="{C691311B-EC22-4A3C-9C05-941DD2190FE4}" presName="spacer" presStyleCnt="0"/>
      <dgm:spPr/>
    </dgm:pt>
    <dgm:pt modelId="{D1377641-7F82-420D-9B86-0A4735314FEA}" type="pres">
      <dgm:prSet presAssocID="{51089EC5-A397-4BD3-8B43-D92D239A18E2}" presName="parentText" presStyleLbl="node1" presStyleIdx="2" presStyleCnt="8">
        <dgm:presLayoutVars>
          <dgm:chMax val="0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9607D5B3-CD83-4871-8E82-BE47083EF20F}" type="pres">
      <dgm:prSet presAssocID="{CECFC300-D106-49EF-A927-B50D324E875A}" presName="spacer" presStyleCnt="0"/>
      <dgm:spPr/>
    </dgm:pt>
    <dgm:pt modelId="{A97D1680-B1DE-47D2-AB95-5F57853AE2BC}" type="pres">
      <dgm:prSet presAssocID="{F76D369C-88CD-43C7-A2FF-A553505A6E45}" presName="parentText" presStyleLbl="node1" presStyleIdx="3" presStyleCnt="8">
        <dgm:presLayoutVars>
          <dgm:chMax val="0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B9AA30A5-031D-46BC-AC67-64A262111C38}" type="pres">
      <dgm:prSet presAssocID="{A3840D49-C8A5-49A7-ACA5-05EF1C7679FD}" presName="spacer" presStyleCnt="0"/>
      <dgm:spPr/>
    </dgm:pt>
    <dgm:pt modelId="{BBBDB6D6-613E-488A-9D13-4E117EC27197}" type="pres">
      <dgm:prSet presAssocID="{D1152F3D-F211-4293-85FC-AA8CBB4826EB}" presName="parentText" presStyleLbl="node1" presStyleIdx="4" presStyleCnt="8">
        <dgm:presLayoutVars>
          <dgm:chMax val="0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30742721-02FE-4CAA-9558-1CED232A0277}" type="pres">
      <dgm:prSet presAssocID="{6C52806A-4740-4206-9CF4-09D4EE6E3B8C}" presName="spacer" presStyleCnt="0"/>
      <dgm:spPr/>
    </dgm:pt>
    <dgm:pt modelId="{9D7C81FE-4CFF-4EE8-8E20-BEAF41950E27}" type="pres">
      <dgm:prSet presAssocID="{EC8655D6-176F-4357-BDCA-8991BB875965}" presName="parentText" presStyleLbl="node1" presStyleIdx="5" presStyleCnt="8">
        <dgm:presLayoutVars>
          <dgm:chMax val="0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3EE28AB6-A3D1-49D3-B942-B71A7503F57B}" type="pres">
      <dgm:prSet presAssocID="{1780E9CD-FC9B-45DF-BFCC-560137785DCB}" presName="spacer" presStyleCnt="0"/>
      <dgm:spPr/>
    </dgm:pt>
    <dgm:pt modelId="{DFA53C2F-D4A4-4FD3-870F-1BF2D5DFE048}" type="pres">
      <dgm:prSet presAssocID="{9F0117FB-FE5F-4B97-A6EE-45C4CD3446EA}" presName="parentText" presStyleLbl="node1" presStyleIdx="6" presStyleCnt="8">
        <dgm:presLayoutVars>
          <dgm:chMax val="0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29742563-402D-4843-A44B-C36B6C3AEAFA}" type="pres">
      <dgm:prSet presAssocID="{53D2D88D-FE16-42EA-810D-03E9A60F10D7}" presName="spacer" presStyleCnt="0"/>
      <dgm:spPr/>
    </dgm:pt>
    <dgm:pt modelId="{C219BEB3-355B-4C84-A241-5BFF638882D6}" type="pres">
      <dgm:prSet presAssocID="{DD9B55B9-8DE7-4656-9854-96E410EE7C3E}" presName="parentText" presStyleLbl="node1" presStyleIdx="7" presStyleCnt="8">
        <dgm:presLayoutVars>
          <dgm:chMax val="0"/>
          <dgm:bulletEnabled val="1"/>
        </dgm:presLayoutVars>
      </dgm:prSet>
      <dgm:spPr/>
      <dgm:t>
        <a:bodyPr/>
        <a:lstStyle/>
        <a:p>
          <a:endParaRPr lang="de-DE"/>
        </a:p>
      </dgm:t>
    </dgm:pt>
  </dgm:ptLst>
  <dgm:cxnLst>
    <dgm:cxn modelId="{9E391255-0904-486B-960F-0E7237CAA10A}" srcId="{CC111026-5B45-4C5F-92AF-54FDDACEB07A}" destId="{F76D369C-88CD-43C7-A2FF-A553505A6E45}" srcOrd="3" destOrd="0" parTransId="{8C9F851C-3083-4939-9B62-5E29C9A7D10A}" sibTransId="{A3840D49-C8A5-49A7-ACA5-05EF1C7679FD}"/>
    <dgm:cxn modelId="{B28DFEA8-F591-4C77-816D-F65BF5B361A5}" srcId="{CC111026-5B45-4C5F-92AF-54FDDACEB07A}" destId="{EC8655D6-176F-4357-BDCA-8991BB875965}" srcOrd="5" destOrd="0" parTransId="{D319E5C9-081D-48CE-9FB1-D29FEC72AB91}" sibTransId="{1780E9CD-FC9B-45DF-BFCC-560137785DCB}"/>
    <dgm:cxn modelId="{060B2833-8E86-492E-BD31-888CD4BAD789}" srcId="{CC111026-5B45-4C5F-92AF-54FDDACEB07A}" destId="{DD9B55B9-8DE7-4656-9854-96E410EE7C3E}" srcOrd="7" destOrd="0" parTransId="{984061F4-BACF-452B-B23F-5F29C5184507}" sibTransId="{C79DE7D0-E373-44BA-BAD0-F467AA9D6DB0}"/>
    <dgm:cxn modelId="{838D589E-C57F-4250-9862-9AFE7DAE8908}" type="presOf" srcId="{DD9B55B9-8DE7-4656-9854-96E410EE7C3E}" destId="{C219BEB3-355B-4C84-A241-5BFF638882D6}" srcOrd="0" destOrd="0" presId="urn:microsoft.com/office/officeart/2005/8/layout/vList2"/>
    <dgm:cxn modelId="{0B6E9E98-546F-4413-9D0B-AEB243EA4506}" type="presOf" srcId="{51089EC5-A397-4BD3-8B43-D92D239A18E2}" destId="{D1377641-7F82-420D-9B86-0A4735314FEA}" srcOrd="0" destOrd="0" presId="urn:microsoft.com/office/officeart/2005/8/layout/vList2"/>
    <dgm:cxn modelId="{DFAA45B8-614C-4861-83A4-202E9AD01BAC}" type="presOf" srcId="{D1152F3D-F211-4293-85FC-AA8CBB4826EB}" destId="{BBBDB6D6-613E-488A-9D13-4E117EC27197}" srcOrd="0" destOrd="0" presId="urn:microsoft.com/office/officeart/2005/8/layout/vList2"/>
    <dgm:cxn modelId="{7C02F9A7-03E9-45A8-9B8C-6FBAD87C176B}" type="presOf" srcId="{9F0117FB-FE5F-4B97-A6EE-45C4CD3446EA}" destId="{DFA53C2F-D4A4-4FD3-870F-1BF2D5DFE048}" srcOrd="0" destOrd="0" presId="urn:microsoft.com/office/officeart/2005/8/layout/vList2"/>
    <dgm:cxn modelId="{05BC2749-93EF-4930-AADE-436200D73612}" type="presOf" srcId="{B8D00A31-453A-4D6A-A635-87312AF46615}" destId="{77037CA9-26E4-4086-ABAD-2AD868B686B6}" srcOrd="0" destOrd="0" presId="urn:microsoft.com/office/officeart/2005/8/layout/vList2"/>
    <dgm:cxn modelId="{C2719E92-784E-4469-8383-706A77F534E0}" srcId="{CC111026-5B45-4C5F-92AF-54FDDACEB07A}" destId="{B8D00A31-453A-4D6A-A635-87312AF46615}" srcOrd="1" destOrd="0" parTransId="{D8790CA2-2C3D-43D1-ACD5-FAE500982629}" sibTransId="{C691311B-EC22-4A3C-9C05-941DD2190FE4}"/>
    <dgm:cxn modelId="{9A8DB1B8-6140-4831-92BC-E70F64E85C30}" type="presOf" srcId="{EC8655D6-176F-4357-BDCA-8991BB875965}" destId="{9D7C81FE-4CFF-4EE8-8E20-BEAF41950E27}" srcOrd="0" destOrd="0" presId="urn:microsoft.com/office/officeart/2005/8/layout/vList2"/>
    <dgm:cxn modelId="{D3D2B87C-1BCA-4FA2-A70C-6BF4B9CD499D}" type="presOf" srcId="{CC111026-5B45-4C5F-92AF-54FDDACEB07A}" destId="{CD4A8B6F-8E47-4C90-8087-F26F5CAA2ED6}" srcOrd="0" destOrd="0" presId="urn:microsoft.com/office/officeart/2005/8/layout/vList2"/>
    <dgm:cxn modelId="{C07348AD-B492-4F45-823F-238E65176729}" type="presOf" srcId="{F76D369C-88CD-43C7-A2FF-A553505A6E45}" destId="{A97D1680-B1DE-47D2-AB95-5F57853AE2BC}" srcOrd="0" destOrd="0" presId="urn:microsoft.com/office/officeart/2005/8/layout/vList2"/>
    <dgm:cxn modelId="{E791244E-2E36-4EFE-861D-9BCA591E9CEC}" srcId="{CC111026-5B45-4C5F-92AF-54FDDACEB07A}" destId="{51DDFE4F-92BA-4102-A224-4F42CFF541F1}" srcOrd="0" destOrd="0" parTransId="{40B5A2C2-6499-49F5-8CFC-6B2FB9A3F597}" sibTransId="{73FEB5B9-9AB7-40DB-B696-20B70719C51A}"/>
    <dgm:cxn modelId="{9421F4C3-C418-4E0F-B6F1-A1C957561F74}" srcId="{CC111026-5B45-4C5F-92AF-54FDDACEB07A}" destId="{51089EC5-A397-4BD3-8B43-D92D239A18E2}" srcOrd="2" destOrd="0" parTransId="{095586C1-3E86-4B61-AA42-87719E27D29F}" sibTransId="{CECFC300-D106-49EF-A927-B50D324E875A}"/>
    <dgm:cxn modelId="{80DFCD0F-C809-4AE6-AC79-9E3ABE6FD180}" type="presOf" srcId="{51DDFE4F-92BA-4102-A224-4F42CFF541F1}" destId="{84381DE4-3B9D-4F75-A90C-223096540F45}" srcOrd="0" destOrd="0" presId="urn:microsoft.com/office/officeart/2005/8/layout/vList2"/>
    <dgm:cxn modelId="{86985542-9DE9-4B09-B1F1-B3A5AE088AEE}" srcId="{CC111026-5B45-4C5F-92AF-54FDDACEB07A}" destId="{D1152F3D-F211-4293-85FC-AA8CBB4826EB}" srcOrd="4" destOrd="0" parTransId="{6B649062-1ED3-4583-877B-B64C976BFC6E}" sibTransId="{6C52806A-4740-4206-9CF4-09D4EE6E3B8C}"/>
    <dgm:cxn modelId="{2D15886E-AEAC-4A71-B034-650ED4D2B585}" srcId="{CC111026-5B45-4C5F-92AF-54FDDACEB07A}" destId="{9F0117FB-FE5F-4B97-A6EE-45C4CD3446EA}" srcOrd="6" destOrd="0" parTransId="{C5A44C9D-DDEC-48F7-9D3E-986C2DA1691D}" sibTransId="{53D2D88D-FE16-42EA-810D-03E9A60F10D7}"/>
    <dgm:cxn modelId="{5E3A981D-8EDB-49E1-BC4B-75C3918C5FB4}" type="presParOf" srcId="{CD4A8B6F-8E47-4C90-8087-F26F5CAA2ED6}" destId="{84381DE4-3B9D-4F75-A90C-223096540F45}" srcOrd="0" destOrd="0" presId="urn:microsoft.com/office/officeart/2005/8/layout/vList2"/>
    <dgm:cxn modelId="{B76A3D6E-4CDE-453D-9836-EF4FEFAE1391}" type="presParOf" srcId="{CD4A8B6F-8E47-4C90-8087-F26F5CAA2ED6}" destId="{7D508F80-01A2-4A86-9121-489065F50968}" srcOrd="1" destOrd="0" presId="urn:microsoft.com/office/officeart/2005/8/layout/vList2"/>
    <dgm:cxn modelId="{7D0C1D48-DC11-4185-968C-8574E20F3BB5}" type="presParOf" srcId="{CD4A8B6F-8E47-4C90-8087-F26F5CAA2ED6}" destId="{77037CA9-26E4-4086-ABAD-2AD868B686B6}" srcOrd="2" destOrd="0" presId="urn:microsoft.com/office/officeart/2005/8/layout/vList2"/>
    <dgm:cxn modelId="{2D27553D-E04A-41FB-8A63-54AA03630B25}" type="presParOf" srcId="{CD4A8B6F-8E47-4C90-8087-F26F5CAA2ED6}" destId="{73110F5B-E713-48A6-8D44-C7744D15DEF0}" srcOrd="3" destOrd="0" presId="urn:microsoft.com/office/officeart/2005/8/layout/vList2"/>
    <dgm:cxn modelId="{18717955-25D9-4447-A2E5-8B5CA3224A27}" type="presParOf" srcId="{CD4A8B6F-8E47-4C90-8087-F26F5CAA2ED6}" destId="{D1377641-7F82-420D-9B86-0A4735314FEA}" srcOrd="4" destOrd="0" presId="urn:microsoft.com/office/officeart/2005/8/layout/vList2"/>
    <dgm:cxn modelId="{3DF89F5D-B9F3-4FAA-8947-3711DB9A3C74}" type="presParOf" srcId="{CD4A8B6F-8E47-4C90-8087-F26F5CAA2ED6}" destId="{9607D5B3-CD83-4871-8E82-BE47083EF20F}" srcOrd="5" destOrd="0" presId="urn:microsoft.com/office/officeart/2005/8/layout/vList2"/>
    <dgm:cxn modelId="{BDF7DA76-528C-4A1F-976B-D60D16368B3A}" type="presParOf" srcId="{CD4A8B6F-8E47-4C90-8087-F26F5CAA2ED6}" destId="{A97D1680-B1DE-47D2-AB95-5F57853AE2BC}" srcOrd="6" destOrd="0" presId="urn:microsoft.com/office/officeart/2005/8/layout/vList2"/>
    <dgm:cxn modelId="{A9934B70-F0A8-4AF0-BF89-52FCFB4ABA34}" type="presParOf" srcId="{CD4A8B6F-8E47-4C90-8087-F26F5CAA2ED6}" destId="{B9AA30A5-031D-46BC-AC67-64A262111C38}" srcOrd="7" destOrd="0" presId="urn:microsoft.com/office/officeart/2005/8/layout/vList2"/>
    <dgm:cxn modelId="{0B1553E4-7CB9-41C6-B325-AACD03107753}" type="presParOf" srcId="{CD4A8B6F-8E47-4C90-8087-F26F5CAA2ED6}" destId="{BBBDB6D6-613E-488A-9D13-4E117EC27197}" srcOrd="8" destOrd="0" presId="urn:microsoft.com/office/officeart/2005/8/layout/vList2"/>
    <dgm:cxn modelId="{01E73444-76CD-48C2-8BBD-2DEE7AAD4FAE}" type="presParOf" srcId="{CD4A8B6F-8E47-4C90-8087-F26F5CAA2ED6}" destId="{30742721-02FE-4CAA-9558-1CED232A0277}" srcOrd="9" destOrd="0" presId="urn:microsoft.com/office/officeart/2005/8/layout/vList2"/>
    <dgm:cxn modelId="{F5A392DF-225E-4A0C-8D63-66E40D94CF89}" type="presParOf" srcId="{CD4A8B6F-8E47-4C90-8087-F26F5CAA2ED6}" destId="{9D7C81FE-4CFF-4EE8-8E20-BEAF41950E27}" srcOrd="10" destOrd="0" presId="urn:microsoft.com/office/officeart/2005/8/layout/vList2"/>
    <dgm:cxn modelId="{C187CCDC-5BE8-415B-9A43-AFFE75E885FC}" type="presParOf" srcId="{CD4A8B6F-8E47-4C90-8087-F26F5CAA2ED6}" destId="{3EE28AB6-A3D1-49D3-B942-B71A7503F57B}" srcOrd="11" destOrd="0" presId="urn:microsoft.com/office/officeart/2005/8/layout/vList2"/>
    <dgm:cxn modelId="{D2A7739B-6515-41D8-8431-AE00317FABC8}" type="presParOf" srcId="{CD4A8B6F-8E47-4C90-8087-F26F5CAA2ED6}" destId="{DFA53C2F-D4A4-4FD3-870F-1BF2D5DFE048}" srcOrd="12" destOrd="0" presId="urn:microsoft.com/office/officeart/2005/8/layout/vList2"/>
    <dgm:cxn modelId="{36CAA1D4-0955-4F2F-BB05-83F94F875F03}" type="presParOf" srcId="{CD4A8B6F-8E47-4C90-8087-F26F5CAA2ED6}" destId="{29742563-402D-4843-A44B-C36B6C3AEAFA}" srcOrd="13" destOrd="0" presId="urn:microsoft.com/office/officeart/2005/8/layout/vList2"/>
    <dgm:cxn modelId="{DF3768E7-C4E7-4CE9-8939-EB3461FA8BC5}" type="presParOf" srcId="{CD4A8B6F-8E47-4C90-8087-F26F5CAA2ED6}" destId="{C219BEB3-355B-4C84-A241-5BFF638882D6}" srcOrd="1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D72D84E2-5370-48E8-8384-468307A6B590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de-DE"/>
        </a:p>
      </dgm:t>
    </dgm:pt>
    <dgm:pt modelId="{D8EF63F5-41E0-4D64-B157-2F9DA337D351}">
      <dgm:prSet/>
      <dgm:spPr/>
      <dgm:t>
        <a:bodyPr/>
        <a:lstStyle/>
        <a:p>
          <a:pPr rtl="0"/>
          <a:r>
            <a:rPr lang="de-DE" dirty="0" smtClean="0"/>
            <a:t>1.  Ziele und Grundsätze</a:t>
          </a:r>
        </a:p>
      </dgm:t>
    </dgm:pt>
    <dgm:pt modelId="{6134E099-69AF-4441-9B18-584869B5C123}" type="parTrans" cxnId="{38B3F43C-05EC-4813-9349-BF2F78A3F14B}">
      <dgm:prSet/>
      <dgm:spPr/>
      <dgm:t>
        <a:bodyPr/>
        <a:lstStyle/>
        <a:p>
          <a:endParaRPr lang="de-DE"/>
        </a:p>
      </dgm:t>
    </dgm:pt>
    <dgm:pt modelId="{F3FEAF5E-D37B-41FD-9DA4-5C50D24B85F7}" type="sibTrans" cxnId="{38B3F43C-05EC-4813-9349-BF2F78A3F14B}">
      <dgm:prSet/>
      <dgm:spPr/>
      <dgm:t>
        <a:bodyPr/>
        <a:lstStyle/>
        <a:p>
          <a:endParaRPr lang="de-DE"/>
        </a:p>
      </dgm:t>
    </dgm:pt>
    <dgm:pt modelId="{017F5773-E7BA-4675-9188-107F0D1B0122}">
      <dgm:prSet/>
      <dgm:spPr/>
      <dgm:t>
        <a:bodyPr/>
        <a:lstStyle/>
        <a:p>
          <a:pPr rtl="0"/>
          <a:r>
            <a:rPr lang="de-DE" dirty="0" smtClean="0"/>
            <a:t>2.  Geltungsbereich</a:t>
          </a:r>
          <a:endParaRPr lang="de-DE" dirty="0"/>
        </a:p>
      </dgm:t>
    </dgm:pt>
    <dgm:pt modelId="{C7CAD6BD-0E49-44DB-817F-12FF8102500B}" type="parTrans" cxnId="{24278708-79D4-427B-964C-FE86A9982CC1}">
      <dgm:prSet/>
      <dgm:spPr/>
      <dgm:t>
        <a:bodyPr/>
        <a:lstStyle/>
        <a:p>
          <a:endParaRPr lang="de-DE"/>
        </a:p>
      </dgm:t>
    </dgm:pt>
    <dgm:pt modelId="{0568A905-6689-4F1D-87FF-82139E549A7A}" type="sibTrans" cxnId="{24278708-79D4-427B-964C-FE86A9982CC1}">
      <dgm:prSet/>
      <dgm:spPr/>
      <dgm:t>
        <a:bodyPr/>
        <a:lstStyle/>
        <a:p>
          <a:endParaRPr lang="de-DE"/>
        </a:p>
      </dgm:t>
    </dgm:pt>
    <dgm:pt modelId="{C08D7FF2-89AC-4783-9611-2B3E4AFB4C13}">
      <dgm:prSet/>
      <dgm:spPr/>
      <dgm:t>
        <a:bodyPr/>
        <a:lstStyle/>
        <a:p>
          <a:r>
            <a:rPr lang="de-DE" dirty="0" smtClean="0"/>
            <a:t>Räumlicher Geltungsbereich</a:t>
          </a:r>
          <a:endParaRPr lang="de-DE" dirty="0"/>
        </a:p>
      </dgm:t>
    </dgm:pt>
    <dgm:pt modelId="{CEEC0306-4FED-424B-8440-E3E1296A126B}" type="parTrans" cxnId="{C9F5D722-C55D-488F-AA6B-0DDAE67B6DC2}">
      <dgm:prSet/>
      <dgm:spPr/>
      <dgm:t>
        <a:bodyPr/>
        <a:lstStyle/>
        <a:p>
          <a:endParaRPr lang="de-DE"/>
        </a:p>
      </dgm:t>
    </dgm:pt>
    <dgm:pt modelId="{516C7E90-78F5-48DD-9DF3-B82ADB56C474}" type="sibTrans" cxnId="{C9F5D722-C55D-488F-AA6B-0DDAE67B6DC2}">
      <dgm:prSet/>
      <dgm:spPr/>
      <dgm:t>
        <a:bodyPr/>
        <a:lstStyle/>
        <a:p>
          <a:endParaRPr lang="de-DE"/>
        </a:p>
      </dgm:t>
    </dgm:pt>
    <dgm:pt modelId="{381B8452-C33B-420E-9663-A86D76D765D9}">
      <dgm:prSet/>
      <dgm:spPr/>
      <dgm:t>
        <a:bodyPr/>
        <a:lstStyle/>
        <a:p>
          <a:r>
            <a:rPr lang="de-DE" dirty="0" smtClean="0"/>
            <a:t>Bedeutung und Ziele des BVW / IDM</a:t>
          </a:r>
          <a:endParaRPr lang="de-DE" dirty="0"/>
        </a:p>
      </dgm:t>
    </dgm:pt>
    <dgm:pt modelId="{EF391E61-7A79-4BA2-BB9A-8A74716B1D91}" type="parTrans" cxnId="{2C562859-B1D8-40E5-AEDD-935532417155}">
      <dgm:prSet/>
      <dgm:spPr/>
      <dgm:t>
        <a:bodyPr/>
        <a:lstStyle/>
        <a:p>
          <a:endParaRPr lang="de-DE"/>
        </a:p>
      </dgm:t>
    </dgm:pt>
    <dgm:pt modelId="{465DD780-E6EE-4ADE-9C7F-0F06F025EAF8}" type="sibTrans" cxnId="{2C562859-B1D8-40E5-AEDD-935532417155}">
      <dgm:prSet/>
      <dgm:spPr/>
      <dgm:t>
        <a:bodyPr/>
        <a:lstStyle/>
        <a:p>
          <a:endParaRPr lang="de-DE"/>
        </a:p>
      </dgm:t>
    </dgm:pt>
    <dgm:pt modelId="{C84A2A93-6C18-41DE-9892-BBD5A870299C}">
      <dgm:prSet/>
      <dgm:spPr/>
      <dgm:t>
        <a:bodyPr/>
        <a:lstStyle/>
        <a:p>
          <a:r>
            <a:rPr lang="de-DE" dirty="0" smtClean="0"/>
            <a:t>Ideenmanagement als Führungsaufgabe</a:t>
          </a:r>
          <a:endParaRPr lang="de-DE" dirty="0"/>
        </a:p>
      </dgm:t>
    </dgm:pt>
    <dgm:pt modelId="{5A1592CA-EFCA-47CC-8AB9-B0107E662A16}" type="parTrans" cxnId="{9965F898-9516-48F5-AB49-470C3BE0FB57}">
      <dgm:prSet/>
      <dgm:spPr/>
      <dgm:t>
        <a:bodyPr/>
        <a:lstStyle/>
        <a:p>
          <a:endParaRPr lang="de-DE"/>
        </a:p>
      </dgm:t>
    </dgm:pt>
    <dgm:pt modelId="{2618BA4D-A855-4960-A73B-CE4A4F600FE5}" type="sibTrans" cxnId="{9965F898-9516-48F5-AB49-470C3BE0FB57}">
      <dgm:prSet/>
      <dgm:spPr/>
      <dgm:t>
        <a:bodyPr/>
        <a:lstStyle/>
        <a:p>
          <a:endParaRPr lang="de-DE"/>
        </a:p>
      </dgm:t>
    </dgm:pt>
    <dgm:pt modelId="{65EB62FA-394B-4B9D-A0CF-81BB49AF58FE}">
      <dgm:prSet/>
      <dgm:spPr/>
      <dgm:t>
        <a:bodyPr/>
        <a:lstStyle/>
        <a:p>
          <a:r>
            <a:rPr lang="de-DE" dirty="0" smtClean="0"/>
            <a:t>Sonderfall Beschwerdemanagement</a:t>
          </a:r>
          <a:endParaRPr lang="de-DE" dirty="0"/>
        </a:p>
      </dgm:t>
    </dgm:pt>
    <dgm:pt modelId="{66B1A527-7016-4F50-B349-C595555B3DFC}" type="parTrans" cxnId="{1F0391A1-5441-46BA-974D-9F3FBBF21DD7}">
      <dgm:prSet/>
      <dgm:spPr/>
      <dgm:t>
        <a:bodyPr/>
        <a:lstStyle/>
        <a:p>
          <a:endParaRPr lang="de-DE"/>
        </a:p>
      </dgm:t>
    </dgm:pt>
    <dgm:pt modelId="{C1E19453-ECA6-4004-9504-78315966EDA3}" type="sibTrans" cxnId="{1F0391A1-5441-46BA-974D-9F3FBBF21DD7}">
      <dgm:prSet/>
      <dgm:spPr/>
      <dgm:t>
        <a:bodyPr/>
        <a:lstStyle/>
        <a:p>
          <a:endParaRPr lang="de-DE"/>
        </a:p>
      </dgm:t>
    </dgm:pt>
    <dgm:pt modelId="{159543BF-64E7-42D6-B3C2-CD5CA6BDF025}">
      <dgm:prSet/>
      <dgm:spPr/>
      <dgm:t>
        <a:bodyPr/>
        <a:lstStyle/>
        <a:p>
          <a:r>
            <a:rPr lang="de-DE" dirty="0" smtClean="0"/>
            <a:t>Persönlicher Geltungsbereich</a:t>
          </a:r>
          <a:endParaRPr lang="de-DE" dirty="0"/>
        </a:p>
      </dgm:t>
    </dgm:pt>
    <dgm:pt modelId="{5CC1F797-33A7-4970-8F82-C6B7FD063E7E}" type="parTrans" cxnId="{029CD9B6-CF30-482D-8C02-588165B7A24F}">
      <dgm:prSet/>
      <dgm:spPr/>
      <dgm:t>
        <a:bodyPr/>
        <a:lstStyle/>
        <a:p>
          <a:endParaRPr lang="de-DE"/>
        </a:p>
      </dgm:t>
    </dgm:pt>
    <dgm:pt modelId="{980E2528-A022-4F2B-9726-C4722DD04AC5}" type="sibTrans" cxnId="{029CD9B6-CF30-482D-8C02-588165B7A24F}">
      <dgm:prSet/>
      <dgm:spPr/>
      <dgm:t>
        <a:bodyPr/>
        <a:lstStyle/>
        <a:p>
          <a:endParaRPr lang="de-DE"/>
        </a:p>
      </dgm:t>
    </dgm:pt>
    <dgm:pt modelId="{54EAC6D6-F148-441A-831C-C36CB6561B3C}">
      <dgm:prSet/>
      <dgm:spPr/>
      <dgm:t>
        <a:bodyPr/>
        <a:lstStyle/>
        <a:p>
          <a:r>
            <a:rPr lang="de-DE" dirty="0" smtClean="0"/>
            <a:t>Sachlicher Geltungsbereich</a:t>
          </a:r>
          <a:endParaRPr lang="de-DE" dirty="0"/>
        </a:p>
      </dgm:t>
    </dgm:pt>
    <dgm:pt modelId="{262FB670-E828-45E7-A6B0-4E849EA2E16A}" type="parTrans" cxnId="{01776E29-F214-437F-B56E-D12AD768FFFE}">
      <dgm:prSet/>
      <dgm:spPr/>
      <dgm:t>
        <a:bodyPr/>
        <a:lstStyle/>
        <a:p>
          <a:endParaRPr lang="de-DE"/>
        </a:p>
      </dgm:t>
    </dgm:pt>
    <dgm:pt modelId="{6917DD46-CEA0-44CF-9650-BEB3885E1632}" type="sibTrans" cxnId="{01776E29-F214-437F-B56E-D12AD768FFFE}">
      <dgm:prSet/>
      <dgm:spPr/>
      <dgm:t>
        <a:bodyPr/>
        <a:lstStyle/>
        <a:p>
          <a:endParaRPr lang="de-DE"/>
        </a:p>
      </dgm:t>
    </dgm:pt>
    <dgm:pt modelId="{B3BEF9B6-C5D0-408F-AEE0-763BAD97A935}" type="pres">
      <dgm:prSet presAssocID="{D72D84E2-5370-48E8-8384-468307A6B590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de-DE"/>
        </a:p>
      </dgm:t>
    </dgm:pt>
    <dgm:pt modelId="{DE4EC9F2-3235-4E57-BDC8-D726CC29DDCF}" type="pres">
      <dgm:prSet presAssocID="{D8EF63F5-41E0-4D64-B157-2F9DA337D351}" presName="parentLin" presStyleCnt="0"/>
      <dgm:spPr/>
    </dgm:pt>
    <dgm:pt modelId="{18E9D955-9C6C-4190-87CC-E8C0901C156B}" type="pres">
      <dgm:prSet presAssocID="{D8EF63F5-41E0-4D64-B157-2F9DA337D351}" presName="parentLeftMargin" presStyleLbl="node1" presStyleIdx="0" presStyleCnt="2"/>
      <dgm:spPr/>
      <dgm:t>
        <a:bodyPr/>
        <a:lstStyle/>
        <a:p>
          <a:endParaRPr lang="de-DE"/>
        </a:p>
      </dgm:t>
    </dgm:pt>
    <dgm:pt modelId="{130032D8-C284-46FD-AFFD-95DEBB201E6F}" type="pres">
      <dgm:prSet presAssocID="{D8EF63F5-41E0-4D64-B157-2F9DA337D351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8CF19F11-E318-40D8-9911-6AD16075B8D4}" type="pres">
      <dgm:prSet presAssocID="{D8EF63F5-41E0-4D64-B157-2F9DA337D351}" presName="negativeSpace" presStyleCnt="0"/>
      <dgm:spPr/>
    </dgm:pt>
    <dgm:pt modelId="{661FB71F-C8FF-4D46-AE24-BE68E93D4213}" type="pres">
      <dgm:prSet presAssocID="{D8EF63F5-41E0-4D64-B157-2F9DA337D351}" presName="childText" presStyleLbl="conFgAcc1" presStyleIdx="0" presStyleCnt="2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2B62D953-73A5-4D80-9408-F66F0618D78D}" type="pres">
      <dgm:prSet presAssocID="{F3FEAF5E-D37B-41FD-9DA4-5C50D24B85F7}" presName="spaceBetweenRectangles" presStyleCnt="0"/>
      <dgm:spPr/>
    </dgm:pt>
    <dgm:pt modelId="{C76BB267-FC1C-4B59-B381-7569896D82B4}" type="pres">
      <dgm:prSet presAssocID="{017F5773-E7BA-4675-9188-107F0D1B0122}" presName="parentLin" presStyleCnt="0"/>
      <dgm:spPr/>
    </dgm:pt>
    <dgm:pt modelId="{78C18E27-D324-460C-8C73-68E0213B4839}" type="pres">
      <dgm:prSet presAssocID="{017F5773-E7BA-4675-9188-107F0D1B0122}" presName="parentLeftMargin" presStyleLbl="node1" presStyleIdx="0" presStyleCnt="2"/>
      <dgm:spPr/>
      <dgm:t>
        <a:bodyPr/>
        <a:lstStyle/>
        <a:p>
          <a:endParaRPr lang="de-DE"/>
        </a:p>
      </dgm:t>
    </dgm:pt>
    <dgm:pt modelId="{B3DCF3E1-391A-46AA-B43F-E8394457F936}" type="pres">
      <dgm:prSet presAssocID="{017F5773-E7BA-4675-9188-107F0D1B0122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CBC1993D-1C8B-4864-9E1A-81330E8C9181}" type="pres">
      <dgm:prSet presAssocID="{017F5773-E7BA-4675-9188-107F0D1B0122}" presName="negativeSpace" presStyleCnt="0"/>
      <dgm:spPr/>
    </dgm:pt>
    <dgm:pt modelId="{FBD42731-44F2-4E02-9A01-715CCD33D885}" type="pres">
      <dgm:prSet presAssocID="{017F5773-E7BA-4675-9188-107F0D1B0122}" presName="childText" presStyleLbl="conFgAcc1" presStyleIdx="1" presStyleCnt="2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</dgm:ptLst>
  <dgm:cxnLst>
    <dgm:cxn modelId="{38B3F43C-05EC-4813-9349-BF2F78A3F14B}" srcId="{D72D84E2-5370-48E8-8384-468307A6B590}" destId="{D8EF63F5-41E0-4D64-B157-2F9DA337D351}" srcOrd="0" destOrd="0" parTransId="{6134E099-69AF-4441-9B18-584869B5C123}" sibTransId="{F3FEAF5E-D37B-41FD-9DA4-5C50D24B85F7}"/>
    <dgm:cxn modelId="{22B7D8F8-A52D-4962-B50F-608D7121FA32}" type="presOf" srcId="{D8EF63F5-41E0-4D64-B157-2F9DA337D351}" destId="{130032D8-C284-46FD-AFFD-95DEBB201E6F}" srcOrd="1" destOrd="0" presId="urn:microsoft.com/office/officeart/2005/8/layout/list1"/>
    <dgm:cxn modelId="{4F927790-574C-4904-A574-F444913BB1A9}" type="presOf" srcId="{65EB62FA-394B-4B9D-A0CF-81BB49AF58FE}" destId="{661FB71F-C8FF-4D46-AE24-BE68E93D4213}" srcOrd="0" destOrd="2" presId="urn:microsoft.com/office/officeart/2005/8/layout/list1"/>
    <dgm:cxn modelId="{63CD9211-D57E-4C88-BF8C-3EAD9A642BEF}" type="presOf" srcId="{159543BF-64E7-42D6-B3C2-CD5CA6BDF025}" destId="{FBD42731-44F2-4E02-9A01-715CCD33D885}" srcOrd="0" destOrd="1" presId="urn:microsoft.com/office/officeart/2005/8/layout/list1"/>
    <dgm:cxn modelId="{2C562859-B1D8-40E5-AEDD-935532417155}" srcId="{D8EF63F5-41E0-4D64-B157-2F9DA337D351}" destId="{381B8452-C33B-420E-9663-A86D76D765D9}" srcOrd="0" destOrd="0" parTransId="{EF391E61-7A79-4BA2-BB9A-8A74716B1D91}" sibTransId="{465DD780-E6EE-4ADE-9C7F-0F06F025EAF8}"/>
    <dgm:cxn modelId="{01776E29-F214-437F-B56E-D12AD768FFFE}" srcId="{017F5773-E7BA-4675-9188-107F0D1B0122}" destId="{54EAC6D6-F148-441A-831C-C36CB6561B3C}" srcOrd="2" destOrd="0" parTransId="{262FB670-E828-45E7-A6B0-4E849EA2E16A}" sibTransId="{6917DD46-CEA0-44CF-9650-BEB3885E1632}"/>
    <dgm:cxn modelId="{57FECD51-D4BA-4AB5-877D-09FC90F2CA2B}" type="presOf" srcId="{017F5773-E7BA-4675-9188-107F0D1B0122}" destId="{B3DCF3E1-391A-46AA-B43F-E8394457F936}" srcOrd="1" destOrd="0" presId="urn:microsoft.com/office/officeart/2005/8/layout/list1"/>
    <dgm:cxn modelId="{74209DF4-07F7-4854-9547-41D36B37C158}" type="presOf" srcId="{017F5773-E7BA-4675-9188-107F0D1B0122}" destId="{78C18E27-D324-460C-8C73-68E0213B4839}" srcOrd="0" destOrd="0" presId="urn:microsoft.com/office/officeart/2005/8/layout/list1"/>
    <dgm:cxn modelId="{39CE7053-EC2B-4F6B-B2C4-DAE841BE8A2F}" type="presOf" srcId="{54EAC6D6-F148-441A-831C-C36CB6561B3C}" destId="{FBD42731-44F2-4E02-9A01-715CCD33D885}" srcOrd="0" destOrd="2" presId="urn:microsoft.com/office/officeart/2005/8/layout/list1"/>
    <dgm:cxn modelId="{029CD9B6-CF30-482D-8C02-588165B7A24F}" srcId="{017F5773-E7BA-4675-9188-107F0D1B0122}" destId="{159543BF-64E7-42D6-B3C2-CD5CA6BDF025}" srcOrd="1" destOrd="0" parTransId="{5CC1F797-33A7-4970-8F82-C6B7FD063E7E}" sibTransId="{980E2528-A022-4F2B-9726-C4722DD04AC5}"/>
    <dgm:cxn modelId="{45A8DE88-8483-4066-98DB-7AE7EBD36A41}" type="presOf" srcId="{D8EF63F5-41E0-4D64-B157-2F9DA337D351}" destId="{18E9D955-9C6C-4190-87CC-E8C0901C156B}" srcOrd="0" destOrd="0" presId="urn:microsoft.com/office/officeart/2005/8/layout/list1"/>
    <dgm:cxn modelId="{1F0391A1-5441-46BA-974D-9F3FBBF21DD7}" srcId="{D8EF63F5-41E0-4D64-B157-2F9DA337D351}" destId="{65EB62FA-394B-4B9D-A0CF-81BB49AF58FE}" srcOrd="2" destOrd="0" parTransId="{66B1A527-7016-4F50-B349-C595555B3DFC}" sibTransId="{C1E19453-ECA6-4004-9504-78315966EDA3}"/>
    <dgm:cxn modelId="{9965F898-9516-48F5-AB49-470C3BE0FB57}" srcId="{D8EF63F5-41E0-4D64-B157-2F9DA337D351}" destId="{C84A2A93-6C18-41DE-9892-BBD5A870299C}" srcOrd="1" destOrd="0" parTransId="{5A1592CA-EFCA-47CC-8AB9-B0107E662A16}" sibTransId="{2618BA4D-A855-4960-A73B-CE4A4F600FE5}"/>
    <dgm:cxn modelId="{7154F4D3-6C79-4064-A208-8FDD59F33A7F}" type="presOf" srcId="{D72D84E2-5370-48E8-8384-468307A6B590}" destId="{B3BEF9B6-C5D0-408F-AEE0-763BAD97A935}" srcOrd="0" destOrd="0" presId="urn:microsoft.com/office/officeart/2005/8/layout/list1"/>
    <dgm:cxn modelId="{24278708-79D4-427B-964C-FE86A9982CC1}" srcId="{D72D84E2-5370-48E8-8384-468307A6B590}" destId="{017F5773-E7BA-4675-9188-107F0D1B0122}" srcOrd="1" destOrd="0" parTransId="{C7CAD6BD-0E49-44DB-817F-12FF8102500B}" sibTransId="{0568A905-6689-4F1D-87FF-82139E549A7A}"/>
    <dgm:cxn modelId="{90940FF9-9209-4631-A490-1243DCB49B23}" type="presOf" srcId="{381B8452-C33B-420E-9663-A86D76D765D9}" destId="{661FB71F-C8FF-4D46-AE24-BE68E93D4213}" srcOrd="0" destOrd="0" presId="urn:microsoft.com/office/officeart/2005/8/layout/list1"/>
    <dgm:cxn modelId="{15750CCB-E52D-4A80-8DE4-C5939D8437C0}" type="presOf" srcId="{C08D7FF2-89AC-4783-9611-2B3E4AFB4C13}" destId="{FBD42731-44F2-4E02-9A01-715CCD33D885}" srcOrd="0" destOrd="0" presId="urn:microsoft.com/office/officeart/2005/8/layout/list1"/>
    <dgm:cxn modelId="{C9F5D722-C55D-488F-AA6B-0DDAE67B6DC2}" srcId="{017F5773-E7BA-4675-9188-107F0D1B0122}" destId="{C08D7FF2-89AC-4783-9611-2B3E4AFB4C13}" srcOrd="0" destOrd="0" parTransId="{CEEC0306-4FED-424B-8440-E3E1296A126B}" sibTransId="{516C7E90-78F5-48DD-9DF3-B82ADB56C474}"/>
    <dgm:cxn modelId="{84816C29-07FB-49A8-8EE9-D71FFBE68DDB}" type="presOf" srcId="{C84A2A93-6C18-41DE-9892-BBD5A870299C}" destId="{661FB71F-C8FF-4D46-AE24-BE68E93D4213}" srcOrd="0" destOrd="1" presId="urn:microsoft.com/office/officeart/2005/8/layout/list1"/>
    <dgm:cxn modelId="{7AE42BC4-EFF6-4A69-A084-FF8847E75C8F}" type="presParOf" srcId="{B3BEF9B6-C5D0-408F-AEE0-763BAD97A935}" destId="{DE4EC9F2-3235-4E57-BDC8-D726CC29DDCF}" srcOrd="0" destOrd="0" presId="urn:microsoft.com/office/officeart/2005/8/layout/list1"/>
    <dgm:cxn modelId="{D759C404-D073-4A66-BD85-05F5B6EB9DDD}" type="presParOf" srcId="{DE4EC9F2-3235-4E57-BDC8-D726CC29DDCF}" destId="{18E9D955-9C6C-4190-87CC-E8C0901C156B}" srcOrd="0" destOrd="0" presId="urn:microsoft.com/office/officeart/2005/8/layout/list1"/>
    <dgm:cxn modelId="{94B44ECC-6046-41B3-8F29-D0EB650B270C}" type="presParOf" srcId="{DE4EC9F2-3235-4E57-BDC8-D726CC29DDCF}" destId="{130032D8-C284-46FD-AFFD-95DEBB201E6F}" srcOrd="1" destOrd="0" presId="urn:microsoft.com/office/officeart/2005/8/layout/list1"/>
    <dgm:cxn modelId="{7274D01C-DAD7-43C7-8CB3-6F2D319288CE}" type="presParOf" srcId="{B3BEF9B6-C5D0-408F-AEE0-763BAD97A935}" destId="{8CF19F11-E318-40D8-9911-6AD16075B8D4}" srcOrd="1" destOrd="0" presId="urn:microsoft.com/office/officeart/2005/8/layout/list1"/>
    <dgm:cxn modelId="{CF5DDC50-0E54-4FD9-9EC4-AEA53826EF90}" type="presParOf" srcId="{B3BEF9B6-C5D0-408F-AEE0-763BAD97A935}" destId="{661FB71F-C8FF-4D46-AE24-BE68E93D4213}" srcOrd="2" destOrd="0" presId="urn:microsoft.com/office/officeart/2005/8/layout/list1"/>
    <dgm:cxn modelId="{7CAA008B-F8F4-4AF1-B106-5243FD1CEE1B}" type="presParOf" srcId="{B3BEF9B6-C5D0-408F-AEE0-763BAD97A935}" destId="{2B62D953-73A5-4D80-9408-F66F0618D78D}" srcOrd="3" destOrd="0" presId="urn:microsoft.com/office/officeart/2005/8/layout/list1"/>
    <dgm:cxn modelId="{608BB524-92F2-4DC7-A491-0085D7CE1AA9}" type="presParOf" srcId="{B3BEF9B6-C5D0-408F-AEE0-763BAD97A935}" destId="{C76BB267-FC1C-4B59-B381-7569896D82B4}" srcOrd="4" destOrd="0" presId="urn:microsoft.com/office/officeart/2005/8/layout/list1"/>
    <dgm:cxn modelId="{9C1B4C86-D7BC-4E76-9359-C36D44235979}" type="presParOf" srcId="{C76BB267-FC1C-4B59-B381-7569896D82B4}" destId="{78C18E27-D324-460C-8C73-68E0213B4839}" srcOrd="0" destOrd="0" presId="urn:microsoft.com/office/officeart/2005/8/layout/list1"/>
    <dgm:cxn modelId="{3400A8AE-9657-4467-A206-ADEB9CC5FF1B}" type="presParOf" srcId="{C76BB267-FC1C-4B59-B381-7569896D82B4}" destId="{B3DCF3E1-391A-46AA-B43F-E8394457F936}" srcOrd="1" destOrd="0" presId="urn:microsoft.com/office/officeart/2005/8/layout/list1"/>
    <dgm:cxn modelId="{2768E703-64F3-4128-AE8C-1E69420BFF86}" type="presParOf" srcId="{B3BEF9B6-C5D0-408F-AEE0-763BAD97A935}" destId="{CBC1993D-1C8B-4864-9E1A-81330E8C9181}" srcOrd="5" destOrd="0" presId="urn:microsoft.com/office/officeart/2005/8/layout/list1"/>
    <dgm:cxn modelId="{13D8A9F0-FCBF-49AD-BAE9-B18D07E03CFB}" type="presParOf" srcId="{B3BEF9B6-C5D0-408F-AEE0-763BAD97A935}" destId="{FBD42731-44F2-4E02-9A01-715CCD33D885}" srcOrd="6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D72D84E2-5370-48E8-8384-468307A6B590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de-DE"/>
        </a:p>
      </dgm:t>
    </dgm:pt>
    <dgm:pt modelId="{D8EF63F5-41E0-4D64-B157-2F9DA337D351}">
      <dgm:prSet/>
      <dgm:spPr/>
      <dgm:t>
        <a:bodyPr/>
        <a:lstStyle/>
        <a:p>
          <a:pPr rtl="0"/>
          <a:r>
            <a:rPr lang="de-DE" dirty="0" smtClean="0"/>
            <a:t>3.  Begriffsbestimmungen</a:t>
          </a:r>
        </a:p>
      </dgm:t>
    </dgm:pt>
    <dgm:pt modelId="{6134E099-69AF-4441-9B18-584869B5C123}" type="parTrans" cxnId="{38B3F43C-05EC-4813-9349-BF2F78A3F14B}">
      <dgm:prSet/>
      <dgm:spPr/>
      <dgm:t>
        <a:bodyPr/>
        <a:lstStyle/>
        <a:p>
          <a:endParaRPr lang="de-DE"/>
        </a:p>
      </dgm:t>
    </dgm:pt>
    <dgm:pt modelId="{F3FEAF5E-D37B-41FD-9DA4-5C50D24B85F7}" type="sibTrans" cxnId="{38B3F43C-05EC-4813-9349-BF2F78A3F14B}">
      <dgm:prSet/>
      <dgm:spPr/>
      <dgm:t>
        <a:bodyPr/>
        <a:lstStyle/>
        <a:p>
          <a:endParaRPr lang="de-DE"/>
        </a:p>
      </dgm:t>
    </dgm:pt>
    <dgm:pt modelId="{381B8452-C33B-420E-9663-A86D76D765D9}">
      <dgm:prSet/>
      <dgm:spPr/>
      <dgm:t>
        <a:bodyPr/>
        <a:lstStyle/>
        <a:p>
          <a:r>
            <a:rPr lang="de-DE" dirty="0" smtClean="0"/>
            <a:t>Abgrenzung und Überschneidung: BVW – KVP - IDM</a:t>
          </a:r>
          <a:endParaRPr lang="de-DE" dirty="0"/>
        </a:p>
      </dgm:t>
    </dgm:pt>
    <dgm:pt modelId="{EF391E61-7A79-4BA2-BB9A-8A74716B1D91}" type="parTrans" cxnId="{2C562859-B1D8-40E5-AEDD-935532417155}">
      <dgm:prSet/>
      <dgm:spPr/>
      <dgm:t>
        <a:bodyPr/>
        <a:lstStyle/>
        <a:p>
          <a:endParaRPr lang="de-DE"/>
        </a:p>
      </dgm:t>
    </dgm:pt>
    <dgm:pt modelId="{465DD780-E6EE-4ADE-9C7F-0F06F025EAF8}" type="sibTrans" cxnId="{2C562859-B1D8-40E5-AEDD-935532417155}">
      <dgm:prSet/>
      <dgm:spPr/>
      <dgm:t>
        <a:bodyPr/>
        <a:lstStyle/>
        <a:p>
          <a:endParaRPr lang="de-DE"/>
        </a:p>
      </dgm:t>
    </dgm:pt>
    <dgm:pt modelId="{C84A2A93-6C18-41DE-9892-BBD5A870299C}">
      <dgm:prSet/>
      <dgm:spPr/>
      <dgm:t>
        <a:bodyPr/>
        <a:lstStyle/>
        <a:p>
          <a:r>
            <a:rPr lang="de-DE" dirty="0" smtClean="0"/>
            <a:t>Definition und Bedingungen für Verbesserungsvorschläge</a:t>
          </a:r>
          <a:br>
            <a:rPr lang="de-DE" dirty="0" smtClean="0"/>
          </a:br>
          <a:r>
            <a:rPr lang="de-DE" dirty="0" smtClean="0"/>
            <a:t>- Nutzen</a:t>
          </a:r>
          <a:br>
            <a:rPr lang="de-DE" dirty="0" smtClean="0"/>
          </a:br>
          <a:r>
            <a:rPr lang="de-DE" dirty="0" smtClean="0"/>
            <a:t>- Durchführbarkeit</a:t>
          </a:r>
          <a:br>
            <a:rPr lang="de-DE" dirty="0" smtClean="0"/>
          </a:br>
          <a:r>
            <a:rPr lang="de-DE" dirty="0" smtClean="0"/>
            <a:t>- Neuheit</a:t>
          </a:r>
          <a:br>
            <a:rPr lang="de-DE" dirty="0" smtClean="0"/>
          </a:br>
          <a:r>
            <a:rPr lang="de-DE" dirty="0" smtClean="0"/>
            <a:t>- Aufgaben- und Arbeitsbereich</a:t>
          </a:r>
          <a:br>
            <a:rPr lang="de-DE" dirty="0" smtClean="0"/>
          </a:br>
          <a:r>
            <a:rPr lang="de-DE" dirty="0" smtClean="0"/>
            <a:t>- Themenbereiche</a:t>
          </a:r>
          <a:br>
            <a:rPr lang="de-DE" dirty="0" smtClean="0"/>
          </a:br>
          <a:r>
            <a:rPr lang="de-DE" dirty="0" smtClean="0"/>
            <a:t>- Sperrfrist</a:t>
          </a:r>
          <a:endParaRPr lang="de-DE" dirty="0"/>
        </a:p>
      </dgm:t>
    </dgm:pt>
    <dgm:pt modelId="{5A1592CA-EFCA-47CC-8AB9-B0107E662A16}" type="parTrans" cxnId="{9965F898-9516-48F5-AB49-470C3BE0FB57}">
      <dgm:prSet/>
      <dgm:spPr/>
      <dgm:t>
        <a:bodyPr/>
        <a:lstStyle/>
        <a:p>
          <a:endParaRPr lang="de-DE"/>
        </a:p>
      </dgm:t>
    </dgm:pt>
    <dgm:pt modelId="{2618BA4D-A855-4960-A73B-CE4A4F600FE5}" type="sibTrans" cxnId="{9965F898-9516-48F5-AB49-470C3BE0FB57}">
      <dgm:prSet/>
      <dgm:spPr/>
      <dgm:t>
        <a:bodyPr/>
        <a:lstStyle/>
        <a:p>
          <a:endParaRPr lang="de-DE"/>
        </a:p>
      </dgm:t>
    </dgm:pt>
    <dgm:pt modelId="{B3BEF9B6-C5D0-408F-AEE0-763BAD97A935}" type="pres">
      <dgm:prSet presAssocID="{D72D84E2-5370-48E8-8384-468307A6B590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de-DE"/>
        </a:p>
      </dgm:t>
    </dgm:pt>
    <dgm:pt modelId="{DE4EC9F2-3235-4E57-BDC8-D726CC29DDCF}" type="pres">
      <dgm:prSet presAssocID="{D8EF63F5-41E0-4D64-B157-2F9DA337D351}" presName="parentLin" presStyleCnt="0"/>
      <dgm:spPr/>
    </dgm:pt>
    <dgm:pt modelId="{18E9D955-9C6C-4190-87CC-E8C0901C156B}" type="pres">
      <dgm:prSet presAssocID="{D8EF63F5-41E0-4D64-B157-2F9DA337D351}" presName="parentLeftMargin" presStyleLbl="node1" presStyleIdx="0" presStyleCnt="1"/>
      <dgm:spPr/>
      <dgm:t>
        <a:bodyPr/>
        <a:lstStyle/>
        <a:p>
          <a:endParaRPr lang="de-DE"/>
        </a:p>
      </dgm:t>
    </dgm:pt>
    <dgm:pt modelId="{130032D8-C284-46FD-AFFD-95DEBB201E6F}" type="pres">
      <dgm:prSet presAssocID="{D8EF63F5-41E0-4D64-B157-2F9DA337D351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8CF19F11-E318-40D8-9911-6AD16075B8D4}" type="pres">
      <dgm:prSet presAssocID="{D8EF63F5-41E0-4D64-B157-2F9DA337D351}" presName="negativeSpace" presStyleCnt="0"/>
      <dgm:spPr/>
    </dgm:pt>
    <dgm:pt modelId="{661FB71F-C8FF-4D46-AE24-BE68E93D4213}" type="pres">
      <dgm:prSet presAssocID="{D8EF63F5-41E0-4D64-B157-2F9DA337D351}" presName="childText" presStyleLbl="conFgAcc1" presStyleIdx="0" presStyleCnt="1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</dgm:ptLst>
  <dgm:cxnLst>
    <dgm:cxn modelId="{87D674D7-AA5E-4E2C-B047-DFBC4FE39260}" type="presOf" srcId="{C84A2A93-6C18-41DE-9892-BBD5A870299C}" destId="{661FB71F-C8FF-4D46-AE24-BE68E93D4213}" srcOrd="0" destOrd="1" presId="urn:microsoft.com/office/officeart/2005/8/layout/list1"/>
    <dgm:cxn modelId="{9965F898-9516-48F5-AB49-470C3BE0FB57}" srcId="{D8EF63F5-41E0-4D64-B157-2F9DA337D351}" destId="{C84A2A93-6C18-41DE-9892-BBD5A870299C}" srcOrd="1" destOrd="0" parTransId="{5A1592CA-EFCA-47CC-8AB9-B0107E662A16}" sibTransId="{2618BA4D-A855-4960-A73B-CE4A4F600FE5}"/>
    <dgm:cxn modelId="{59213EED-DA12-4734-BC50-5CB2721013B2}" type="presOf" srcId="{D72D84E2-5370-48E8-8384-468307A6B590}" destId="{B3BEF9B6-C5D0-408F-AEE0-763BAD97A935}" srcOrd="0" destOrd="0" presId="urn:microsoft.com/office/officeart/2005/8/layout/list1"/>
    <dgm:cxn modelId="{5E794459-745C-483F-9C42-937A693ED3E2}" type="presOf" srcId="{381B8452-C33B-420E-9663-A86D76D765D9}" destId="{661FB71F-C8FF-4D46-AE24-BE68E93D4213}" srcOrd="0" destOrd="0" presId="urn:microsoft.com/office/officeart/2005/8/layout/list1"/>
    <dgm:cxn modelId="{2C562859-B1D8-40E5-AEDD-935532417155}" srcId="{D8EF63F5-41E0-4D64-B157-2F9DA337D351}" destId="{381B8452-C33B-420E-9663-A86D76D765D9}" srcOrd="0" destOrd="0" parTransId="{EF391E61-7A79-4BA2-BB9A-8A74716B1D91}" sibTransId="{465DD780-E6EE-4ADE-9C7F-0F06F025EAF8}"/>
    <dgm:cxn modelId="{E7560CBA-B95C-47DF-A714-4D2E9882F9BF}" type="presOf" srcId="{D8EF63F5-41E0-4D64-B157-2F9DA337D351}" destId="{18E9D955-9C6C-4190-87CC-E8C0901C156B}" srcOrd="0" destOrd="0" presId="urn:microsoft.com/office/officeart/2005/8/layout/list1"/>
    <dgm:cxn modelId="{38B3F43C-05EC-4813-9349-BF2F78A3F14B}" srcId="{D72D84E2-5370-48E8-8384-468307A6B590}" destId="{D8EF63F5-41E0-4D64-B157-2F9DA337D351}" srcOrd="0" destOrd="0" parTransId="{6134E099-69AF-4441-9B18-584869B5C123}" sibTransId="{F3FEAF5E-D37B-41FD-9DA4-5C50D24B85F7}"/>
    <dgm:cxn modelId="{44D441BD-C86E-4A7D-9520-1F4995419D6E}" type="presOf" srcId="{D8EF63F5-41E0-4D64-B157-2F9DA337D351}" destId="{130032D8-C284-46FD-AFFD-95DEBB201E6F}" srcOrd="1" destOrd="0" presId="urn:microsoft.com/office/officeart/2005/8/layout/list1"/>
    <dgm:cxn modelId="{A985DCD3-A580-49CC-8F4D-9A118695CAE9}" type="presParOf" srcId="{B3BEF9B6-C5D0-408F-AEE0-763BAD97A935}" destId="{DE4EC9F2-3235-4E57-BDC8-D726CC29DDCF}" srcOrd="0" destOrd="0" presId="urn:microsoft.com/office/officeart/2005/8/layout/list1"/>
    <dgm:cxn modelId="{93A56312-A1D7-4F4E-B4D2-82102FFFFD2F}" type="presParOf" srcId="{DE4EC9F2-3235-4E57-BDC8-D726CC29DDCF}" destId="{18E9D955-9C6C-4190-87CC-E8C0901C156B}" srcOrd="0" destOrd="0" presId="urn:microsoft.com/office/officeart/2005/8/layout/list1"/>
    <dgm:cxn modelId="{A31BED12-1D13-4383-8986-8C11BC7F4D8C}" type="presParOf" srcId="{DE4EC9F2-3235-4E57-BDC8-D726CC29DDCF}" destId="{130032D8-C284-46FD-AFFD-95DEBB201E6F}" srcOrd="1" destOrd="0" presId="urn:microsoft.com/office/officeart/2005/8/layout/list1"/>
    <dgm:cxn modelId="{FCF51ECC-C4A9-44D1-8ED6-C2A47B2BD7E9}" type="presParOf" srcId="{B3BEF9B6-C5D0-408F-AEE0-763BAD97A935}" destId="{8CF19F11-E318-40D8-9911-6AD16075B8D4}" srcOrd="1" destOrd="0" presId="urn:microsoft.com/office/officeart/2005/8/layout/list1"/>
    <dgm:cxn modelId="{DB84A2B6-284A-4131-BD4F-DEE25959A708}" type="presParOf" srcId="{B3BEF9B6-C5D0-408F-AEE0-763BAD97A935}" destId="{661FB71F-C8FF-4D46-AE24-BE68E93D4213}" srcOrd="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D72D84E2-5370-48E8-8384-468307A6B590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de-DE"/>
        </a:p>
      </dgm:t>
    </dgm:pt>
    <dgm:pt modelId="{D8EF63F5-41E0-4D64-B157-2F9DA337D351}">
      <dgm:prSet/>
      <dgm:spPr/>
      <dgm:t>
        <a:bodyPr/>
        <a:lstStyle/>
        <a:p>
          <a:pPr rtl="0"/>
          <a:r>
            <a:rPr lang="de-DE" dirty="0" smtClean="0"/>
            <a:t>4.  Organisatorische Grundlagen</a:t>
          </a:r>
        </a:p>
      </dgm:t>
    </dgm:pt>
    <dgm:pt modelId="{6134E099-69AF-4441-9B18-584869B5C123}" type="parTrans" cxnId="{38B3F43C-05EC-4813-9349-BF2F78A3F14B}">
      <dgm:prSet/>
      <dgm:spPr/>
      <dgm:t>
        <a:bodyPr/>
        <a:lstStyle/>
        <a:p>
          <a:endParaRPr lang="de-DE"/>
        </a:p>
      </dgm:t>
    </dgm:pt>
    <dgm:pt modelId="{F3FEAF5E-D37B-41FD-9DA4-5C50D24B85F7}" type="sibTrans" cxnId="{38B3F43C-05EC-4813-9349-BF2F78A3F14B}">
      <dgm:prSet/>
      <dgm:spPr/>
      <dgm:t>
        <a:bodyPr/>
        <a:lstStyle/>
        <a:p>
          <a:endParaRPr lang="de-DE"/>
        </a:p>
      </dgm:t>
    </dgm:pt>
    <dgm:pt modelId="{381B8452-C33B-420E-9663-A86D76D765D9}">
      <dgm:prSet/>
      <dgm:spPr/>
      <dgm:t>
        <a:bodyPr/>
        <a:lstStyle/>
        <a:p>
          <a:r>
            <a:rPr lang="de-DE" dirty="0" smtClean="0"/>
            <a:t>Organe des BVW / IDM, Beteiligte der Bewertung</a:t>
          </a:r>
          <a:endParaRPr lang="de-DE" dirty="0"/>
        </a:p>
      </dgm:t>
    </dgm:pt>
    <dgm:pt modelId="{EF391E61-7A79-4BA2-BB9A-8A74716B1D91}" type="parTrans" cxnId="{2C562859-B1D8-40E5-AEDD-935532417155}">
      <dgm:prSet/>
      <dgm:spPr/>
      <dgm:t>
        <a:bodyPr/>
        <a:lstStyle/>
        <a:p>
          <a:endParaRPr lang="de-DE"/>
        </a:p>
      </dgm:t>
    </dgm:pt>
    <dgm:pt modelId="{465DD780-E6EE-4ADE-9C7F-0F06F025EAF8}" type="sibTrans" cxnId="{2C562859-B1D8-40E5-AEDD-935532417155}">
      <dgm:prSet/>
      <dgm:spPr/>
      <dgm:t>
        <a:bodyPr/>
        <a:lstStyle/>
        <a:p>
          <a:endParaRPr lang="de-DE"/>
        </a:p>
      </dgm:t>
    </dgm:pt>
    <dgm:pt modelId="{C84A2A93-6C18-41DE-9892-BBD5A870299C}">
      <dgm:prSet/>
      <dgm:spPr/>
      <dgm:t>
        <a:bodyPr/>
        <a:lstStyle/>
        <a:p>
          <a:r>
            <a:rPr lang="de-DE" dirty="0" smtClean="0"/>
            <a:t> Vorschläge einreichen und erfassen</a:t>
          </a:r>
          <a:endParaRPr lang="de-DE" dirty="0"/>
        </a:p>
      </dgm:t>
    </dgm:pt>
    <dgm:pt modelId="{5A1592CA-EFCA-47CC-8AB9-B0107E662A16}" type="parTrans" cxnId="{9965F898-9516-48F5-AB49-470C3BE0FB57}">
      <dgm:prSet/>
      <dgm:spPr/>
      <dgm:t>
        <a:bodyPr/>
        <a:lstStyle/>
        <a:p>
          <a:endParaRPr lang="de-DE"/>
        </a:p>
      </dgm:t>
    </dgm:pt>
    <dgm:pt modelId="{2618BA4D-A855-4960-A73B-CE4A4F600FE5}" type="sibTrans" cxnId="{9965F898-9516-48F5-AB49-470C3BE0FB57}">
      <dgm:prSet/>
      <dgm:spPr/>
      <dgm:t>
        <a:bodyPr/>
        <a:lstStyle/>
        <a:p>
          <a:endParaRPr lang="de-DE"/>
        </a:p>
      </dgm:t>
    </dgm:pt>
    <dgm:pt modelId="{682AB4BB-7400-4DEF-9A20-EDC99A668A90}">
      <dgm:prSet/>
      <dgm:spPr/>
      <dgm:t>
        <a:bodyPr/>
        <a:lstStyle/>
        <a:p>
          <a:r>
            <a:rPr lang="de-DE" dirty="0" smtClean="0"/>
            <a:t>Arbeitnehmererfindung</a:t>
          </a:r>
          <a:endParaRPr lang="de-DE" dirty="0"/>
        </a:p>
      </dgm:t>
    </dgm:pt>
    <dgm:pt modelId="{32561C2B-AB64-45B0-B13F-919B072F54F1}" type="parTrans" cxnId="{956A2F56-71CA-4CE5-9B34-7B6D90F3C52D}">
      <dgm:prSet/>
      <dgm:spPr/>
    </dgm:pt>
    <dgm:pt modelId="{2495D685-1E5E-455B-BDF9-41585FE7B299}" type="sibTrans" cxnId="{956A2F56-71CA-4CE5-9B34-7B6D90F3C52D}">
      <dgm:prSet/>
      <dgm:spPr/>
    </dgm:pt>
    <dgm:pt modelId="{C7F55EF1-BE2B-46D0-B865-B06DF841430E}">
      <dgm:prSet/>
      <dgm:spPr/>
      <dgm:t>
        <a:bodyPr/>
        <a:lstStyle/>
        <a:p>
          <a:r>
            <a:rPr lang="de-DE" dirty="0" smtClean="0"/>
            <a:t>Vertraulichkeit, Datenschutz, Anonymität</a:t>
          </a:r>
          <a:endParaRPr lang="de-DE" dirty="0"/>
        </a:p>
      </dgm:t>
    </dgm:pt>
    <dgm:pt modelId="{E7D090B4-884A-4C80-8949-D5DA60DE2980}" type="parTrans" cxnId="{07F4C1AC-C539-4458-83D8-47096FC37D64}">
      <dgm:prSet/>
      <dgm:spPr/>
    </dgm:pt>
    <dgm:pt modelId="{6928FC9F-078A-4C67-8A8A-83E218678F95}" type="sibTrans" cxnId="{07F4C1AC-C539-4458-83D8-47096FC37D64}">
      <dgm:prSet/>
      <dgm:spPr/>
    </dgm:pt>
    <dgm:pt modelId="{552E9B12-35C7-41D0-962D-A3C9CBECCADA}">
      <dgm:prSet/>
      <dgm:spPr/>
      <dgm:t>
        <a:bodyPr/>
        <a:lstStyle/>
        <a:p>
          <a:r>
            <a:rPr lang="de-DE" dirty="0" smtClean="0"/>
            <a:t>Prüfung und Umsetzung der Vorschläge</a:t>
          </a:r>
          <a:endParaRPr lang="de-DE" dirty="0"/>
        </a:p>
      </dgm:t>
    </dgm:pt>
    <dgm:pt modelId="{5FDE86FB-0B6F-4CB4-A1B6-12AA218BCA74}" type="parTrans" cxnId="{FF3F019D-C648-411C-9810-7AB42EBF9FF1}">
      <dgm:prSet/>
      <dgm:spPr/>
    </dgm:pt>
    <dgm:pt modelId="{C6D31480-1427-4760-9CE7-77A96B513403}" type="sibTrans" cxnId="{FF3F019D-C648-411C-9810-7AB42EBF9FF1}">
      <dgm:prSet/>
      <dgm:spPr/>
    </dgm:pt>
    <dgm:pt modelId="{38925A0B-CA5D-4916-B5AF-0C88C19771C3}">
      <dgm:prSet/>
      <dgm:spPr/>
      <dgm:t>
        <a:bodyPr/>
        <a:lstStyle/>
        <a:p>
          <a:r>
            <a:rPr lang="de-DE" dirty="0" smtClean="0"/>
            <a:t>Umgang mit abgelehnten, nicht umgesetzten oder falsch bewerteten Vorschlägen</a:t>
          </a:r>
          <a:endParaRPr lang="de-DE" dirty="0"/>
        </a:p>
      </dgm:t>
    </dgm:pt>
    <dgm:pt modelId="{E16C25A5-70D5-473E-95D1-859D1896E28A}" type="parTrans" cxnId="{9E481201-167A-40E0-9DF0-6BCB258C7C3A}">
      <dgm:prSet/>
      <dgm:spPr/>
    </dgm:pt>
    <dgm:pt modelId="{8157512B-29BF-4CA3-89F0-AA5551E045AE}" type="sibTrans" cxnId="{9E481201-167A-40E0-9DF0-6BCB258C7C3A}">
      <dgm:prSet/>
      <dgm:spPr/>
    </dgm:pt>
    <dgm:pt modelId="{A86B01CB-0CBC-457C-ABA7-94166F679D55}">
      <dgm:prSet/>
      <dgm:spPr/>
      <dgm:t>
        <a:bodyPr/>
        <a:lstStyle/>
        <a:p>
          <a:r>
            <a:rPr lang="de-DE" dirty="0" smtClean="0"/>
            <a:t>Rechte an den Vorschlägen</a:t>
          </a:r>
          <a:endParaRPr lang="de-DE" dirty="0"/>
        </a:p>
      </dgm:t>
    </dgm:pt>
    <dgm:pt modelId="{85F8FF27-7869-45A7-B56A-A54873FE9DBE}" type="parTrans" cxnId="{F6DD676A-79F6-4CD9-B166-93AA92186765}">
      <dgm:prSet/>
      <dgm:spPr/>
    </dgm:pt>
    <dgm:pt modelId="{752AEFFC-370C-4FF3-ABF7-01BDD98A20E7}" type="sibTrans" cxnId="{F6DD676A-79F6-4CD9-B166-93AA92186765}">
      <dgm:prSet/>
      <dgm:spPr/>
    </dgm:pt>
    <dgm:pt modelId="{220B9CE3-057C-464C-90D1-E9047766CD50}">
      <dgm:prSet/>
      <dgm:spPr/>
      <dgm:t>
        <a:bodyPr/>
        <a:lstStyle/>
        <a:p>
          <a:r>
            <a:rPr lang="de-DE" dirty="0" smtClean="0"/>
            <a:t>Verbreitung im Unternehmen und Dokumentation der Vorschläge</a:t>
          </a:r>
          <a:endParaRPr lang="de-DE" dirty="0"/>
        </a:p>
      </dgm:t>
    </dgm:pt>
    <dgm:pt modelId="{354BDA90-ADBE-4BCE-B2A8-9F268B527426}" type="parTrans" cxnId="{942E7EDA-27FC-400B-898B-232BFE54415E}">
      <dgm:prSet/>
      <dgm:spPr/>
    </dgm:pt>
    <dgm:pt modelId="{73BD3A0C-D4C3-4E69-9013-5743E5E5CE75}" type="sibTrans" cxnId="{942E7EDA-27FC-400B-898B-232BFE54415E}">
      <dgm:prSet/>
      <dgm:spPr/>
    </dgm:pt>
    <dgm:pt modelId="{B3BEF9B6-C5D0-408F-AEE0-763BAD97A935}" type="pres">
      <dgm:prSet presAssocID="{D72D84E2-5370-48E8-8384-468307A6B590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de-DE"/>
        </a:p>
      </dgm:t>
    </dgm:pt>
    <dgm:pt modelId="{DE4EC9F2-3235-4E57-BDC8-D726CC29DDCF}" type="pres">
      <dgm:prSet presAssocID="{D8EF63F5-41E0-4D64-B157-2F9DA337D351}" presName="parentLin" presStyleCnt="0"/>
      <dgm:spPr/>
    </dgm:pt>
    <dgm:pt modelId="{18E9D955-9C6C-4190-87CC-E8C0901C156B}" type="pres">
      <dgm:prSet presAssocID="{D8EF63F5-41E0-4D64-B157-2F9DA337D351}" presName="parentLeftMargin" presStyleLbl="node1" presStyleIdx="0" presStyleCnt="1"/>
      <dgm:spPr/>
      <dgm:t>
        <a:bodyPr/>
        <a:lstStyle/>
        <a:p>
          <a:endParaRPr lang="de-DE"/>
        </a:p>
      </dgm:t>
    </dgm:pt>
    <dgm:pt modelId="{130032D8-C284-46FD-AFFD-95DEBB201E6F}" type="pres">
      <dgm:prSet presAssocID="{D8EF63F5-41E0-4D64-B157-2F9DA337D351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8CF19F11-E318-40D8-9911-6AD16075B8D4}" type="pres">
      <dgm:prSet presAssocID="{D8EF63F5-41E0-4D64-B157-2F9DA337D351}" presName="negativeSpace" presStyleCnt="0"/>
      <dgm:spPr/>
    </dgm:pt>
    <dgm:pt modelId="{661FB71F-C8FF-4D46-AE24-BE68E93D4213}" type="pres">
      <dgm:prSet presAssocID="{D8EF63F5-41E0-4D64-B157-2F9DA337D351}" presName="childText" presStyleLbl="conFgAcc1" presStyleIdx="0" presStyleCnt="1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</dgm:ptLst>
  <dgm:cxnLst>
    <dgm:cxn modelId="{FF3F019D-C648-411C-9810-7AB42EBF9FF1}" srcId="{D8EF63F5-41E0-4D64-B157-2F9DA337D351}" destId="{552E9B12-35C7-41D0-962D-A3C9CBECCADA}" srcOrd="4" destOrd="0" parTransId="{5FDE86FB-0B6F-4CB4-A1B6-12AA218BCA74}" sibTransId="{C6D31480-1427-4760-9CE7-77A96B513403}"/>
    <dgm:cxn modelId="{2C562859-B1D8-40E5-AEDD-935532417155}" srcId="{D8EF63F5-41E0-4D64-B157-2F9DA337D351}" destId="{381B8452-C33B-420E-9663-A86D76D765D9}" srcOrd="0" destOrd="0" parTransId="{EF391E61-7A79-4BA2-BB9A-8A74716B1D91}" sibTransId="{465DD780-E6EE-4ADE-9C7F-0F06F025EAF8}"/>
    <dgm:cxn modelId="{38B3F43C-05EC-4813-9349-BF2F78A3F14B}" srcId="{D72D84E2-5370-48E8-8384-468307A6B590}" destId="{D8EF63F5-41E0-4D64-B157-2F9DA337D351}" srcOrd="0" destOrd="0" parTransId="{6134E099-69AF-4441-9B18-584869B5C123}" sibTransId="{F3FEAF5E-D37B-41FD-9DA4-5C50D24B85F7}"/>
    <dgm:cxn modelId="{B4970CE8-81AE-412B-9B9B-AAA98F946E95}" type="presOf" srcId="{552E9B12-35C7-41D0-962D-A3C9CBECCADA}" destId="{661FB71F-C8FF-4D46-AE24-BE68E93D4213}" srcOrd="0" destOrd="4" presId="urn:microsoft.com/office/officeart/2005/8/layout/list1"/>
    <dgm:cxn modelId="{3F226F87-F180-4B5C-9A2E-625695F9CF13}" type="presOf" srcId="{38925A0B-CA5D-4916-B5AF-0C88C19771C3}" destId="{661FB71F-C8FF-4D46-AE24-BE68E93D4213}" srcOrd="0" destOrd="5" presId="urn:microsoft.com/office/officeart/2005/8/layout/list1"/>
    <dgm:cxn modelId="{07F4C1AC-C539-4458-83D8-47096FC37D64}" srcId="{D8EF63F5-41E0-4D64-B157-2F9DA337D351}" destId="{C7F55EF1-BE2B-46D0-B865-B06DF841430E}" srcOrd="3" destOrd="0" parTransId="{E7D090B4-884A-4C80-8949-D5DA60DE2980}" sibTransId="{6928FC9F-078A-4C67-8A8A-83E218678F95}"/>
    <dgm:cxn modelId="{2966CA7F-E489-4F28-8870-A21B80359E08}" type="presOf" srcId="{D8EF63F5-41E0-4D64-B157-2F9DA337D351}" destId="{130032D8-C284-46FD-AFFD-95DEBB201E6F}" srcOrd="1" destOrd="0" presId="urn:microsoft.com/office/officeart/2005/8/layout/list1"/>
    <dgm:cxn modelId="{F6DD676A-79F6-4CD9-B166-93AA92186765}" srcId="{D8EF63F5-41E0-4D64-B157-2F9DA337D351}" destId="{A86B01CB-0CBC-457C-ABA7-94166F679D55}" srcOrd="6" destOrd="0" parTransId="{85F8FF27-7869-45A7-B56A-A54873FE9DBE}" sibTransId="{752AEFFC-370C-4FF3-ABF7-01BDD98A20E7}"/>
    <dgm:cxn modelId="{9E481201-167A-40E0-9DF0-6BCB258C7C3A}" srcId="{D8EF63F5-41E0-4D64-B157-2F9DA337D351}" destId="{38925A0B-CA5D-4916-B5AF-0C88C19771C3}" srcOrd="5" destOrd="0" parTransId="{E16C25A5-70D5-473E-95D1-859D1896E28A}" sibTransId="{8157512B-29BF-4CA3-89F0-AA5551E045AE}"/>
    <dgm:cxn modelId="{E30D194D-0386-467B-A492-E40DC90D27C8}" type="presOf" srcId="{220B9CE3-057C-464C-90D1-E9047766CD50}" destId="{661FB71F-C8FF-4D46-AE24-BE68E93D4213}" srcOrd="0" destOrd="7" presId="urn:microsoft.com/office/officeart/2005/8/layout/list1"/>
    <dgm:cxn modelId="{968FF546-4998-4D23-AB38-9FBDAC9487EE}" type="presOf" srcId="{C84A2A93-6C18-41DE-9892-BBD5A870299C}" destId="{661FB71F-C8FF-4D46-AE24-BE68E93D4213}" srcOrd="0" destOrd="1" presId="urn:microsoft.com/office/officeart/2005/8/layout/list1"/>
    <dgm:cxn modelId="{934F0A05-F5E7-4CA9-B272-D319128FD2EA}" type="presOf" srcId="{D8EF63F5-41E0-4D64-B157-2F9DA337D351}" destId="{18E9D955-9C6C-4190-87CC-E8C0901C156B}" srcOrd="0" destOrd="0" presId="urn:microsoft.com/office/officeart/2005/8/layout/list1"/>
    <dgm:cxn modelId="{FF229F92-1EA6-42EB-92D0-5BBC7A69D197}" type="presOf" srcId="{A86B01CB-0CBC-457C-ABA7-94166F679D55}" destId="{661FB71F-C8FF-4D46-AE24-BE68E93D4213}" srcOrd="0" destOrd="6" presId="urn:microsoft.com/office/officeart/2005/8/layout/list1"/>
    <dgm:cxn modelId="{BCBBF825-6650-49DA-9B3E-9A5EB9E93692}" type="presOf" srcId="{C7F55EF1-BE2B-46D0-B865-B06DF841430E}" destId="{661FB71F-C8FF-4D46-AE24-BE68E93D4213}" srcOrd="0" destOrd="3" presId="urn:microsoft.com/office/officeart/2005/8/layout/list1"/>
    <dgm:cxn modelId="{D8366927-61F9-4041-BEDF-471CC3F123BE}" type="presOf" srcId="{D72D84E2-5370-48E8-8384-468307A6B590}" destId="{B3BEF9B6-C5D0-408F-AEE0-763BAD97A935}" srcOrd="0" destOrd="0" presId="urn:microsoft.com/office/officeart/2005/8/layout/list1"/>
    <dgm:cxn modelId="{2109D506-ACD1-4C33-8446-1BDE72F29F72}" type="presOf" srcId="{381B8452-C33B-420E-9663-A86D76D765D9}" destId="{661FB71F-C8FF-4D46-AE24-BE68E93D4213}" srcOrd="0" destOrd="0" presId="urn:microsoft.com/office/officeart/2005/8/layout/list1"/>
    <dgm:cxn modelId="{9965F898-9516-48F5-AB49-470C3BE0FB57}" srcId="{D8EF63F5-41E0-4D64-B157-2F9DA337D351}" destId="{C84A2A93-6C18-41DE-9892-BBD5A870299C}" srcOrd="1" destOrd="0" parTransId="{5A1592CA-EFCA-47CC-8AB9-B0107E662A16}" sibTransId="{2618BA4D-A855-4960-A73B-CE4A4F600FE5}"/>
    <dgm:cxn modelId="{6E6E7499-AA9F-4B01-851E-AE4D77C48C02}" type="presOf" srcId="{682AB4BB-7400-4DEF-9A20-EDC99A668A90}" destId="{661FB71F-C8FF-4D46-AE24-BE68E93D4213}" srcOrd="0" destOrd="2" presId="urn:microsoft.com/office/officeart/2005/8/layout/list1"/>
    <dgm:cxn modelId="{956A2F56-71CA-4CE5-9B34-7B6D90F3C52D}" srcId="{D8EF63F5-41E0-4D64-B157-2F9DA337D351}" destId="{682AB4BB-7400-4DEF-9A20-EDC99A668A90}" srcOrd="2" destOrd="0" parTransId="{32561C2B-AB64-45B0-B13F-919B072F54F1}" sibTransId="{2495D685-1E5E-455B-BDF9-41585FE7B299}"/>
    <dgm:cxn modelId="{942E7EDA-27FC-400B-898B-232BFE54415E}" srcId="{D8EF63F5-41E0-4D64-B157-2F9DA337D351}" destId="{220B9CE3-057C-464C-90D1-E9047766CD50}" srcOrd="7" destOrd="0" parTransId="{354BDA90-ADBE-4BCE-B2A8-9F268B527426}" sibTransId="{73BD3A0C-D4C3-4E69-9013-5743E5E5CE75}"/>
    <dgm:cxn modelId="{74A4AB37-025E-44D5-9147-BC6B7DD717B1}" type="presParOf" srcId="{B3BEF9B6-C5D0-408F-AEE0-763BAD97A935}" destId="{DE4EC9F2-3235-4E57-BDC8-D726CC29DDCF}" srcOrd="0" destOrd="0" presId="urn:microsoft.com/office/officeart/2005/8/layout/list1"/>
    <dgm:cxn modelId="{B0BB3B8B-8A77-4AD6-8937-020430B2A599}" type="presParOf" srcId="{DE4EC9F2-3235-4E57-BDC8-D726CC29DDCF}" destId="{18E9D955-9C6C-4190-87CC-E8C0901C156B}" srcOrd="0" destOrd="0" presId="urn:microsoft.com/office/officeart/2005/8/layout/list1"/>
    <dgm:cxn modelId="{EF0442D6-8B8E-45C3-B42C-B458418B36D2}" type="presParOf" srcId="{DE4EC9F2-3235-4E57-BDC8-D726CC29DDCF}" destId="{130032D8-C284-46FD-AFFD-95DEBB201E6F}" srcOrd="1" destOrd="0" presId="urn:microsoft.com/office/officeart/2005/8/layout/list1"/>
    <dgm:cxn modelId="{00D6EFAE-328C-44A5-932B-28ADFEA058D3}" type="presParOf" srcId="{B3BEF9B6-C5D0-408F-AEE0-763BAD97A935}" destId="{8CF19F11-E318-40D8-9911-6AD16075B8D4}" srcOrd="1" destOrd="0" presId="urn:microsoft.com/office/officeart/2005/8/layout/list1"/>
    <dgm:cxn modelId="{D2176D07-C8C2-4E53-9A0D-6125130C7C35}" type="presParOf" srcId="{B3BEF9B6-C5D0-408F-AEE0-763BAD97A935}" destId="{661FB71F-C8FF-4D46-AE24-BE68E93D4213}" srcOrd="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D72D84E2-5370-48E8-8384-468307A6B590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de-DE"/>
        </a:p>
      </dgm:t>
    </dgm:pt>
    <dgm:pt modelId="{D8EF63F5-41E0-4D64-B157-2F9DA337D351}">
      <dgm:prSet/>
      <dgm:spPr/>
      <dgm:t>
        <a:bodyPr/>
        <a:lstStyle/>
        <a:p>
          <a:pPr rtl="0"/>
          <a:r>
            <a:rPr lang="de-DE" dirty="0" smtClean="0"/>
            <a:t>5.  Prämierung (1 – 3)</a:t>
          </a:r>
        </a:p>
      </dgm:t>
    </dgm:pt>
    <dgm:pt modelId="{6134E099-69AF-4441-9B18-584869B5C123}" type="parTrans" cxnId="{38B3F43C-05EC-4813-9349-BF2F78A3F14B}">
      <dgm:prSet/>
      <dgm:spPr/>
      <dgm:t>
        <a:bodyPr/>
        <a:lstStyle/>
        <a:p>
          <a:endParaRPr lang="de-DE"/>
        </a:p>
      </dgm:t>
    </dgm:pt>
    <dgm:pt modelId="{F3FEAF5E-D37B-41FD-9DA4-5C50D24B85F7}" type="sibTrans" cxnId="{38B3F43C-05EC-4813-9349-BF2F78A3F14B}">
      <dgm:prSet/>
      <dgm:spPr/>
      <dgm:t>
        <a:bodyPr/>
        <a:lstStyle/>
        <a:p>
          <a:endParaRPr lang="de-DE"/>
        </a:p>
      </dgm:t>
    </dgm:pt>
    <dgm:pt modelId="{381B8452-C33B-420E-9663-A86D76D765D9}">
      <dgm:prSet/>
      <dgm:spPr/>
      <dgm:t>
        <a:bodyPr/>
        <a:lstStyle/>
        <a:p>
          <a:r>
            <a:rPr lang="de-DE" dirty="0" smtClean="0"/>
            <a:t>Grundelemente der Prämierung</a:t>
          </a:r>
          <a:br>
            <a:rPr lang="de-DE" dirty="0" smtClean="0"/>
          </a:br>
          <a:r>
            <a:rPr lang="de-DE" dirty="0" smtClean="0"/>
            <a:t>- Sachprämien</a:t>
          </a:r>
          <a:br>
            <a:rPr lang="de-DE" dirty="0" smtClean="0"/>
          </a:br>
          <a:r>
            <a:rPr lang="de-DE" dirty="0" smtClean="0"/>
            <a:t>- Bearbeitungsfristen</a:t>
          </a:r>
          <a:br>
            <a:rPr lang="de-DE" dirty="0" smtClean="0"/>
          </a:br>
          <a:r>
            <a:rPr lang="de-DE" dirty="0" smtClean="0"/>
            <a:t>- Unterscheidung zwischen rechenbarem und nicht rechenbarem Nutzen</a:t>
          </a:r>
          <a:endParaRPr lang="de-DE" dirty="0"/>
        </a:p>
      </dgm:t>
    </dgm:pt>
    <dgm:pt modelId="{EF391E61-7A79-4BA2-BB9A-8A74716B1D91}" type="parTrans" cxnId="{2C562859-B1D8-40E5-AEDD-935532417155}">
      <dgm:prSet/>
      <dgm:spPr/>
      <dgm:t>
        <a:bodyPr/>
        <a:lstStyle/>
        <a:p>
          <a:endParaRPr lang="de-DE"/>
        </a:p>
      </dgm:t>
    </dgm:pt>
    <dgm:pt modelId="{465DD780-E6EE-4ADE-9C7F-0F06F025EAF8}" type="sibTrans" cxnId="{2C562859-B1D8-40E5-AEDD-935532417155}">
      <dgm:prSet/>
      <dgm:spPr/>
      <dgm:t>
        <a:bodyPr/>
        <a:lstStyle/>
        <a:p>
          <a:endParaRPr lang="de-DE"/>
        </a:p>
      </dgm:t>
    </dgm:pt>
    <dgm:pt modelId="{C84A2A93-6C18-41DE-9892-BBD5A870299C}">
      <dgm:prSet/>
      <dgm:spPr/>
      <dgm:t>
        <a:bodyPr/>
        <a:lstStyle/>
        <a:p>
          <a:r>
            <a:rPr lang="de-DE" dirty="0" smtClean="0"/>
            <a:t>Prämien für Vorschläge mit berechenbarem Nutzen</a:t>
          </a:r>
          <a:br>
            <a:rPr lang="de-DE" dirty="0" smtClean="0"/>
          </a:br>
          <a:r>
            <a:rPr lang="de-DE" dirty="0" smtClean="0"/>
            <a:t>- Ermittlung des jährlichen Nutzens</a:t>
          </a:r>
          <a:br>
            <a:rPr lang="de-DE" dirty="0" smtClean="0"/>
          </a:br>
          <a:r>
            <a:rPr lang="de-DE" dirty="0" smtClean="0"/>
            <a:t>- Berücksichtigter Einsatzzeitraum</a:t>
          </a:r>
          <a:br>
            <a:rPr lang="de-DE" dirty="0" smtClean="0"/>
          </a:br>
          <a:r>
            <a:rPr lang="de-DE" dirty="0" smtClean="0"/>
            <a:t>- Berechnung des Prämienanteils</a:t>
          </a:r>
          <a:endParaRPr lang="de-DE" dirty="0"/>
        </a:p>
      </dgm:t>
    </dgm:pt>
    <dgm:pt modelId="{5A1592CA-EFCA-47CC-8AB9-B0107E662A16}" type="parTrans" cxnId="{9965F898-9516-48F5-AB49-470C3BE0FB57}">
      <dgm:prSet/>
      <dgm:spPr/>
      <dgm:t>
        <a:bodyPr/>
        <a:lstStyle/>
        <a:p>
          <a:endParaRPr lang="de-DE"/>
        </a:p>
      </dgm:t>
    </dgm:pt>
    <dgm:pt modelId="{2618BA4D-A855-4960-A73B-CE4A4F600FE5}" type="sibTrans" cxnId="{9965F898-9516-48F5-AB49-470C3BE0FB57}">
      <dgm:prSet/>
      <dgm:spPr/>
      <dgm:t>
        <a:bodyPr/>
        <a:lstStyle/>
        <a:p>
          <a:endParaRPr lang="de-DE"/>
        </a:p>
      </dgm:t>
    </dgm:pt>
    <dgm:pt modelId="{682AB4BB-7400-4DEF-9A20-EDC99A668A90}">
      <dgm:prSet/>
      <dgm:spPr/>
      <dgm:t>
        <a:bodyPr/>
        <a:lstStyle/>
        <a:p>
          <a:r>
            <a:rPr lang="de-DE" dirty="0" smtClean="0"/>
            <a:t>Prämien bei nicht berechenbarem Nutzen</a:t>
          </a:r>
          <a:br>
            <a:rPr lang="de-DE" dirty="0" smtClean="0"/>
          </a:br>
          <a:r>
            <a:rPr lang="de-DE" dirty="0" smtClean="0"/>
            <a:t>- Nützlichkeit</a:t>
          </a:r>
          <a:br>
            <a:rPr lang="de-DE" dirty="0" smtClean="0"/>
          </a:br>
          <a:r>
            <a:rPr lang="de-DE" dirty="0" smtClean="0"/>
            <a:t>- Wirkungsfelder</a:t>
          </a:r>
          <a:br>
            <a:rPr lang="de-DE" dirty="0" smtClean="0"/>
          </a:br>
          <a:r>
            <a:rPr lang="de-DE" dirty="0" smtClean="0"/>
            <a:t>- Weitere Aspekte</a:t>
          </a:r>
          <a:endParaRPr lang="de-DE" dirty="0"/>
        </a:p>
      </dgm:t>
    </dgm:pt>
    <dgm:pt modelId="{32561C2B-AB64-45B0-B13F-919B072F54F1}" type="parTrans" cxnId="{956A2F56-71CA-4CE5-9B34-7B6D90F3C52D}">
      <dgm:prSet/>
      <dgm:spPr/>
      <dgm:t>
        <a:bodyPr/>
        <a:lstStyle/>
        <a:p>
          <a:endParaRPr lang="de-DE"/>
        </a:p>
      </dgm:t>
    </dgm:pt>
    <dgm:pt modelId="{2495D685-1E5E-455B-BDF9-41585FE7B299}" type="sibTrans" cxnId="{956A2F56-71CA-4CE5-9B34-7B6D90F3C52D}">
      <dgm:prSet/>
      <dgm:spPr/>
      <dgm:t>
        <a:bodyPr/>
        <a:lstStyle/>
        <a:p>
          <a:endParaRPr lang="de-DE"/>
        </a:p>
      </dgm:t>
    </dgm:pt>
    <dgm:pt modelId="{B3BEF9B6-C5D0-408F-AEE0-763BAD97A935}" type="pres">
      <dgm:prSet presAssocID="{D72D84E2-5370-48E8-8384-468307A6B590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de-DE"/>
        </a:p>
      </dgm:t>
    </dgm:pt>
    <dgm:pt modelId="{DE4EC9F2-3235-4E57-BDC8-D726CC29DDCF}" type="pres">
      <dgm:prSet presAssocID="{D8EF63F5-41E0-4D64-B157-2F9DA337D351}" presName="parentLin" presStyleCnt="0"/>
      <dgm:spPr/>
    </dgm:pt>
    <dgm:pt modelId="{18E9D955-9C6C-4190-87CC-E8C0901C156B}" type="pres">
      <dgm:prSet presAssocID="{D8EF63F5-41E0-4D64-B157-2F9DA337D351}" presName="parentLeftMargin" presStyleLbl="node1" presStyleIdx="0" presStyleCnt="1"/>
      <dgm:spPr/>
      <dgm:t>
        <a:bodyPr/>
        <a:lstStyle/>
        <a:p>
          <a:endParaRPr lang="de-DE"/>
        </a:p>
      </dgm:t>
    </dgm:pt>
    <dgm:pt modelId="{130032D8-C284-46FD-AFFD-95DEBB201E6F}" type="pres">
      <dgm:prSet presAssocID="{D8EF63F5-41E0-4D64-B157-2F9DA337D351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8CF19F11-E318-40D8-9911-6AD16075B8D4}" type="pres">
      <dgm:prSet presAssocID="{D8EF63F5-41E0-4D64-B157-2F9DA337D351}" presName="negativeSpace" presStyleCnt="0"/>
      <dgm:spPr/>
    </dgm:pt>
    <dgm:pt modelId="{661FB71F-C8FF-4D46-AE24-BE68E93D4213}" type="pres">
      <dgm:prSet presAssocID="{D8EF63F5-41E0-4D64-B157-2F9DA337D351}" presName="childText" presStyleLbl="conFgAcc1" presStyleIdx="0" presStyleCnt="1" custLinFactNeighborY="-4978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</dgm:ptLst>
  <dgm:cxnLst>
    <dgm:cxn modelId="{252E8A4C-8200-4783-90B4-B7EF14BAE1B2}" type="presOf" srcId="{D8EF63F5-41E0-4D64-B157-2F9DA337D351}" destId="{18E9D955-9C6C-4190-87CC-E8C0901C156B}" srcOrd="0" destOrd="0" presId="urn:microsoft.com/office/officeart/2005/8/layout/list1"/>
    <dgm:cxn modelId="{956A2F56-71CA-4CE5-9B34-7B6D90F3C52D}" srcId="{D8EF63F5-41E0-4D64-B157-2F9DA337D351}" destId="{682AB4BB-7400-4DEF-9A20-EDC99A668A90}" srcOrd="2" destOrd="0" parTransId="{32561C2B-AB64-45B0-B13F-919B072F54F1}" sibTransId="{2495D685-1E5E-455B-BDF9-41585FE7B299}"/>
    <dgm:cxn modelId="{9965F898-9516-48F5-AB49-470C3BE0FB57}" srcId="{D8EF63F5-41E0-4D64-B157-2F9DA337D351}" destId="{C84A2A93-6C18-41DE-9892-BBD5A870299C}" srcOrd="1" destOrd="0" parTransId="{5A1592CA-EFCA-47CC-8AB9-B0107E662A16}" sibTransId="{2618BA4D-A855-4960-A73B-CE4A4F600FE5}"/>
    <dgm:cxn modelId="{AC172044-7332-42D7-8B6E-969612946232}" type="presOf" srcId="{D72D84E2-5370-48E8-8384-468307A6B590}" destId="{B3BEF9B6-C5D0-408F-AEE0-763BAD97A935}" srcOrd="0" destOrd="0" presId="urn:microsoft.com/office/officeart/2005/8/layout/list1"/>
    <dgm:cxn modelId="{BBEB8035-B340-4627-BF93-A3F892408786}" type="presOf" srcId="{682AB4BB-7400-4DEF-9A20-EDC99A668A90}" destId="{661FB71F-C8FF-4D46-AE24-BE68E93D4213}" srcOrd="0" destOrd="2" presId="urn:microsoft.com/office/officeart/2005/8/layout/list1"/>
    <dgm:cxn modelId="{2C562859-B1D8-40E5-AEDD-935532417155}" srcId="{D8EF63F5-41E0-4D64-B157-2F9DA337D351}" destId="{381B8452-C33B-420E-9663-A86D76D765D9}" srcOrd="0" destOrd="0" parTransId="{EF391E61-7A79-4BA2-BB9A-8A74716B1D91}" sibTransId="{465DD780-E6EE-4ADE-9C7F-0F06F025EAF8}"/>
    <dgm:cxn modelId="{89AD4F52-4246-4769-B8DE-49706A214070}" type="presOf" srcId="{381B8452-C33B-420E-9663-A86D76D765D9}" destId="{661FB71F-C8FF-4D46-AE24-BE68E93D4213}" srcOrd="0" destOrd="0" presId="urn:microsoft.com/office/officeart/2005/8/layout/list1"/>
    <dgm:cxn modelId="{2064A127-2BCF-47F8-AED9-397889171D22}" type="presOf" srcId="{C84A2A93-6C18-41DE-9892-BBD5A870299C}" destId="{661FB71F-C8FF-4D46-AE24-BE68E93D4213}" srcOrd="0" destOrd="1" presId="urn:microsoft.com/office/officeart/2005/8/layout/list1"/>
    <dgm:cxn modelId="{8234BFD5-1B02-449E-A7B8-B53A0EE7BED5}" type="presOf" srcId="{D8EF63F5-41E0-4D64-B157-2F9DA337D351}" destId="{130032D8-C284-46FD-AFFD-95DEBB201E6F}" srcOrd="1" destOrd="0" presId="urn:microsoft.com/office/officeart/2005/8/layout/list1"/>
    <dgm:cxn modelId="{38B3F43C-05EC-4813-9349-BF2F78A3F14B}" srcId="{D72D84E2-5370-48E8-8384-468307A6B590}" destId="{D8EF63F5-41E0-4D64-B157-2F9DA337D351}" srcOrd="0" destOrd="0" parTransId="{6134E099-69AF-4441-9B18-584869B5C123}" sibTransId="{F3FEAF5E-D37B-41FD-9DA4-5C50D24B85F7}"/>
    <dgm:cxn modelId="{14650C0E-F5BB-4B82-9894-60FCA06CE4C3}" type="presParOf" srcId="{B3BEF9B6-C5D0-408F-AEE0-763BAD97A935}" destId="{DE4EC9F2-3235-4E57-BDC8-D726CC29DDCF}" srcOrd="0" destOrd="0" presId="urn:microsoft.com/office/officeart/2005/8/layout/list1"/>
    <dgm:cxn modelId="{06ECF400-87FD-4B96-B2EF-F6288DD930B8}" type="presParOf" srcId="{DE4EC9F2-3235-4E57-BDC8-D726CC29DDCF}" destId="{18E9D955-9C6C-4190-87CC-E8C0901C156B}" srcOrd="0" destOrd="0" presId="urn:microsoft.com/office/officeart/2005/8/layout/list1"/>
    <dgm:cxn modelId="{9E75431A-8D94-4CA4-AC7F-3923853ECFEF}" type="presParOf" srcId="{DE4EC9F2-3235-4E57-BDC8-D726CC29DDCF}" destId="{130032D8-C284-46FD-AFFD-95DEBB201E6F}" srcOrd="1" destOrd="0" presId="urn:microsoft.com/office/officeart/2005/8/layout/list1"/>
    <dgm:cxn modelId="{75D38E83-61B5-4996-AA54-8307385022B5}" type="presParOf" srcId="{B3BEF9B6-C5D0-408F-AEE0-763BAD97A935}" destId="{8CF19F11-E318-40D8-9911-6AD16075B8D4}" srcOrd="1" destOrd="0" presId="urn:microsoft.com/office/officeart/2005/8/layout/list1"/>
    <dgm:cxn modelId="{1F03EC32-CC4D-4FB7-B259-85A776D07436}" type="presParOf" srcId="{B3BEF9B6-C5D0-408F-AEE0-763BAD97A935}" destId="{661FB71F-C8FF-4D46-AE24-BE68E93D4213}" srcOrd="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D72D84E2-5370-48E8-8384-468307A6B590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de-DE"/>
        </a:p>
      </dgm:t>
    </dgm:pt>
    <dgm:pt modelId="{D8EF63F5-41E0-4D64-B157-2F9DA337D351}">
      <dgm:prSet/>
      <dgm:spPr/>
      <dgm:t>
        <a:bodyPr/>
        <a:lstStyle/>
        <a:p>
          <a:pPr rtl="0"/>
          <a:r>
            <a:rPr lang="de-DE" dirty="0" smtClean="0"/>
            <a:t>5.  Prämierung (4 – 8)</a:t>
          </a:r>
        </a:p>
      </dgm:t>
    </dgm:pt>
    <dgm:pt modelId="{6134E099-69AF-4441-9B18-584869B5C123}" type="parTrans" cxnId="{38B3F43C-05EC-4813-9349-BF2F78A3F14B}">
      <dgm:prSet/>
      <dgm:spPr/>
      <dgm:t>
        <a:bodyPr/>
        <a:lstStyle/>
        <a:p>
          <a:endParaRPr lang="de-DE"/>
        </a:p>
      </dgm:t>
    </dgm:pt>
    <dgm:pt modelId="{F3FEAF5E-D37B-41FD-9DA4-5C50D24B85F7}" type="sibTrans" cxnId="{38B3F43C-05EC-4813-9349-BF2F78A3F14B}">
      <dgm:prSet/>
      <dgm:spPr/>
      <dgm:t>
        <a:bodyPr/>
        <a:lstStyle/>
        <a:p>
          <a:endParaRPr lang="de-DE"/>
        </a:p>
      </dgm:t>
    </dgm:pt>
    <dgm:pt modelId="{381B8452-C33B-420E-9663-A86D76D765D9}">
      <dgm:prSet/>
      <dgm:spPr/>
      <dgm:t>
        <a:bodyPr/>
        <a:lstStyle/>
        <a:p>
          <a:r>
            <a:rPr lang="de-DE" dirty="0" smtClean="0"/>
            <a:t>Anerkennung nicht umgesetzter Vorschläge</a:t>
          </a:r>
          <a:endParaRPr lang="de-DE" dirty="0"/>
        </a:p>
      </dgm:t>
    </dgm:pt>
    <dgm:pt modelId="{EF391E61-7A79-4BA2-BB9A-8A74716B1D91}" type="parTrans" cxnId="{2C562859-B1D8-40E5-AEDD-935532417155}">
      <dgm:prSet/>
      <dgm:spPr/>
      <dgm:t>
        <a:bodyPr/>
        <a:lstStyle/>
        <a:p>
          <a:endParaRPr lang="de-DE"/>
        </a:p>
      </dgm:t>
    </dgm:pt>
    <dgm:pt modelId="{465DD780-E6EE-4ADE-9C7F-0F06F025EAF8}" type="sibTrans" cxnId="{2C562859-B1D8-40E5-AEDD-935532417155}">
      <dgm:prSet/>
      <dgm:spPr/>
      <dgm:t>
        <a:bodyPr/>
        <a:lstStyle/>
        <a:p>
          <a:endParaRPr lang="de-DE"/>
        </a:p>
      </dgm:t>
    </dgm:pt>
    <dgm:pt modelId="{552E9B12-35C7-41D0-962D-A3C9CBECCADA}">
      <dgm:prSet/>
      <dgm:spPr/>
      <dgm:t>
        <a:bodyPr/>
        <a:lstStyle/>
        <a:p>
          <a:r>
            <a:rPr lang="de-DE" dirty="0" smtClean="0"/>
            <a:t>Sondervergütungen, Zusatzprämien</a:t>
          </a:r>
          <a:br>
            <a:rPr lang="de-DE" dirty="0" smtClean="0"/>
          </a:br>
          <a:r>
            <a:rPr lang="de-DE" dirty="0" smtClean="0"/>
            <a:t>- Zuschläge für besonders erwünschte Wirkungsfelder</a:t>
          </a:r>
          <a:br>
            <a:rPr lang="de-DE" dirty="0" smtClean="0"/>
          </a:br>
          <a:r>
            <a:rPr lang="de-DE" dirty="0" smtClean="0"/>
            <a:t>- Zulagen für Gruppenvorschläge</a:t>
          </a:r>
          <a:br>
            <a:rPr lang="de-DE" dirty="0" smtClean="0"/>
          </a:br>
          <a:r>
            <a:rPr lang="de-DE" dirty="0" smtClean="0"/>
            <a:t>- Zusatzprämie für Weiterverwendung in anderen Bereichen</a:t>
          </a:r>
          <a:br>
            <a:rPr lang="de-DE" dirty="0" smtClean="0"/>
          </a:br>
          <a:r>
            <a:rPr lang="de-DE" dirty="0" smtClean="0"/>
            <a:t>- Zuschlag für besondere Leistungen</a:t>
          </a:r>
          <a:br>
            <a:rPr lang="de-DE" dirty="0" smtClean="0"/>
          </a:br>
          <a:r>
            <a:rPr lang="de-DE" dirty="0" smtClean="0"/>
            <a:t>- Prämie für das Einreichen mehrerer Vorschläge</a:t>
          </a:r>
          <a:br>
            <a:rPr lang="de-DE" dirty="0" smtClean="0"/>
          </a:br>
          <a:r>
            <a:rPr lang="de-DE" dirty="0" smtClean="0"/>
            <a:t>- Tombolas, Verlosungen, Preisverleihungen</a:t>
          </a:r>
          <a:endParaRPr lang="de-DE" dirty="0"/>
        </a:p>
      </dgm:t>
    </dgm:pt>
    <dgm:pt modelId="{5FDE86FB-0B6F-4CB4-A1B6-12AA218BCA74}" type="parTrans" cxnId="{FF3F019D-C648-411C-9810-7AB42EBF9FF1}">
      <dgm:prSet/>
      <dgm:spPr/>
      <dgm:t>
        <a:bodyPr/>
        <a:lstStyle/>
        <a:p>
          <a:endParaRPr lang="de-DE"/>
        </a:p>
      </dgm:t>
    </dgm:pt>
    <dgm:pt modelId="{C6D31480-1427-4760-9CE7-77A96B513403}" type="sibTrans" cxnId="{FF3F019D-C648-411C-9810-7AB42EBF9FF1}">
      <dgm:prSet/>
      <dgm:spPr/>
      <dgm:t>
        <a:bodyPr/>
        <a:lstStyle/>
        <a:p>
          <a:endParaRPr lang="de-DE"/>
        </a:p>
      </dgm:t>
    </dgm:pt>
    <dgm:pt modelId="{38925A0B-CA5D-4916-B5AF-0C88C19771C3}">
      <dgm:prSet/>
      <dgm:spPr/>
      <dgm:t>
        <a:bodyPr/>
        <a:lstStyle/>
        <a:p>
          <a:r>
            <a:rPr lang="de-DE" dirty="0" smtClean="0"/>
            <a:t>Zeitpunkt der Prämierung und Auszahlung der Prämie</a:t>
          </a:r>
          <a:br>
            <a:rPr lang="de-DE" dirty="0" smtClean="0"/>
          </a:br>
          <a:r>
            <a:rPr lang="de-DE" dirty="0" smtClean="0"/>
            <a:t>- Auszahlung nach Beschluss über die Prämie</a:t>
          </a:r>
          <a:br>
            <a:rPr lang="de-DE" dirty="0" smtClean="0"/>
          </a:br>
          <a:r>
            <a:rPr lang="de-DE" dirty="0" smtClean="0"/>
            <a:t>- Auszahlung nach der Umsetzung</a:t>
          </a:r>
          <a:endParaRPr lang="de-DE" dirty="0"/>
        </a:p>
      </dgm:t>
    </dgm:pt>
    <dgm:pt modelId="{E16C25A5-70D5-473E-95D1-859D1896E28A}" type="parTrans" cxnId="{9E481201-167A-40E0-9DF0-6BCB258C7C3A}">
      <dgm:prSet/>
      <dgm:spPr/>
      <dgm:t>
        <a:bodyPr/>
        <a:lstStyle/>
        <a:p>
          <a:endParaRPr lang="de-DE"/>
        </a:p>
      </dgm:t>
    </dgm:pt>
    <dgm:pt modelId="{8157512B-29BF-4CA3-89F0-AA5551E045AE}" type="sibTrans" cxnId="{9E481201-167A-40E0-9DF0-6BCB258C7C3A}">
      <dgm:prSet/>
      <dgm:spPr/>
      <dgm:t>
        <a:bodyPr/>
        <a:lstStyle/>
        <a:p>
          <a:endParaRPr lang="de-DE"/>
        </a:p>
      </dgm:t>
    </dgm:pt>
    <dgm:pt modelId="{A86B01CB-0CBC-457C-ABA7-94166F679D55}">
      <dgm:prSet/>
      <dgm:spPr/>
      <dgm:t>
        <a:bodyPr/>
        <a:lstStyle/>
        <a:p>
          <a:r>
            <a:rPr lang="de-DE" dirty="0" smtClean="0"/>
            <a:t>Weitere Regelungen zur Prämierung</a:t>
          </a:r>
          <a:br>
            <a:rPr lang="de-DE" dirty="0" smtClean="0"/>
          </a:br>
          <a:r>
            <a:rPr lang="de-DE" dirty="0" smtClean="0"/>
            <a:t>- Freizeit statt Geld- bzw. Sachprämie</a:t>
          </a:r>
          <a:br>
            <a:rPr lang="de-DE" dirty="0" smtClean="0"/>
          </a:br>
          <a:r>
            <a:rPr lang="de-DE" dirty="0" smtClean="0"/>
            <a:t>- Prämienanspruch für ausscheidende Beschäftigte</a:t>
          </a:r>
          <a:endParaRPr lang="de-DE" dirty="0"/>
        </a:p>
      </dgm:t>
    </dgm:pt>
    <dgm:pt modelId="{85F8FF27-7869-45A7-B56A-A54873FE9DBE}" type="parTrans" cxnId="{F6DD676A-79F6-4CD9-B166-93AA92186765}">
      <dgm:prSet/>
      <dgm:spPr/>
      <dgm:t>
        <a:bodyPr/>
        <a:lstStyle/>
        <a:p>
          <a:endParaRPr lang="de-DE"/>
        </a:p>
      </dgm:t>
    </dgm:pt>
    <dgm:pt modelId="{752AEFFC-370C-4FF3-ABF7-01BDD98A20E7}" type="sibTrans" cxnId="{F6DD676A-79F6-4CD9-B166-93AA92186765}">
      <dgm:prSet/>
      <dgm:spPr/>
      <dgm:t>
        <a:bodyPr/>
        <a:lstStyle/>
        <a:p>
          <a:endParaRPr lang="de-DE"/>
        </a:p>
      </dgm:t>
    </dgm:pt>
    <dgm:pt modelId="{5BB10922-7918-474D-B5D2-C862AB069C50}">
      <dgm:prSet/>
      <dgm:spPr/>
      <dgm:t>
        <a:bodyPr/>
        <a:lstStyle/>
        <a:p>
          <a:r>
            <a:rPr lang="de-DE" dirty="0" smtClean="0"/>
            <a:t>Abgaben, Besteuerung der Prämien</a:t>
          </a:r>
          <a:endParaRPr lang="de-DE" dirty="0"/>
        </a:p>
      </dgm:t>
    </dgm:pt>
    <dgm:pt modelId="{87CD0A35-6556-4EBB-8226-DB3F1CF5936C}" type="parTrans" cxnId="{749F3AF0-81E1-4330-A3C4-5148CDCFBF13}">
      <dgm:prSet/>
      <dgm:spPr/>
      <dgm:t>
        <a:bodyPr/>
        <a:lstStyle/>
        <a:p>
          <a:endParaRPr lang="de-DE"/>
        </a:p>
      </dgm:t>
    </dgm:pt>
    <dgm:pt modelId="{350FDDC7-3C0D-4935-81AC-37014E943208}" type="sibTrans" cxnId="{749F3AF0-81E1-4330-A3C4-5148CDCFBF13}">
      <dgm:prSet/>
      <dgm:spPr/>
      <dgm:t>
        <a:bodyPr/>
        <a:lstStyle/>
        <a:p>
          <a:endParaRPr lang="de-DE"/>
        </a:p>
      </dgm:t>
    </dgm:pt>
    <dgm:pt modelId="{B3BEF9B6-C5D0-408F-AEE0-763BAD97A935}" type="pres">
      <dgm:prSet presAssocID="{D72D84E2-5370-48E8-8384-468307A6B590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de-DE"/>
        </a:p>
      </dgm:t>
    </dgm:pt>
    <dgm:pt modelId="{DE4EC9F2-3235-4E57-BDC8-D726CC29DDCF}" type="pres">
      <dgm:prSet presAssocID="{D8EF63F5-41E0-4D64-B157-2F9DA337D351}" presName="parentLin" presStyleCnt="0"/>
      <dgm:spPr/>
    </dgm:pt>
    <dgm:pt modelId="{18E9D955-9C6C-4190-87CC-E8C0901C156B}" type="pres">
      <dgm:prSet presAssocID="{D8EF63F5-41E0-4D64-B157-2F9DA337D351}" presName="parentLeftMargin" presStyleLbl="node1" presStyleIdx="0" presStyleCnt="1"/>
      <dgm:spPr/>
      <dgm:t>
        <a:bodyPr/>
        <a:lstStyle/>
        <a:p>
          <a:endParaRPr lang="de-DE"/>
        </a:p>
      </dgm:t>
    </dgm:pt>
    <dgm:pt modelId="{130032D8-C284-46FD-AFFD-95DEBB201E6F}" type="pres">
      <dgm:prSet presAssocID="{D8EF63F5-41E0-4D64-B157-2F9DA337D351}" presName="parentText" presStyleLbl="node1" presStyleIdx="0" presStyleCnt="1" custLinFactNeighborY="12923">
        <dgm:presLayoutVars>
          <dgm:chMax val="0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8CF19F11-E318-40D8-9911-6AD16075B8D4}" type="pres">
      <dgm:prSet presAssocID="{D8EF63F5-41E0-4D64-B157-2F9DA337D351}" presName="negativeSpace" presStyleCnt="0"/>
      <dgm:spPr/>
    </dgm:pt>
    <dgm:pt modelId="{661FB71F-C8FF-4D46-AE24-BE68E93D4213}" type="pres">
      <dgm:prSet presAssocID="{D8EF63F5-41E0-4D64-B157-2F9DA337D351}" presName="childText" presStyleLbl="conFgAcc1" presStyleIdx="0" presStyleCnt="1" custLinFactNeighborY="10937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</dgm:ptLst>
  <dgm:cxnLst>
    <dgm:cxn modelId="{1206325C-4668-4DE8-8E96-3C8DC4D53548}" type="presOf" srcId="{D72D84E2-5370-48E8-8384-468307A6B590}" destId="{B3BEF9B6-C5D0-408F-AEE0-763BAD97A935}" srcOrd="0" destOrd="0" presId="urn:microsoft.com/office/officeart/2005/8/layout/list1"/>
    <dgm:cxn modelId="{2C562859-B1D8-40E5-AEDD-935532417155}" srcId="{D8EF63F5-41E0-4D64-B157-2F9DA337D351}" destId="{381B8452-C33B-420E-9663-A86D76D765D9}" srcOrd="0" destOrd="0" parTransId="{EF391E61-7A79-4BA2-BB9A-8A74716B1D91}" sibTransId="{465DD780-E6EE-4ADE-9C7F-0F06F025EAF8}"/>
    <dgm:cxn modelId="{FF3F019D-C648-411C-9810-7AB42EBF9FF1}" srcId="{D8EF63F5-41E0-4D64-B157-2F9DA337D351}" destId="{552E9B12-35C7-41D0-962D-A3C9CBECCADA}" srcOrd="1" destOrd="0" parTransId="{5FDE86FB-0B6F-4CB4-A1B6-12AA218BCA74}" sibTransId="{C6D31480-1427-4760-9CE7-77A96B513403}"/>
    <dgm:cxn modelId="{749F3AF0-81E1-4330-A3C4-5148CDCFBF13}" srcId="{D8EF63F5-41E0-4D64-B157-2F9DA337D351}" destId="{5BB10922-7918-474D-B5D2-C862AB069C50}" srcOrd="4" destOrd="0" parTransId="{87CD0A35-6556-4EBB-8226-DB3F1CF5936C}" sibTransId="{350FDDC7-3C0D-4935-81AC-37014E943208}"/>
    <dgm:cxn modelId="{D8D9F74A-A9A2-4D98-9EB5-7C7B1577F67A}" type="presOf" srcId="{D8EF63F5-41E0-4D64-B157-2F9DA337D351}" destId="{130032D8-C284-46FD-AFFD-95DEBB201E6F}" srcOrd="1" destOrd="0" presId="urn:microsoft.com/office/officeart/2005/8/layout/list1"/>
    <dgm:cxn modelId="{38B3F43C-05EC-4813-9349-BF2F78A3F14B}" srcId="{D72D84E2-5370-48E8-8384-468307A6B590}" destId="{D8EF63F5-41E0-4D64-B157-2F9DA337D351}" srcOrd="0" destOrd="0" parTransId="{6134E099-69AF-4441-9B18-584869B5C123}" sibTransId="{F3FEAF5E-D37B-41FD-9DA4-5C50D24B85F7}"/>
    <dgm:cxn modelId="{5D26F5C5-DA0D-4A17-A04B-F1D8804F6E90}" type="presOf" srcId="{381B8452-C33B-420E-9663-A86D76D765D9}" destId="{661FB71F-C8FF-4D46-AE24-BE68E93D4213}" srcOrd="0" destOrd="0" presId="urn:microsoft.com/office/officeart/2005/8/layout/list1"/>
    <dgm:cxn modelId="{F6DD676A-79F6-4CD9-B166-93AA92186765}" srcId="{D8EF63F5-41E0-4D64-B157-2F9DA337D351}" destId="{A86B01CB-0CBC-457C-ABA7-94166F679D55}" srcOrd="3" destOrd="0" parTransId="{85F8FF27-7869-45A7-B56A-A54873FE9DBE}" sibTransId="{752AEFFC-370C-4FF3-ABF7-01BDD98A20E7}"/>
    <dgm:cxn modelId="{9E481201-167A-40E0-9DF0-6BCB258C7C3A}" srcId="{D8EF63F5-41E0-4D64-B157-2F9DA337D351}" destId="{38925A0B-CA5D-4916-B5AF-0C88C19771C3}" srcOrd="2" destOrd="0" parTransId="{E16C25A5-70D5-473E-95D1-859D1896E28A}" sibTransId="{8157512B-29BF-4CA3-89F0-AA5551E045AE}"/>
    <dgm:cxn modelId="{E30B8A37-F3C3-41B3-B98A-78E37BFF1C40}" type="presOf" srcId="{5BB10922-7918-474D-B5D2-C862AB069C50}" destId="{661FB71F-C8FF-4D46-AE24-BE68E93D4213}" srcOrd="0" destOrd="4" presId="urn:microsoft.com/office/officeart/2005/8/layout/list1"/>
    <dgm:cxn modelId="{72282FEA-0EF4-4605-ABB3-3C681F50E5B6}" type="presOf" srcId="{38925A0B-CA5D-4916-B5AF-0C88C19771C3}" destId="{661FB71F-C8FF-4D46-AE24-BE68E93D4213}" srcOrd="0" destOrd="2" presId="urn:microsoft.com/office/officeart/2005/8/layout/list1"/>
    <dgm:cxn modelId="{75962D76-FAF3-4023-8817-22F2D04F7348}" type="presOf" srcId="{D8EF63F5-41E0-4D64-B157-2F9DA337D351}" destId="{18E9D955-9C6C-4190-87CC-E8C0901C156B}" srcOrd="0" destOrd="0" presId="urn:microsoft.com/office/officeart/2005/8/layout/list1"/>
    <dgm:cxn modelId="{03CCD666-51D8-42A6-B118-7C256DECA6BA}" type="presOf" srcId="{552E9B12-35C7-41D0-962D-A3C9CBECCADA}" destId="{661FB71F-C8FF-4D46-AE24-BE68E93D4213}" srcOrd="0" destOrd="1" presId="urn:microsoft.com/office/officeart/2005/8/layout/list1"/>
    <dgm:cxn modelId="{D5691B2C-FDB6-4214-82F2-27625B927017}" type="presOf" srcId="{A86B01CB-0CBC-457C-ABA7-94166F679D55}" destId="{661FB71F-C8FF-4D46-AE24-BE68E93D4213}" srcOrd="0" destOrd="3" presId="urn:microsoft.com/office/officeart/2005/8/layout/list1"/>
    <dgm:cxn modelId="{1373CE78-A8FE-43D3-9149-767E987A2470}" type="presParOf" srcId="{B3BEF9B6-C5D0-408F-AEE0-763BAD97A935}" destId="{DE4EC9F2-3235-4E57-BDC8-D726CC29DDCF}" srcOrd="0" destOrd="0" presId="urn:microsoft.com/office/officeart/2005/8/layout/list1"/>
    <dgm:cxn modelId="{97811065-C047-47DB-9A14-5E1F40673A88}" type="presParOf" srcId="{DE4EC9F2-3235-4E57-BDC8-D726CC29DDCF}" destId="{18E9D955-9C6C-4190-87CC-E8C0901C156B}" srcOrd="0" destOrd="0" presId="urn:microsoft.com/office/officeart/2005/8/layout/list1"/>
    <dgm:cxn modelId="{6951ADBB-FADE-4AD1-808B-2F5A47F5A6DC}" type="presParOf" srcId="{DE4EC9F2-3235-4E57-BDC8-D726CC29DDCF}" destId="{130032D8-C284-46FD-AFFD-95DEBB201E6F}" srcOrd="1" destOrd="0" presId="urn:microsoft.com/office/officeart/2005/8/layout/list1"/>
    <dgm:cxn modelId="{F3AC3AAE-E134-4651-B1A0-341458AAA7EC}" type="presParOf" srcId="{B3BEF9B6-C5D0-408F-AEE0-763BAD97A935}" destId="{8CF19F11-E318-40D8-9911-6AD16075B8D4}" srcOrd="1" destOrd="0" presId="urn:microsoft.com/office/officeart/2005/8/layout/list1"/>
    <dgm:cxn modelId="{69AA65D8-DD65-4422-9321-702B8C0536D5}" type="presParOf" srcId="{B3BEF9B6-C5D0-408F-AEE0-763BAD97A935}" destId="{661FB71F-C8FF-4D46-AE24-BE68E93D4213}" srcOrd="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61FB71F-C8FF-4D46-AE24-BE68E93D4213}">
      <dsp:nvSpPr>
        <dsp:cNvPr id="0" name=""/>
        <dsp:cNvSpPr/>
      </dsp:nvSpPr>
      <dsp:spPr>
        <a:xfrm>
          <a:off x="0" y="340034"/>
          <a:ext cx="11517178" cy="1663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93861" tIns="458216" rIns="893861" bIns="156464" numCol="1" spcCol="1270" anchor="t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2200" kern="1200" dirty="0" smtClean="0"/>
            <a:t>Marketingmaßnahmen im Betrieb</a:t>
          </a:r>
          <a:endParaRPr lang="de-DE" sz="2200" kern="1200" dirty="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2200" kern="1200" dirty="0" smtClean="0"/>
            <a:t>Informationsveranstaltungen im Betrieb</a:t>
          </a:r>
          <a:endParaRPr lang="de-DE" sz="2200" kern="1200" dirty="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2200" kern="1200" dirty="0" smtClean="0"/>
            <a:t>Berichtswesen zum BVW / IDM</a:t>
          </a:r>
          <a:endParaRPr lang="de-DE" sz="2200" kern="1200" dirty="0"/>
        </a:p>
      </dsp:txBody>
      <dsp:txXfrm>
        <a:off x="0" y="340034"/>
        <a:ext cx="11517178" cy="1663200"/>
      </dsp:txXfrm>
    </dsp:sp>
    <dsp:sp modelId="{130032D8-C284-46FD-AFFD-95DEBB201E6F}">
      <dsp:nvSpPr>
        <dsp:cNvPr id="0" name=""/>
        <dsp:cNvSpPr/>
      </dsp:nvSpPr>
      <dsp:spPr>
        <a:xfrm>
          <a:off x="575858" y="15314"/>
          <a:ext cx="8062024" cy="64944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725" tIns="0" rIns="304725" bIns="0" numCol="1" spcCol="1270" anchor="ctr" anchorCtr="0">
          <a:noAutofit/>
        </a:bodyPr>
        <a:lstStyle/>
        <a:p>
          <a:pPr lvl="0" algn="l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200" kern="1200" dirty="0" smtClean="0"/>
            <a:t>6.  Werbung fürs BVW / IDM, Information der </a:t>
          </a:r>
          <a:r>
            <a:rPr lang="de-DE" sz="2200" kern="1200" dirty="0" smtClean="0"/>
            <a:t>Mitarbeiter*innen</a:t>
          </a:r>
          <a:endParaRPr lang="de-DE" sz="2200" kern="1200" dirty="0" smtClean="0"/>
        </a:p>
      </dsp:txBody>
      <dsp:txXfrm>
        <a:off x="607561" y="47017"/>
        <a:ext cx="7998618" cy="586034"/>
      </dsp:txXfrm>
    </dsp:sp>
    <dsp:sp modelId="{FBD42731-44F2-4E02-9A01-715CCD33D885}">
      <dsp:nvSpPr>
        <dsp:cNvPr id="0" name=""/>
        <dsp:cNvSpPr/>
      </dsp:nvSpPr>
      <dsp:spPr>
        <a:xfrm>
          <a:off x="0" y="2446755"/>
          <a:ext cx="11517178" cy="1663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93861" tIns="458216" rIns="893861" bIns="156464" numCol="1" spcCol="1270" anchor="t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2200" kern="1200" dirty="0" smtClean="0"/>
            <a:t>Schutz der Einreichenden</a:t>
          </a:r>
          <a:endParaRPr lang="de-DE" sz="2200" kern="1200" dirty="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2200" kern="1200" dirty="0" smtClean="0"/>
            <a:t>Schutz vor Leistungs- und Verhaltenskontrollen</a:t>
          </a:r>
          <a:endParaRPr lang="de-DE" sz="2200" kern="1200" dirty="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2200" kern="1200" dirty="0" smtClean="0"/>
            <a:t>Schutz vor Rationalisierungswirkungen</a:t>
          </a:r>
          <a:endParaRPr lang="de-DE" sz="2200" kern="1200" dirty="0"/>
        </a:p>
      </dsp:txBody>
      <dsp:txXfrm>
        <a:off x="0" y="2446755"/>
        <a:ext cx="11517178" cy="1663200"/>
      </dsp:txXfrm>
    </dsp:sp>
    <dsp:sp modelId="{B3DCF3E1-391A-46AA-B43F-E8394457F936}">
      <dsp:nvSpPr>
        <dsp:cNvPr id="0" name=""/>
        <dsp:cNvSpPr/>
      </dsp:nvSpPr>
      <dsp:spPr>
        <a:xfrm>
          <a:off x="575858" y="2122035"/>
          <a:ext cx="8062024" cy="64944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725" tIns="0" rIns="304725" bIns="0" numCol="1" spcCol="1270" anchor="ctr" anchorCtr="0">
          <a:noAutofit/>
        </a:bodyPr>
        <a:lstStyle/>
        <a:p>
          <a:pPr lvl="0" algn="l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200" kern="1200" dirty="0" smtClean="0"/>
            <a:t>7.  Schutz der Beschäftigten vor Nachteilen</a:t>
          </a:r>
          <a:endParaRPr lang="de-DE" sz="2200" kern="1200" dirty="0"/>
        </a:p>
      </dsp:txBody>
      <dsp:txXfrm>
        <a:off x="607561" y="2153738"/>
        <a:ext cx="7998618" cy="586034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61FB71F-C8FF-4D46-AE24-BE68E93D4213}">
      <dsp:nvSpPr>
        <dsp:cNvPr id="0" name=""/>
        <dsp:cNvSpPr/>
      </dsp:nvSpPr>
      <dsp:spPr>
        <a:xfrm>
          <a:off x="0" y="319321"/>
          <a:ext cx="11517178" cy="3906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93861" tIns="416560" rIns="893861" bIns="14224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2000" kern="1200" dirty="0" smtClean="0"/>
            <a:t>Informationsrechte des BR</a:t>
          </a:r>
          <a:endParaRPr lang="de-DE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2000" kern="1200" dirty="0" smtClean="0"/>
            <a:t>Mitwirkung der Arbeitnehmervertretung im System des BVW / IDM</a:t>
          </a:r>
          <a:br>
            <a:rPr lang="de-DE" sz="2000" kern="1200" dirty="0" smtClean="0"/>
          </a:br>
          <a:r>
            <a:rPr lang="de-DE" sz="2000" kern="1200" dirty="0" smtClean="0"/>
            <a:t>- Beteiligung an den Entscheidungsgremien</a:t>
          </a:r>
          <a:br>
            <a:rPr lang="de-DE" sz="2000" kern="1200" dirty="0" smtClean="0"/>
          </a:br>
          <a:r>
            <a:rPr lang="de-DE" sz="2000" kern="1200" dirty="0" smtClean="0"/>
            <a:t>- Beteiligung an der Bestellung der Beauftragten</a:t>
          </a:r>
          <a:br>
            <a:rPr lang="de-DE" sz="2000" kern="1200" dirty="0" smtClean="0"/>
          </a:br>
          <a:r>
            <a:rPr lang="de-DE" sz="2000" kern="1200" dirty="0" smtClean="0"/>
            <a:t>- Weitere Beteiligungsthemen</a:t>
          </a:r>
          <a:endParaRPr lang="de-DE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2000" kern="1200" dirty="0" smtClean="0"/>
            <a:t>Direkte Beteiligung der Beschäftigten</a:t>
          </a:r>
          <a:br>
            <a:rPr lang="de-DE" sz="2000" kern="1200" dirty="0" smtClean="0"/>
          </a:br>
          <a:r>
            <a:rPr lang="de-DE" sz="2000" kern="1200" dirty="0" smtClean="0"/>
            <a:t>- Beteiligung an der Bewertung der Vorschläge</a:t>
          </a:r>
          <a:br>
            <a:rPr lang="de-DE" sz="2000" kern="1200" dirty="0" smtClean="0"/>
          </a:br>
          <a:r>
            <a:rPr lang="de-DE" sz="2000" kern="1200" dirty="0" smtClean="0"/>
            <a:t>- Beteiligung an der Umsetzung</a:t>
          </a:r>
          <a:endParaRPr lang="de-DE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2000" kern="1200" dirty="0" smtClean="0"/>
            <a:t>Beilegung von Streitigkeiten</a:t>
          </a:r>
          <a:endParaRPr lang="de-DE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2000" kern="1200" dirty="0" smtClean="0"/>
            <a:t>Beteiligung an der Überprüfung der Regelung und zukünftigen strukturellen Entscheidungen</a:t>
          </a:r>
          <a:endParaRPr lang="de-DE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2000" kern="1200" dirty="0" smtClean="0"/>
            <a:t>Bezug zu Tarifverträgen</a:t>
          </a:r>
          <a:endParaRPr lang="de-DE" sz="2000" kern="1200" dirty="0"/>
        </a:p>
      </dsp:txBody>
      <dsp:txXfrm>
        <a:off x="0" y="319321"/>
        <a:ext cx="11517178" cy="3906000"/>
      </dsp:txXfrm>
    </dsp:sp>
    <dsp:sp modelId="{130032D8-C284-46FD-AFFD-95DEBB201E6F}">
      <dsp:nvSpPr>
        <dsp:cNvPr id="0" name=""/>
        <dsp:cNvSpPr/>
      </dsp:nvSpPr>
      <dsp:spPr>
        <a:xfrm>
          <a:off x="575858" y="38816"/>
          <a:ext cx="8062024" cy="5904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725" tIns="0" rIns="304725" bIns="0" numCol="1" spcCol="1270" anchor="ctr" anchorCtr="0">
          <a:noAutofit/>
        </a:bodyPr>
        <a:lstStyle/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000" kern="1200" dirty="0" smtClean="0"/>
            <a:t>8.  Mitbestimmungsrechte, -prozeduren und -instrumente</a:t>
          </a:r>
        </a:p>
      </dsp:txBody>
      <dsp:txXfrm>
        <a:off x="604679" y="67637"/>
        <a:ext cx="8004382" cy="53275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7728A7E-68D5-4EEB-BA53-2475F5159640}">
      <dsp:nvSpPr>
        <dsp:cNvPr id="0" name=""/>
        <dsp:cNvSpPr/>
      </dsp:nvSpPr>
      <dsp:spPr>
        <a:xfrm>
          <a:off x="0" y="0"/>
          <a:ext cx="3941313" cy="490319"/>
        </a:xfrm>
        <a:prstGeom prst="chevron">
          <a:avLst/>
        </a:prstGeom>
        <a:solidFill>
          <a:srgbClr val="006CB1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009" tIns="24003" rIns="24003" bIns="24003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800" kern="1200" dirty="0"/>
            <a:t>Ideenfindung und Einreichung</a:t>
          </a:r>
        </a:p>
      </dsp:txBody>
      <dsp:txXfrm>
        <a:off x="245160" y="0"/>
        <a:ext cx="3450994" cy="490319"/>
      </dsp:txXfrm>
    </dsp:sp>
    <dsp:sp modelId="{11312347-3541-4ED4-A7C7-7B5493D70869}">
      <dsp:nvSpPr>
        <dsp:cNvPr id="0" name=""/>
        <dsp:cNvSpPr/>
      </dsp:nvSpPr>
      <dsp:spPr>
        <a:xfrm>
          <a:off x="3577651" y="0"/>
          <a:ext cx="3941313" cy="490319"/>
        </a:xfrm>
        <a:prstGeom prst="chevron">
          <a:avLst/>
        </a:prstGeom>
        <a:solidFill>
          <a:srgbClr val="006CB1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009" tIns="24003" rIns="24003" bIns="24003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800" kern="1200" dirty="0" smtClean="0">
              <a:solidFill>
                <a:schemeClr val="bg1"/>
              </a:solidFill>
            </a:rPr>
            <a:t>Aus- und Bewertung</a:t>
          </a:r>
          <a:endParaRPr lang="de-DE" sz="1800" kern="1200" dirty="0">
            <a:solidFill>
              <a:schemeClr val="bg1"/>
            </a:solidFill>
          </a:endParaRPr>
        </a:p>
      </dsp:txBody>
      <dsp:txXfrm>
        <a:off x="3822811" y="0"/>
        <a:ext cx="3450994" cy="490319"/>
      </dsp:txXfrm>
    </dsp:sp>
    <dsp:sp modelId="{BDF85E03-7ADF-4189-AF60-688F746D2371}">
      <dsp:nvSpPr>
        <dsp:cNvPr id="0" name=""/>
        <dsp:cNvSpPr/>
      </dsp:nvSpPr>
      <dsp:spPr>
        <a:xfrm>
          <a:off x="7097599" y="0"/>
          <a:ext cx="3941313" cy="490319"/>
        </a:xfrm>
        <a:prstGeom prst="chevron">
          <a:avLst/>
        </a:prstGeom>
        <a:solidFill>
          <a:srgbClr val="006CB1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009" tIns="24003" rIns="24003" bIns="24003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800" kern="1200" dirty="0" smtClean="0"/>
            <a:t>Feedback, Prämierung </a:t>
          </a:r>
          <a:r>
            <a:rPr lang="de-DE" sz="1800" kern="1200" dirty="0"/>
            <a:t>und Umsetzung</a:t>
          </a:r>
        </a:p>
      </dsp:txBody>
      <dsp:txXfrm>
        <a:off x="7342759" y="0"/>
        <a:ext cx="3450994" cy="490319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7728A7E-68D5-4EEB-BA53-2475F5159640}">
      <dsp:nvSpPr>
        <dsp:cNvPr id="0" name=""/>
        <dsp:cNvSpPr/>
      </dsp:nvSpPr>
      <dsp:spPr>
        <a:xfrm>
          <a:off x="0" y="0"/>
          <a:ext cx="3941313" cy="615949"/>
        </a:xfrm>
        <a:prstGeom prst="chevron">
          <a:avLst/>
        </a:prstGeom>
        <a:solidFill>
          <a:srgbClr val="006CB1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26670" rIns="26670" bIns="2667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000" kern="1200" dirty="0"/>
            <a:t>Ideenfindung und Einreichung</a:t>
          </a:r>
        </a:p>
      </dsp:txBody>
      <dsp:txXfrm>
        <a:off x="307975" y="0"/>
        <a:ext cx="3325364" cy="615949"/>
      </dsp:txXfrm>
    </dsp:sp>
    <dsp:sp modelId="{11312347-3541-4ED4-A7C7-7B5493D70869}">
      <dsp:nvSpPr>
        <dsp:cNvPr id="0" name=""/>
        <dsp:cNvSpPr/>
      </dsp:nvSpPr>
      <dsp:spPr>
        <a:xfrm>
          <a:off x="3577651" y="0"/>
          <a:ext cx="3941313" cy="615949"/>
        </a:xfrm>
        <a:prstGeom prst="chevron">
          <a:avLst/>
        </a:prstGeom>
        <a:solidFill>
          <a:srgbClr val="006CB1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26670" rIns="26670" bIns="2667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000" kern="1200" dirty="0" smtClean="0">
              <a:solidFill>
                <a:schemeClr val="bg1"/>
              </a:solidFill>
            </a:rPr>
            <a:t>Aus- und Bewertung</a:t>
          </a:r>
          <a:endParaRPr lang="de-DE" sz="2000" kern="1200" dirty="0">
            <a:solidFill>
              <a:schemeClr val="bg1"/>
            </a:solidFill>
          </a:endParaRPr>
        </a:p>
      </dsp:txBody>
      <dsp:txXfrm>
        <a:off x="3885626" y="0"/>
        <a:ext cx="3325364" cy="615949"/>
      </dsp:txXfrm>
    </dsp:sp>
    <dsp:sp modelId="{BDF85E03-7ADF-4189-AF60-688F746D2371}">
      <dsp:nvSpPr>
        <dsp:cNvPr id="0" name=""/>
        <dsp:cNvSpPr/>
      </dsp:nvSpPr>
      <dsp:spPr>
        <a:xfrm>
          <a:off x="7097599" y="0"/>
          <a:ext cx="3941313" cy="615949"/>
        </a:xfrm>
        <a:prstGeom prst="chevron">
          <a:avLst/>
        </a:prstGeom>
        <a:solidFill>
          <a:srgbClr val="006CB1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26670" rIns="26670" bIns="2667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000" kern="1200" dirty="0" smtClean="0"/>
            <a:t>Feedback, Prämierung und Umsetzung</a:t>
          </a:r>
          <a:endParaRPr lang="de-DE" sz="2000" kern="1200" dirty="0"/>
        </a:p>
      </dsp:txBody>
      <dsp:txXfrm>
        <a:off x="7405574" y="0"/>
        <a:ext cx="3325364" cy="615949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4381DE4-3B9D-4F75-A90C-223096540F45}">
      <dsp:nvSpPr>
        <dsp:cNvPr id="0" name=""/>
        <dsp:cNvSpPr/>
      </dsp:nvSpPr>
      <dsp:spPr>
        <a:xfrm>
          <a:off x="0" y="21651"/>
          <a:ext cx="11517178" cy="43173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800" kern="1200" dirty="0" smtClean="0"/>
            <a:t>1.  Ziele und Grundsätze</a:t>
          </a:r>
          <a:endParaRPr lang="de-DE" sz="1800" kern="1200" dirty="0"/>
        </a:p>
      </dsp:txBody>
      <dsp:txXfrm>
        <a:off x="21075" y="42726"/>
        <a:ext cx="11475028" cy="389580"/>
      </dsp:txXfrm>
    </dsp:sp>
    <dsp:sp modelId="{77037CA9-26E4-4086-ABAD-2AD868B686B6}">
      <dsp:nvSpPr>
        <dsp:cNvPr id="0" name=""/>
        <dsp:cNvSpPr/>
      </dsp:nvSpPr>
      <dsp:spPr>
        <a:xfrm>
          <a:off x="0" y="505221"/>
          <a:ext cx="11517178" cy="43173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800" kern="1200" dirty="0" smtClean="0"/>
            <a:t>2.  Geltungsbereich</a:t>
          </a:r>
          <a:endParaRPr lang="de-DE" sz="1800" kern="1200" dirty="0"/>
        </a:p>
      </dsp:txBody>
      <dsp:txXfrm>
        <a:off x="21075" y="526296"/>
        <a:ext cx="11475028" cy="389580"/>
      </dsp:txXfrm>
    </dsp:sp>
    <dsp:sp modelId="{D1377641-7F82-420D-9B86-0A4735314FEA}">
      <dsp:nvSpPr>
        <dsp:cNvPr id="0" name=""/>
        <dsp:cNvSpPr/>
      </dsp:nvSpPr>
      <dsp:spPr>
        <a:xfrm>
          <a:off x="0" y="988791"/>
          <a:ext cx="11517178" cy="43173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800" kern="1200" dirty="0" smtClean="0"/>
            <a:t>3.  Begriffsbestimmungen</a:t>
          </a:r>
          <a:endParaRPr lang="de-DE" sz="1800" kern="1200" dirty="0"/>
        </a:p>
      </dsp:txBody>
      <dsp:txXfrm>
        <a:off x="21075" y="1009866"/>
        <a:ext cx="11475028" cy="389580"/>
      </dsp:txXfrm>
    </dsp:sp>
    <dsp:sp modelId="{A97D1680-B1DE-47D2-AB95-5F57853AE2BC}">
      <dsp:nvSpPr>
        <dsp:cNvPr id="0" name=""/>
        <dsp:cNvSpPr/>
      </dsp:nvSpPr>
      <dsp:spPr>
        <a:xfrm>
          <a:off x="0" y="1472361"/>
          <a:ext cx="11517178" cy="43173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800" kern="1200" dirty="0" smtClean="0"/>
            <a:t>4.  Organisatorische Grundlagen</a:t>
          </a:r>
          <a:endParaRPr lang="de-DE" sz="1800" kern="1200" dirty="0"/>
        </a:p>
      </dsp:txBody>
      <dsp:txXfrm>
        <a:off x="21075" y="1493436"/>
        <a:ext cx="11475028" cy="389580"/>
      </dsp:txXfrm>
    </dsp:sp>
    <dsp:sp modelId="{BBBDB6D6-613E-488A-9D13-4E117EC27197}">
      <dsp:nvSpPr>
        <dsp:cNvPr id="0" name=""/>
        <dsp:cNvSpPr/>
      </dsp:nvSpPr>
      <dsp:spPr>
        <a:xfrm>
          <a:off x="0" y="1955931"/>
          <a:ext cx="11517178" cy="43173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800" kern="1200" dirty="0" smtClean="0"/>
            <a:t>5.  Prämierung</a:t>
          </a:r>
          <a:endParaRPr lang="de-DE" sz="1800" kern="1200" dirty="0"/>
        </a:p>
      </dsp:txBody>
      <dsp:txXfrm>
        <a:off x="21075" y="1977006"/>
        <a:ext cx="11475028" cy="389580"/>
      </dsp:txXfrm>
    </dsp:sp>
    <dsp:sp modelId="{9D7C81FE-4CFF-4EE8-8E20-BEAF41950E27}">
      <dsp:nvSpPr>
        <dsp:cNvPr id="0" name=""/>
        <dsp:cNvSpPr/>
      </dsp:nvSpPr>
      <dsp:spPr>
        <a:xfrm>
          <a:off x="0" y="2439501"/>
          <a:ext cx="11517178" cy="43173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800" kern="1200" dirty="0" smtClean="0"/>
            <a:t>6.  Werbung fürs Ideenmanagement / Information der </a:t>
          </a:r>
          <a:r>
            <a:rPr lang="de-DE" sz="1800" kern="1200" dirty="0" smtClean="0"/>
            <a:t>Mitarbeiter*innen</a:t>
          </a:r>
          <a:endParaRPr lang="de-DE" sz="1800" kern="1200" dirty="0"/>
        </a:p>
      </dsp:txBody>
      <dsp:txXfrm>
        <a:off x="21075" y="2460576"/>
        <a:ext cx="11475028" cy="389580"/>
      </dsp:txXfrm>
    </dsp:sp>
    <dsp:sp modelId="{DFA53C2F-D4A4-4FD3-870F-1BF2D5DFE048}">
      <dsp:nvSpPr>
        <dsp:cNvPr id="0" name=""/>
        <dsp:cNvSpPr/>
      </dsp:nvSpPr>
      <dsp:spPr>
        <a:xfrm>
          <a:off x="0" y="2923071"/>
          <a:ext cx="11517178" cy="43173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800" kern="1200" dirty="0" smtClean="0"/>
            <a:t>7.  Schutz der Beschäftigten vor Nachteilen</a:t>
          </a:r>
          <a:endParaRPr lang="de-DE" sz="1800" kern="1200" dirty="0"/>
        </a:p>
      </dsp:txBody>
      <dsp:txXfrm>
        <a:off x="21075" y="2944146"/>
        <a:ext cx="11475028" cy="389580"/>
      </dsp:txXfrm>
    </dsp:sp>
    <dsp:sp modelId="{C219BEB3-355B-4C84-A241-5BFF638882D6}">
      <dsp:nvSpPr>
        <dsp:cNvPr id="0" name=""/>
        <dsp:cNvSpPr/>
      </dsp:nvSpPr>
      <dsp:spPr>
        <a:xfrm>
          <a:off x="0" y="3406642"/>
          <a:ext cx="11517178" cy="43173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800" kern="1200" dirty="0" smtClean="0"/>
            <a:t>8.  Mitbestimmungsrechte, -prozeduren und -instrumente</a:t>
          </a:r>
          <a:endParaRPr lang="de-DE" sz="1800" kern="1200" dirty="0"/>
        </a:p>
      </dsp:txBody>
      <dsp:txXfrm>
        <a:off x="21075" y="3427717"/>
        <a:ext cx="11475028" cy="389580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61FB71F-C8FF-4D46-AE24-BE68E93D4213}">
      <dsp:nvSpPr>
        <dsp:cNvPr id="0" name=""/>
        <dsp:cNvSpPr/>
      </dsp:nvSpPr>
      <dsp:spPr>
        <a:xfrm>
          <a:off x="0" y="340034"/>
          <a:ext cx="11517178" cy="1663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93861" tIns="458216" rIns="893861" bIns="156464" numCol="1" spcCol="1270" anchor="t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2200" kern="1200" dirty="0" smtClean="0"/>
            <a:t>Bedeutung und Ziele des BVW / IDM</a:t>
          </a:r>
          <a:endParaRPr lang="de-DE" sz="2200" kern="1200" dirty="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2200" kern="1200" dirty="0" smtClean="0"/>
            <a:t>Ideenmanagement als Führungsaufgabe</a:t>
          </a:r>
          <a:endParaRPr lang="de-DE" sz="2200" kern="1200" dirty="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2200" kern="1200" dirty="0" smtClean="0"/>
            <a:t>Sonderfall Beschwerdemanagement</a:t>
          </a:r>
          <a:endParaRPr lang="de-DE" sz="2200" kern="1200" dirty="0"/>
        </a:p>
      </dsp:txBody>
      <dsp:txXfrm>
        <a:off x="0" y="340034"/>
        <a:ext cx="11517178" cy="1663200"/>
      </dsp:txXfrm>
    </dsp:sp>
    <dsp:sp modelId="{130032D8-C284-46FD-AFFD-95DEBB201E6F}">
      <dsp:nvSpPr>
        <dsp:cNvPr id="0" name=""/>
        <dsp:cNvSpPr/>
      </dsp:nvSpPr>
      <dsp:spPr>
        <a:xfrm>
          <a:off x="575858" y="15314"/>
          <a:ext cx="8062024" cy="64944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725" tIns="0" rIns="304725" bIns="0" numCol="1" spcCol="1270" anchor="ctr" anchorCtr="0">
          <a:noAutofit/>
        </a:bodyPr>
        <a:lstStyle/>
        <a:p>
          <a:pPr lvl="0" algn="l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200" kern="1200" dirty="0" smtClean="0"/>
            <a:t>1.  Ziele und Grundsätze</a:t>
          </a:r>
        </a:p>
      </dsp:txBody>
      <dsp:txXfrm>
        <a:off x="607561" y="47017"/>
        <a:ext cx="7998618" cy="586034"/>
      </dsp:txXfrm>
    </dsp:sp>
    <dsp:sp modelId="{FBD42731-44F2-4E02-9A01-715CCD33D885}">
      <dsp:nvSpPr>
        <dsp:cNvPr id="0" name=""/>
        <dsp:cNvSpPr/>
      </dsp:nvSpPr>
      <dsp:spPr>
        <a:xfrm>
          <a:off x="0" y="2446755"/>
          <a:ext cx="11517178" cy="1663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93861" tIns="458216" rIns="893861" bIns="156464" numCol="1" spcCol="1270" anchor="t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2200" kern="1200" dirty="0" smtClean="0"/>
            <a:t>Räumlicher Geltungsbereich</a:t>
          </a:r>
          <a:endParaRPr lang="de-DE" sz="2200" kern="1200" dirty="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2200" kern="1200" dirty="0" smtClean="0"/>
            <a:t>Persönlicher Geltungsbereich</a:t>
          </a:r>
          <a:endParaRPr lang="de-DE" sz="2200" kern="1200" dirty="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2200" kern="1200" dirty="0" smtClean="0"/>
            <a:t>Sachlicher Geltungsbereich</a:t>
          </a:r>
          <a:endParaRPr lang="de-DE" sz="2200" kern="1200" dirty="0"/>
        </a:p>
      </dsp:txBody>
      <dsp:txXfrm>
        <a:off x="0" y="2446755"/>
        <a:ext cx="11517178" cy="1663200"/>
      </dsp:txXfrm>
    </dsp:sp>
    <dsp:sp modelId="{B3DCF3E1-391A-46AA-B43F-E8394457F936}">
      <dsp:nvSpPr>
        <dsp:cNvPr id="0" name=""/>
        <dsp:cNvSpPr/>
      </dsp:nvSpPr>
      <dsp:spPr>
        <a:xfrm>
          <a:off x="575858" y="2122035"/>
          <a:ext cx="8062024" cy="64944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725" tIns="0" rIns="304725" bIns="0" numCol="1" spcCol="1270" anchor="ctr" anchorCtr="0">
          <a:noAutofit/>
        </a:bodyPr>
        <a:lstStyle/>
        <a:p>
          <a:pPr lvl="0" algn="l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200" kern="1200" dirty="0" smtClean="0"/>
            <a:t>2.  Geltungsbereich</a:t>
          </a:r>
          <a:endParaRPr lang="de-DE" sz="2200" kern="1200" dirty="0"/>
        </a:p>
      </dsp:txBody>
      <dsp:txXfrm>
        <a:off x="607561" y="2153738"/>
        <a:ext cx="7998618" cy="586034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61FB71F-C8FF-4D46-AE24-BE68E93D4213}">
      <dsp:nvSpPr>
        <dsp:cNvPr id="0" name=""/>
        <dsp:cNvSpPr/>
      </dsp:nvSpPr>
      <dsp:spPr>
        <a:xfrm>
          <a:off x="0" y="402224"/>
          <a:ext cx="11517178" cy="3767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93861" tIns="541528" rIns="893861" bIns="184912" numCol="1" spcCol="1270" anchor="t" anchorCtr="0">
          <a:noAutofit/>
        </a:bodyPr>
        <a:lstStyle/>
        <a:p>
          <a:pPr marL="228600" lvl="1" indent="-228600" algn="l" defTabSz="1155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2600" kern="1200" dirty="0" smtClean="0"/>
            <a:t>Abgrenzung und Überschneidung: BVW – KVP - IDM</a:t>
          </a:r>
          <a:endParaRPr lang="de-DE" sz="2600" kern="1200" dirty="0"/>
        </a:p>
        <a:p>
          <a:pPr marL="228600" lvl="1" indent="-228600" algn="l" defTabSz="1155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2600" kern="1200" dirty="0" smtClean="0"/>
            <a:t>Definition und Bedingungen für Verbesserungsvorschläge</a:t>
          </a:r>
          <a:br>
            <a:rPr lang="de-DE" sz="2600" kern="1200" dirty="0" smtClean="0"/>
          </a:br>
          <a:r>
            <a:rPr lang="de-DE" sz="2600" kern="1200" dirty="0" smtClean="0"/>
            <a:t>- Nutzen</a:t>
          </a:r>
          <a:br>
            <a:rPr lang="de-DE" sz="2600" kern="1200" dirty="0" smtClean="0"/>
          </a:br>
          <a:r>
            <a:rPr lang="de-DE" sz="2600" kern="1200" dirty="0" smtClean="0"/>
            <a:t>- Durchführbarkeit</a:t>
          </a:r>
          <a:br>
            <a:rPr lang="de-DE" sz="2600" kern="1200" dirty="0" smtClean="0"/>
          </a:br>
          <a:r>
            <a:rPr lang="de-DE" sz="2600" kern="1200" dirty="0" smtClean="0"/>
            <a:t>- Neuheit</a:t>
          </a:r>
          <a:br>
            <a:rPr lang="de-DE" sz="2600" kern="1200" dirty="0" smtClean="0"/>
          </a:br>
          <a:r>
            <a:rPr lang="de-DE" sz="2600" kern="1200" dirty="0" smtClean="0"/>
            <a:t>- Aufgaben- und Arbeitsbereich</a:t>
          </a:r>
          <a:br>
            <a:rPr lang="de-DE" sz="2600" kern="1200" dirty="0" smtClean="0"/>
          </a:br>
          <a:r>
            <a:rPr lang="de-DE" sz="2600" kern="1200" dirty="0" smtClean="0"/>
            <a:t>- Themenbereiche</a:t>
          </a:r>
          <a:br>
            <a:rPr lang="de-DE" sz="2600" kern="1200" dirty="0" smtClean="0"/>
          </a:br>
          <a:r>
            <a:rPr lang="de-DE" sz="2600" kern="1200" dirty="0" smtClean="0"/>
            <a:t>- Sperrfrist</a:t>
          </a:r>
          <a:endParaRPr lang="de-DE" sz="2600" kern="1200" dirty="0"/>
        </a:p>
      </dsp:txBody>
      <dsp:txXfrm>
        <a:off x="0" y="402224"/>
        <a:ext cx="11517178" cy="3767400"/>
      </dsp:txXfrm>
    </dsp:sp>
    <dsp:sp modelId="{130032D8-C284-46FD-AFFD-95DEBB201E6F}">
      <dsp:nvSpPr>
        <dsp:cNvPr id="0" name=""/>
        <dsp:cNvSpPr/>
      </dsp:nvSpPr>
      <dsp:spPr>
        <a:xfrm>
          <a:off x="575858" y="18464"/>
          <a:ext cx="8062024" cy="7675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725" tIns="0" rIns="304725" bIns="0" numCol="1" spcCol="1270" anchor="ctr" anchorCtr="0">
          <a:noAutofit/>
        </a:bodyPr>
        <a:lstStyle/>
        <a:p>
          <a:pPr lvl="0" algn="l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600" kern="1200" dirty="0" smtClean="0"/>
            <a:t>3.  Begriffsbestimmungen</a:t>
          </a:r>
        </a:p>
      </dsp:txBody>
      <dsp:txXfrm>
        <a:off x="613325" y="55931"/>
        <a:ext cx="7987090" cy="692586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61FB71F-C8FF-4D46-AE24-BE68E93D4213}">
      <dsp:nvSpPr>
        <dsp:cNvPr id="0" name=""/>
        <dsp:cNvSpPr/>
      </dsp:nvSpPr>
      <dsp:spPr>
        <a:xfrm>
          <a:off x="0" y="353006"/>
          <a:ext cx="11517178" cy="39123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93861" tIns="479044" rIns="893861" bIns="163576" numCol="1" spcCol="1270" anchor="t" anchorCtr="0">
          <a:noAutofit/>
        </a:bodyPr>
        <a:lstStyle/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2300" kern="1200" dirty="0" smtClean="0"/>
            <a:t>Organe des BVW / IDM, Beteiligte der Bewertung</a:t>
          </a:r>
          <a:endParaRPr lang="de-DE" sz="2300" kern="1200" dirty="0"/>
        </a:p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2300" kern="1200" dirty="0" smtClean="0"/>
            <a:t> Vorschläge einreichen und erfassen</a:t>
          </a:r>
          <a:endParaRPr lang="de-DE" sz="2300" kern="1200" dirty="0"/>
        </a:p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2300" kern="1200" dirty="0" smtClean="0"/>
            <a:t>Arbeitnehmererfindung</a:t>
          </a:r>
          <a:endParaRPr lang="de-DE" sz="2300" kern="1200" dirty="0"/>
        </a:p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2300" kern="1200" dirty="0" smtClean="0"/>
            <a:t>Vertraulichkeit, Datenschutz, Anonymität</a:t>
          </a:r>
          <a:endParaRPr lang="de-DE" sz="2300" kern="1200" dirty="0"/>
        </a:p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2300" kern="1200" dirty="0" smtClean="0"/>
            <a:t>Prüfung und Umsetzung der Vorschläge</a:t>
          </a:r>
          <a:endParaRPr lang="de-DE" sz="2300" kern="1200" dirty="0"/>
        </a:p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2300" kern="1200" dirty="0" smtClean="0"/>
            <a:t>Umgang mit abgelehnten, nicht umgesetzten oder falsch bewerteten Vorschlägen</a:t>
          </a:r>
          <a:endParaRPr lang="de-DE" sz="2300" kern="1200" dirty="0"/>
        </a:p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2300" kern="1200" dirty="0" smtClean="0"/>
            <a:t>Rechte an den Vorschlägen</a:t>
          </a:r>
          <a:endParaRPr lang="de-DE" sz="2300" kern="1200" dirty="0"/>
        </a:p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2300" kern="1200" dirty="0" smtClean="0"/>
            <a:t>Verbreitung im Unternehmen und Dokumentation der Vorschläge</a:t>
          </a:r>
          <a:endParaRPr lang="de-DE" sz="2300" kern="1200" dirty="0"/>
        </a:p>
      </dsp:txBody>
      <dsp:txXfrm>
        <a:off x="0" y="353006"/>
        <a:ext cx="11517178" cy="3912300"/>
      </dsp:txXfrm>
    </dsp:sp>
    <dsp:sp modelId="{130032D8-C284-46FD-AFFD-95DEBB201E6F}">
      <dsp:nvSpPr>
        <dsp:cNvPr id="0" name=""/>
        <dsp:cNvSpPr/>
      </dsp:nvSpPr>
      <dsp:spPr>
        <a:xfrm>
          <a:off x="575858" y="13526"/>
          <a:ext cx="8062024" cy="6789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725" tIns="0" rIns="304725" bIns="0" numCol="1" spcCol="1270" anchor="ctr" anchorCtr="0">
          <a:noAutofit/>
        </a:bodyPr>
        <a:lstStyle/>
        <a:p>
          <a:pPr lvl="0" algn="l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300" kern="1200" dirty="0" smtClean="0"/>
            <a:t>4.  Organisatorische Grundlagen</a:t>
          </a:r>
        </a:p>
      </dsp:txBody>
      <dsp:txXfrm>
        <a:off x="609002" y="46670"/>
        <a:ext cx="7995736" cy="612672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61FB71F-C8FF-4D46-AE24-BE68E93D4213}">
      <dsp:nvSpPr>
        <dsp:cNvPr id="0" name=""/>
        <dsp:cNvSpPr/>
      </dsp:nvSpPr>
      <dsp:spPr>
        <a:xfrm>
          <a:off x="0" y="350476"/>
          <a:ext cx="11517178" cy="3830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93861" tIns="395732" rIns="893861" bIns="135128" numCol="1" spcCol="1270" anchor="t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1900" kern="1200" dirty="0" smtClean="0"/>
            <a:t>Grundelemente der Prämierung</a:t>
          </a:r>
          <a:br>
            <a:rPr lang="de-DE" sz="1900" kern="1200" dirty="0" smtClean="0"/>
          </a:br>
          <a:r>
            <a:rPr lang="de-DE" sz="1900" kern="1200" dirty="0" smtClean="0"/>
            <a:t>- Sachprämien</a:t>
          </a:r>
          <a:br>
            <a:rPr lang="de-DE" sz="1900" kern="1200" dirty="0" smtClean="0"/>
          </a:br>
          <a:r>
            <a:rPr lang="de-DE" sz="1900" kern="1200" dirty="0" smtClean="0"/>
            <a:t>- Bearbeitungsfristen</a:t>
          </a:r>
          <a:br>
            <a:rPr lang="de-DE" sz="1900" kern="1200" dirty="0" smtClean="0"/>
          </a:br>
          <a:r>
            <a:rPr lang="de-DE" sz="1900" kern="1200" dirty="0" smtClean="0"/>
            <a:t>- Unterscheidung zwischen rechenbarem und nicht rechenbarem Nutzen</a:t>
          </a:r>
          <a:endParaRPr lang="de-DE" sz="1900" kern="1200" dirty="0"/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1900" kern="1200" dirty="0" smtClean="0"/>
            <a:t>Prämien für Vorschläge mit berechenbarem Nutzen</a:t>
          </a:r>
          <a:br>
            <a:rPr lang="de-DE" sz="1900" kern="1200" dirty="0" smtClean="0"/>
          </a:br>
          <a:r>
            <a:rPr lang="de-DE" sz="1900" kern="1200" dirty="0" smtClean="0"/>
            <a:t>- Ermittlung des jährlichen Nutzens</a:t>
          </a:r>
          <a:br>
            <a:rPr lang="de-DE" sz="1900" kern="1200" dirty="0" smtClean="0"/>
          </a:br>
          <a:r>
            <a:rPr lang="de-DE" sz="1900" kern="1200" dirty="0" smtClean="0"/>
            <a:t>- Berücksichtigter Einsatzzeitraum</a:t>
          </a:r>
          <a:br>
            <a:rPr lang="de-DE" sz="1900" kern="1200" dirty="0" smtClean="0"/>
          </a:br>
          <a:r>
            <a:rPr lang="de-DE" sz="1900" kern="1200" dirty="0" smtClean="0"/>
            <a:t>- Berechnung des Prämienanteils</a:t>
          </a:r>
          <a:endParaRPr lang="de-DE" sz="1900" kern="1200" dirty="0"/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1900" kern="1200" dirty="0" smtClean="0"/>
            <a:t>Prämien bei nicht berechenbarem Nutzen</a:t>
          </a:r>
          <a:br>
            <a:rPr lang="de-DE" sz="1900" kern="1200" dirty="0" smtClean="0"/>
          </a:br>
          <a:r>
            <a:rPr lang="de-DE" sz="1900" kern="1200" dirty="0" smtClean="0"/>
            <a:t>- Nützlichkeit</a:t>
          </a:r>
          <a:br>
            <a:rPr lang="de-DE" sz="1900" kern="1200" dirty="0" smtClean="0"/>
          </a:br>
          <a:r>
            <a:rPr lang="de-DE" sz="1900" kern="1200" dirty="0" smtClean="0"/>
            <a:t>- Wirkungsfelder</a:t>
          </a:r>
          <a:br>
            <a:rPr lang="de-DE" sz="1900" kern="1200" dirty="0" smtClean="0"/>
          </a:br>
          <a:r>
            <a:rPr lang="de-DE" sz="1900" kern="1200" dirty="0" smtClean="0"/>
            <a:t>- Weitere Aspekte</a:t>
          </a:r>
          <a:endParaRPr lang="de-DE" sz="1900" kern="1200" dirty="0"/>
        </a:p>
      </dsp:txBody>
      <dsp:txXfrm>
        <a:off x="0" y="350476"/>
        <a:ext cx="11517178" cy="3830400"/>
      </dsp:txXfrm>
    </dsp:sp>
    <dsp:sp modelId="{130032D8-C284-46FD-AFFD-95DEBB201E6F}">
      <dsp:nvSpPr>
        <dsp:cNvPr id="0" name=""/>
        <dsp:cNvSpPr/>
      </dsp:nvSpPr>
      <dsp:spPr>
        <a:xfrm>
          <a:off x="575858" y="83996"/>
          <a:ext cx="8062024" cy="56088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725" tIns="0" rIns="304725" bIns="0" numCol="1" spcCol="1270" anchor="ctr" anchorCtr="0">
          <a:noAutofit/>
        </a:bodyPr>
        <a:lstStyle/>
        <a:p>
          <a:pPr lvl="0" algn="l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900" kern="1200" dirty="0" smtClean="0"/>
            <a:t>5.  Prämierung (1 – 3)</a:t>
          </a:r>
        </a:p>
      </dsp:txBody>
      <dsp:txXfrm>
        <a:off x="603238" y="111376"/>
        <a:ext cx="8007264" cy="506120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61FB71F-C8FF-4D46-AE24-BE68E93D4213}">
      <dsp:nvSpPr>
        <dsp:cNvPr id="0" name=""/>
        <dsp:cNvSpPr/>
      </dsp:nvSpPr>
      <dsp:spPr>
        <a:xfrm>
          <a:off x="0" y="246834"/>
          <a:ext cx="11517178" cy="4032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93861" tIns="333248" rIns="893861" bIns="113792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1600" kern="1200" dirty="0" smtClean="0"/>
            <a:t>Anerkennung nicht umgesetzter Vorschläge</a:t>
          </a:r>
          <a:endParaRPr lang="de-DE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1600" kern="1200" dirty="0" smtClean="0"/>
            <a:t>Sondervergütungen, Zusatzprämien</a:t>
          </a:r>
          <a:br>
            <a:rPr lang="de-DE" sz="1600" kern="1200" dirty="0" smtClean="0"/>
          </a:br>
          <a:r>
            <a:rPr lang="de-DE" sz="1600" kern="1200" dirty="0" smtClean="0"/>
            <a:t>- Zuschläge für besonders erwünschte Wirkungsfelder</a:t>
          </a:r>
          <a:br>
            <a:rPr lang="de-DE" sz="1600" kern="1200" dirty="0" smtClean="0"/>
          </a:br>
          <a:r>
            <a:rPr lang="de-DE" sz="1600" kern="1200" dirty="0" smtClean="0"/>
            <a:t>- Zulagen für Gruppenvorschläge</a:t>
          </a:r>
          <a:br>
            <a:rPr lang="de-DE" sz="1600" kern="1200" dirty="0" smtClean="0"/>
          </a:br>
          <a:r>
            <a:rPr lang="de-DE" sz="1600" kern="1200" dirty="0" smtClean="0"/>
            <a:t>- Zusatzprämie für Weiterverwendung in anderen Bereichen</a:t>
          </a:r>
          <a:br>
            <a:rPr lang="de-DE" sz="1600" kern="1200" dirty="0" smtClean="0"/>
          </a:br>
          <a:r>
            <a:rPr lang="de-DE" sz="1600" kern="1200" dirty="0" smtClean="0"/>
            <a:t>- Zuschlag für besondere Leistungen</a:t>
          </a:r>
          <a:br>
            <a:rPr lang="de-DE" sz="1600" kern="1200" dirty="0" smtClean="0"/>
          </a:br>
          <a:r>
            <a:rPr lang="de-DE" sz="1600" kern="1200" dirty="0" smtClean="0"/>
            <a:t>- Prämie für das Einreichen mehrerer Vorschläge</a:t>
          </a:r>
          <a:br>
            <a:rPr lang="de-DE" sz="1600" kern="1200" dirty="0" smtClean="0"/>
          </a:br>
          <a:r>
            <a:rPr lang="de-DE" sz="1600" kern="1200" dirty="0" smtClean="0"/>
            <a:t>- Tombolas, Verlosungen, Preisverleihungen</a:t>
          </a:r>
          <a:endParaRPr lang="de-DE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1600" kern="1200" dirty="0" smtClean="0"/>
            <a:t>Zeitpunkt der Prämierung und Auszahlung der Prämie</a:t>
          </a:r>
          <a:br>
            <a:rPr lang="de-DE" sz="1600" kern="1200" dirty="0" smtClean="0"/>
          </a:br>
          <a:r>
            <a:rPr lang="de-DE" sz="1600" kern="1200" dirty="0" smtClean="0"/>
            <a:t>- Auszahlung nach Beschluss über die Prämie</a:t>
          </a:r>
          <a:br>
            <a:rPr lang="de-DE" sz="1600" kern="1200" dirty="0" smtClean="0"/>
          </a:br>
          <a:r>
            <a:rPr lang="de-DE" sz="1600" kern="1200" dirty="0" smtClean="0"/>
            <a:t>- Auszahlung nach der Umsetzung</a:t>
          </a:r>
          <a:endParaRPr lang="de-DE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1600" kern="1200" dirty="0" smtClean="0"/>
            <a:t>Weitere Regelungen zur Prämierung</a:t>
          </a:r>
          <a:br>
            <a:rPr lang="de-DE" sz="1600" kern="1200" dirty="0" smtClean="0"/>
          </a:br>
          <a:r>
            <a:rPr lang="de-DE" sz="1600" kern="1200" dirty="0" smtClean="0"/>
            <a:t>- Freizeit statt Geld- bzw. Sachprämie</a:t>
          </a:r>
          <a:br>
            <a:rPr lang="de-DE" sz="1600" kern="1200" dirty="0" smtClean="0"/>
          </a:br>
          <a:r>
            <a:rPr lang="de-DE" sz="1600" kern="1200" dirty="0" smtClean="0"/>
            <a:t>- Prämienanspruch für ausscheidende Beschäftigte</a:t>
          </a:r>
          <a:endParaRPr lang="de-DE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1600" kern="1200" dirty="0" smtClean="0"/>
            <a:t>Abgaben, Besteuerung der Prämien</a:t>
          </a:r>
          <a:endParaRPr lang="de-DE" sz="1600" kern="1200" dirty="0"/>
        </a:p>
      </dsp:txBody>
      <dsp:txXfrm>
        <a:off x="0" y="246834"/>
        <a:ext cx="11517178" cy="4032000"/>
      </dsp:txXfrm>
    </dsp:sp>
    <dsp:sp modelId="{130032D8-C284-46FD-AFFD-95DEBB201E6F}">
      <dsp:nvSpPr>
        <dsp:cNvPr id="0" name=""/>
        <dsp:cNvSpPr/>
      </dsp:nvSpPr>
      <dsp:spPr>
        <a:xfrm>
          <a:off x="575858" y="66374"/>
          <a:ext cx="8062024" cy="4723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725" tIns="0" rIns="304725" bIns="0" numCol="1" spcCol="1270" anchor="ctr" anchorCtr="0">
          <a:noAutofit/>
        </a:bodyPr>
        <a:lstStyle/>
        <a:p>
          <a:pPr lvl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600" kern="1200" dirty="0" smtClean="0"/>
            <a:t>5.  Prämierung (4 – 8)</a:t>
          </a:r>
        </a:p>
      </dsp:txBody>
      <dsp:txXfrm>
        <a:off x="598915" y="89431"/>
        <a:ext cx="8015910" cy="42620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5862" cy="497333"/>
          </a:xfrm>
          <a:prstGeom prst="rect">
            <a:avLst/>
          </a:prstGeom>
        </p:spPr>
        <p:txBody>
          <a:bodyPr vert="horz" lIns="88221" tIns="44111" rIns="88221" bIns="44111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50294" y="1"/>
            <a:ext cx="2945862" cy="497333"/>
          </a:xfrm>
          <a:prstGeom prst="rect">
            <a:avLst/>
          </a:prstGeom>
        </p:spPr>
        <p:txBody>
          <a:bodyPr vert="horz" lIns="88221" tIns="44111" rIns="88221" bIns="44111" rtlCol="0"/>
          <a:lstStyle>
            <a:lvl1pPr algn="r">
              <a:defRPr sz="1200"/>
            </a:lvl1pPr>
          </a:lstStyle>
          <a:p>
            <a:fld id="{DBFF1A7B-0A41-4C8C-8DE2-73F6B242A486}" type="datetimeFigureOut">
              <a:rPr lang="de-DE" smtClean="0"/>
              <a:t>08.12.2017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429305"/>
            <a:ext cx="2945862" cy="497333"/>
          </a:xfrm>
          <a:prstGeom prst="rect">
            <a:avLst/>
          </a:prstGeom>
        </p:spPr>
        <p:txBody>
          <a:bodyPr vert="horz" lIns="88221" tIns="44111" rIns="88221" bIns="44111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50294" y="9429305"/>
            <a:ext cx="2945862" cy="497333"/>
          </a:xfrm>
          <a:prstGeom prst="rect">
            <a:avLst/>
          </a:prstGeom>
        </p:spPr>
        <p:txBody>
          <a:bodyPr vert="horz" lIns="88221" tIns="44111" rIns="88221" bIns="44111" rtlCol="0" anchor="b"/>
          <a:lstStyle>
            <a:lvl1pPr algn="r">
              <a:defRPr sz="1200"/>
            </a:lvl1pPr>
          </a:lstStyle>
          <a:p>
            <a:fld id="{E7121A70-6264-462B-B4FC-C72F12B141F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568833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5562" tIns="47781" rIns="95562" bIns="47781" rtlCol="0"/>
          <a:lstStyle>
            <a:lvl1pPr algn="l">
              <a:defRPr sz="13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5562" tIns="47781" rIns="95562" bIns="47781" rtlCol="0"/>
          <a:lstStyle>
            <a:lvl1pPr algn="r">
              <a:defRPr sz="1300"/>
            </a:lvl1pPr>
          </a:lstStyle>
          <a:p>
            <a:fld id="{C7CE65D5-2F66-42CD-A2F4-2AC3747F54EE}" type="datetimeFigureOut">
              <a:rPr lang="de-DE" smtClean="0"/>
              <a:t>08.12.2017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5562" tIns="47781" rIns="95562" bIns="47781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5562" tIns="47781" rIns="95562" bIns="47781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28585"/>
            <a:ext cx="2945659" cy="498055"/>
          </a:xfrm>
          <a:prstGeom prst="rect">
            <a:avLst/>
          </a:prstGeom>
        </p:spPr>
        <p:txBody>
          <a:bodyPr vert="horz" lIns="95562" tIns="47781" rIns="95562" bIns="47781" rtlCol="0" anchor="b"/>
          <a:lstStyle>
            <a:lvl1pPr algn="l">
              <a:defRPr sz="13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50443" y="9428585"/>
            <a:ext cx="2945659" cy="498055"/>
          </a:xfrm>
          <a:prstGeom prst="rect">
            <a:avLst/>
          </a:prstGeom>
        </p:spPr>
        <p:txBody>
          <a:bodyPr vert="horz" lIns="95562" tIns="47781" rIns="95562" bIns="47781" rtlCol="0" anchor="b"/>
          <a:lstStyle>
            <a:lvl1pPr algn="r">
              <a:defRPr sz="1300"/>
            </a:lvl1pPr>
          </a:lstStyle>
          <a:p>
            <a:fld id="{F86559E0-611C-4D46-AE85-FB95A2705A2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502230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6559E0-611C-4D46-AE85-FB95A2705A27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6791655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6559E0-611C-4D46-AE85-FB95A2705A27}" type="slidenum">
              <a:rPr lang="de-DE" smtClean="0"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2485216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6559E0-611C-4D46-AE85-FB95A2705A27}" type="slidenum">
              <a:rPr lang="de-DE" smtClean="0"/>
              <a:t>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1014607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6559E0-611C-4D46-AE85-FB95A2705A27}" type="slidenum">
              <a:rPr lang="de-DE" smtClean="0"/>
              <a:t>10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6874893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6559E0-611C-4D46-AE85-FB95A2705A27}" type="slidenum">
              <a:rPr lang="de-DE" smtClean="0"/>
              <a:t>12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2953100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6559E0-611C-4D46-AE85-FB95A2705A27}" type="slidenum">
              <a:rPr lang="de-DE" smtClean="0"/>
              <a:t>14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9670843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6559E0-611C-4D46-AE85-FB95A2705A27}" type="slidenum">
              <a:rPr lang="de-DE" smtClean="0"/>
              <a:t>19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1460407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6559E0-611C-4D46-AE85-FB95A2705A27}" type="slidenum">
              <a:rPr lang="de-DE" smtClean="0"/>
              <a:t>20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8529394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6559E0-611C-4D46-AE85-FB95A2705A27}" type="slidenum">
              <a:rPr lang="de-DE" smtClean="0"/>
              <a:t>22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415872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1524000" y="1040475"/>
            <a:ext cx="9144000" cy="904741"/>
          </a:xfrm>
        </p:spPr>
        <p:txBody>
          <a:bodyPr anchor="b"/>
          <a:lstStyle>
            <a:lvl1pPr algn="ctr">
              <a:defRPr sz="4000"/>
            </a:lvl1pPr>
          </a:lstStyle>
          <a:p>
            <a:r>
              <a:rPr lang="de-DE" dirty="0" smtClean="0"/>
              <a:t>Mehr Klimaschutz durch Beteiligung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814593" y="6295882"/>
            <a:ext cx="2743200" cy="365125"/>
          </a:xfrm>
          <a:prstGeom prst="rect">
            <a:avLst/>
          </a:prstGeom>
        </p:spPr>
        <p:txBody>
          <a:bodyPr/>
          <a:lstStyle/>
          <a:p>
            <a:fld id="{D485D763-5B36-4CF6-914D-FA4C87AB8C33}" type="datetimeFigureOut">
              <a:rPr lang="de-DE" smtClean="0"/>
              <a:t>08.12.2017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922594" y="6307903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8601931" y="6307903"/>
            <a:ext cx="2743200" cy="365125"/>
          </a:xfrm>
          <a:prstGeom prst="rect">
            <a:avLst/>
          </a:prstGeom>
        </p:spPr>
        <p:txBody>
          <a:bodyPr/>
          <a:lstStyle/>
          <a:p>
            <a:fld id="{7369D92F-666E-43E1-BF49-FAA5CE022BC6}" type="slidenum">
              <a:rPr lang="de-DE" smtClean="0"/>
              <a:t>‹Nr.›</a:t>
            </a:fld>
            <a:endParaRPr lang="de-DE"/>
          </a:p>
        </p:txBody>
      </p:sp>
      <p:pic>
        <p:nvPicPr>
          <p:cNvPr id="8" name="Grafik 7"/>
          <p:cNvPicPr/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35307" y="5000822"/>
            <a:ext cx="5089373" cy="16722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78626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 smtClean="0"/>
              <a:t>Bild durch Klicken auf Symbol hinzufügen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814593" y="6295882"/>
            <a:ext cx="2743200" cy="365125"/>
          </a:xfrm>
          <a:prstGeom prst="rect">
            <a:avLst/>
          </a:prstGeom>
        </p:spPr>
        <p:txBody>
          <a:bodyPr/>
          <a:lstStyle/>
          <a:p>
            <a:fld id="{D485D763-5B36-4CF6-914D-FA4C87AB8C33}" type="datetimeFigureOut">
              <a:rPr lang="de-DE" smtClean="0"/>
              <a:t>08.12.2017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3922594" y="6307903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8601931" y="6307903"/>
            <a:ext cx="2743200" cy="365125"/>
          </a:xfrm>
          <a:prstGeom prst="rect">
            <a:avLst/>
          </a:prstGeom>
        </p:spPr>
        <p:txBody>
          <a:bodyPr/>
          <a:lstStyle/>
          <a:p>
            <a:fld id="{7369D92F-666E-43E1-BF49-FAA5CE022BC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671910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814593" y="6295882"/>
            <a:ext cx="2743200" cy="365125"/>
          </a:xfrm>
          <a:prstGeom prst="rect">
            <a:avLst/>
          </a:prstGeom>
        </p:spPr>
        <p:txBody>
          <a:bodyPr/>
          <a:lstStyle/>
          <a:p>
            <a:fld id="{D485D763-5B36-4CF6-914D-FA4C87AB8C33}" type="datetimeFigureOut">
              <a:rPr lang="de-DE" smtClean="0"/>
              <a:t>08.12.2017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922594" y="6307903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8601931" y="6307903"/>
            <a:ext cx="2743200" cy="365125"/>
          </a:xfrm>
          <a:prstGeom prst="rect">
            <a:avLst/>
          </a:prstGeom>
        </p:spPr>
        <p:txBody>
          <a:bodyPr/>
          <a:lstStyle/>
          <a:p>
            <a:fld id="{7369D92F-666E-43E1-BF49-FAA5CE022BC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450561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mit Projekt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1524000" y="1040475"/>
            <a:ext cx="9144000" cy="904741"/>
          </a:xfrm>
        </p:spPr>
        <p:txBody>
          <a:bodyPr anchor="b"/>
          <a:lstStyle>
            <a:lvl1pPr algn="ctr">
              <a:defRPr sz="4000"/>
            </a:lvl1pPr>
          </a:lstStyle>
          <a:p>
            <a:r>
              <a:rPr lang="de-DE" dirty="0" smtClean="0"/>
              <a:t>Mehr Klimaschutz durch Beteiligung</a:t>
            </a:r>
            <a:endParaRPr lang="de-DE" dirty="0"/>
          </a:p>
        </p:txBody>
      </p:sp>
      <p:sp>
        <p:nvSpPr>
          <p:cNvPr id="8" name="Rechteck 7"/>
          <p:cNvSpPr/>
          <p:nvPr userDrawn="1"/>
        </p:nvSpPr>
        <p:spPr>
          <a:xfrm>
            <a:off x="73959" y="73959"/>
            <a:ext cx="3119717" cy="95474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" name="Inhaltsplatzhalter 2"/>
          <p:cNvSpPr>
            <a:spLocks noGrp="1"/>
          </p:cNvSpPr>
          <p:nvPr>
            <p:ph idx="1"/>
          </p:nvPr>
        </p:nvSpPr>
        <p:spPr>
          <a:xfrm>
            <a:off x="838199" y="2340590"/>
            <a:ext cx="10442713" cy="3154379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</a:lstStyle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462929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814593" y="6295882"/>
            <a:ext cx="2743200" cy="365125"/>
          </a:xfrm>
          <a:prstGeom prst="rect">
            <a:avLst/>
          </a:prstGeom>
        </p:spPr>
        <p:txBody>
          <a:bodyPr/>
          <a:lstStyle/>
          <a:p>
            <a:fld id="{D485D763-5B36-4CF6-914D-FA4C87AB8C33}" type="datetimeFigureOut">
              <a:rPr lang="de-DE" smtClean="0"/>
              <a:t>08.12.2017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922594" y="6307903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8601931" y="6307903"/>
            <a:ext cx="2743200" cy="365125"/>
          </a:xfrm>
          <a:prstGeom prst="rect">
            <a:avLst/>
          </a:prstGeom>
        </p:spPr>
        <p:txBody>
          <a:bodyPr/>
          <a:lstStyle/>
          <a:p>
            <a:fld id="{7369D92F-666E-43E1-BF49-FAA5CE022BC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745171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814593" y="6295882"/>
            <a:ext cx="2743200" cy="365125"/>
          </a:xfrm>
          <a:prstGeom prst="rect">
            <a:avLst/>
          </a:prstGeom>
        </p:spPr>
        <p:txBody>
          <a:bodyPr/>
          <a:lstStyle/>
          <a:p>
            <a:fld id="{D485D763-5B36-4CF6-914D-FA4C87AB8C33}" type="datetimeFigureOut">
              <a:rPr lang="de-DE" smtClean="0"/>
              <a:t>08.12.2017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3922594" y="6307903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8601931" y="6307903"/>
            <a:ext cx="2743200" cy="365125"/>
          </a:xfrm>
          <a:prstGeom prst="rect">
            <a:avLst/>
          </a:prstGeom>
        </p:spPr>
        <p:txBody>
          <a:bodyPr/>
          <a:lstStyle/>
          <a:p>
            <a:fld id="{7369D92F-666E-43E1-BF49-FAA5CE022BC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938976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>
          <a:xfrm>
            <a:off x="814593" y="6295882"/>
            <a:ext cx="2743200" cy="365125"/>
          </a:xfrm>
          <a:prstGeom prst="rect">
            <a:avLst/>
          </a:prstGeom>
        </p:spPr>
        <p:txBody>
          <a:bodyPr/>
          <a:lstStyle/>
          <a:p>
            <a:fld id="{D485D763-5B36-4CF6-914D-FA4C87AB8C33}" type="datetimeFigureOut">
              <a:rPr lang="de-DE" smtClean="0"/>
              <a:t>08.12.2017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>
          <a:xfrm>
            <a:off x="3922594" y="6307903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>
          <a:xfrm>
            <a:off x="8601931" y="6307903"/>
            <a:ext cx="2743200" cy="365125"/>
          </a:xfrm>
          <a:prstGeom prst="rect">
            <a:avLst/>
          </a:prstGeom>
        </p:spPr>
        <p:txBody>
          <a:bodyPr/>
          <a:lstStyle/>
          <a:p>
            <a:fld id="{7369D92F-666E-43E1-BF49-FAA5CE022BC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673717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>
          <a:xfrm>
            <a:off x="814593" y="6295882"/>
            <a:ext cx="2743200" cy="365125"/>
          </a:xfrm>
          <a:prstGeom prst="rect">
            <a:avLst/>
          </a:prstGeom>
        </p:spPr>
        <p:txBody>
          <a:bodyPr/>
          <a:lstStyle/>
          <a:p>
            <a:fld id="{D485D763-5B36-4CF6-914D-FA4C87AB8C33}" type="datetimeFigureOut">
              <a:rPr lang="de-DE" smtClean="0"/>
              <a:t>08.12.2017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3922594" y="6307903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8601931" y="6307903"/>
            <a:ext cx="2743200" cy="365125"/>
          </a:xfrm>
          <a:prstGeom prst="rect">
            <a:avLst/>
          </a:prstGeom>
        </p:spPr>
        <p:txBody>
          <a:bodyPr/>
          <a:lstStyle/>
          <a:p>
            <a:fld id="{7369D92F-666E-43E1-BF49-FAA5CE022BC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026571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>
          <a:xfrm>
            <a:off x="814593" y="6295882"/>
            <a:ext cx="2743200" cy="365125"/>
          </a:xfrm>
          <a:prstGeom prst="rect">
            <a:avLst/>
          </a:prstGeom>
        </p:spPr>
        <p:txBody>
          <a:bodyPr/>
          <a:lstStyle/>
          <a:p>
            <a:fld id="{D485D763-5B36-4CF6-914D-FA4C87AB8C33}" type="datetimeFigureOut">
              <a:rPr lang="de-DE" smtClean="0"/>
              <a:t>08.12.2017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>
          <a:xfrm>
            <a:off x="3922594" y="6307903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>
          <a:xfrm>
            <a:off x="8601931" y="6307903"/>
            <a:ext cx="2743200" cy="365125"/>
          </a:xfrm>
          <a:prstGeom prst="rect">
            <a:avLst/>
          </a:prstGeom>
        </p:spPr>
        <p:txBody>
          <a:bodyPr/>
          <a:lstStyle/>
          <a:p>
            <a:fld id="{7369D92F-666E-43E1-BF49-FAA5CE022BC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309882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814593" y="6295882"/>
            <a:ext cx="2743200" cy="365125"/>
          </a:xfrm>
          <a:prstGeom prst="rect">
            <a:avLst/>
          </a:prstGeom>
        </p:spPr>
        <p:txBody>
          <a:bodyPr/>
          <a:lstStyle/>
          <a:p>
            <a:fld id="{D485D763-5B36-4CF6-914D-FA4C87AB8C33}" type="datetimeFigureOut">
              <a:rPr lang="de-DE" smtClean="0"/>
              <a:t>08.12.2017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3922594" y="6307903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8601931" y="6307903"/>
            <a:ext cx="2743200" cy="365125"/>
          </a:xfrm>
          <a:prstGeom prst="rect">
            <a:avLst/>
          </a:prstGeom>
        </p:spPr>
        <p:txBody>
          <a:bodyPr/>
          <a:lstStyle/>
          <a:p>
            <a:fld id="{7369D92F-666E-43E1-BF49-FAA5CE022BC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604555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4.tif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eck 7"/>
          <p:cNvSpPr/>
          <p:nvPr/>
        </p:nvSpPr>
        <p:spPr>
          <a:xfrm>
            <a:off x="1" y="1163747"/>
            <a:ext cx="12191999" cy="840321"/>
          </a:xfrm>
          <a:prstGeom prst="rect">
            <a:avLst/>
          </a:prstGeom>
          <a:solidFill>
            <a:srgbClr val="86BC24">
              <a:alpha val="50000"/>
            </a:srgbClr>
          </a:solidFill>
          <a:ln>
            <a:noFill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>
              <a:solidFill>
                <a:schemeClr val="dk1">
                  <a:alpha val="0"/>
                </a:schemeClr>
              </a:solidFill>
            </a:endParaRPr>
          </a:p>
        </p:txBody>
      </p:sp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82823" y="1082200"/>
            <a:ext cx="10515600" cy="10034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 smtClean="0"/>
              <a:t>Mehr Klimaschutz durch Beteiligung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199" y="2340590"/>
            <a:ext cx="10442713" cy="315437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grpSp>
        <p:nvGrpSpPr>
          <p:cNvPr id="16" name="Gruppieren 15"/>
          <p:cNvGrpSpPr/>
          <p:nvPr/>
        </p:nvGrpSpPr>
        <p:grpSpPr>
          <a:xfrm>
            <a:off x="264410" y="185113"/>
            <a:ext cx="2678777" cy="633760"/>
            <a:chOff x="486397" y="301100"/>
            <a:chExt cx="2586143" cy="633760"/>
          </a:xfrm>
        </p:grpSpPr>
        <p:pic>
          <p:nvPicPr>
            <p:cNvPr id="13" name="Grafik 12"/>
            <p:cNvPicPr>
              <a:picLocks noChangeAspect="1"/>
            </p:cNvPicPr>
            <p:nvPr userDrawn="1"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86397" y="577023"/>
              <a:ext cx="1062315" cy="357837"/>
            </a:xfrm>
            <a:prstGeom prst="rect">
              <a:avLst/>
            </a:prstGeom>
          </p:spPr>
        </p:pic>
        <p:pic>
          <p:nvPicPr>
            <p:cNvPr id="14" name="Grafik 13"/>
            <p:cNvPicPr>
              <a:picLocks noChangeAspect="1"/>
            </p:cNvPicPr>
            <p:nvPr userDrawn="1"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7435" y="301100"/>
              <a:ext cx="1151979" cy="203847"/>
            </a:xfrm>
            <a:prstGeom prst="rect">
              <a:avLst/>
            </a:prstGeom>
          </p:spPr>
        </p:pic>
        <p:pic>
          <p:nvPicPr>
            <p:cNvPr id="15" name="Grafik 14"/>
            <p:cNvPicPr>
              <a:picLocks noChangeAspect="1"/>
            </p:cNvPicPr>
            <p:nvPr userDrawn="1"/>
          </p:nvPicPr>
          <p:blipFill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089422" y="396906"/>
              <a:ext cx="983118" cy="465422"/>
            </a:xfrm>
            <a:prstGeom prst="rect">
              <a:avLst/>
            </a:prstGeom>
          </p:spPr>
        </p:pic>
      </p:grpSp>
      <p:pic>
        <p:nvPicPr>
          <p:cNvPr id="9" name="Grafik 8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28651" y="60455"/>
            <a:ext cx="1848908" cy="10781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2077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70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slideLayout" Target="../slideLayouts/slideLayout3.xml"/><Relationship Id="rId1" Type="http://schemas.openxmlformats.org/officeDocument/2006/relationships/themeOverride" Target="../theme/themeOverride1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6.xml"/><Relationship Id="rId7" Type="http://schemas.microsoft.com/office/2007/relationships/diagramDrawing" Target="../diagrams/drawing6.xml"/><Relationship Id="rId2" Type="http://schemas.openxmlformats.org/officeDocument/2006/relationships/slideLayout" Target="../slideLayouts/slideLayout3.xml"/><Relationship Id="rId1" Type="http://schemas.openxmlformats.org/officeDocument/2006/relationships/themeOverride" Target="../theme/themeOverride2.xml"/><Relationship Id="rId6" Type="http://schemas.openxmlformats.org/officeDocument/2006/relationships/diagramColors" Target="../diagrams/colors6.xml"/><Relationship Id="rId5" Type="http://schemas.openxmlformats.org/officeDocument/2006/relationships/diagramQuickStyle" Target="../diagrams/quickStyle6.xml"/><Relationship Id="rId4" Type="http://schemas.openxmlformats.org/officeDocument/2006/relationships/diagramLayout" Target="../diagrams/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7.xml"/><Relationship Id="rId7" Type="http://schemas.microsoft.com/office/2007/relationships/diagramDrawing" Target="../diagrams/drawing7.xml"/><Relationship Id="rId2" Type="http://schemas.openxmlformats.org/officeDocument/2006/relationships/slideLayout" Target="../slideLayouts/slideLayout3.xml"/><Relationship Id="rId1" Type="http://schemas.openxmlformats.org/officeDocument/2006/relationships/themeOverride" Target="../theme/themeOverride3.xml"/><Relationship Id="rId6" Type="http://schemas.openxmlformats.org/officeDocument/2006/relationships/diagramColors" Target="../diagrams/colors7.xml"/><Relationship Id="rId5" Type="http://schemas.openxmlformats.org/officeDocument/2006/relationships/diagramQuickStyle" Target="../diagrams/quickStyle7.xml"/><Relationship Id="rId4" Type="http://schemas.openxmlformats.org/officeDocument/2006/relationships/diagramLayout" Target="../diagrams/layout7.xml"/></Relationships>
</file>

<file path=ppt/slides/_rels/slide19.xml.rels><?xml version="1.0" encoding="UTF-8" standalone="yes"?>
<Relationships xmlns="http://schemas.openxmlformats.org/package/2006/relationships"><Relationship Id="rId8" Type="http://schemas.microsoft.com/office/2007/relationships/diagramDrawing" Target="../diagrams/drawing8.xml"/><Relationship Id="rId3" Type="http://schemas.openxmlformats.org/officeDocument/2006/relationships/notesSlide" Target="../notesSlides/notesSlide7.xml"/><Relationship Id="rId7" Type="http://schemas.openxmlformats.org/officeDocument/2006/relationships/diagramColors" Target="../diagrams/colors8.xml"/><Relationship Id="rId2" Type="http://schemas.openxmlformats.org/officeDocument/2006/relationships/slideLayout" Target="../slideLayouts/slideLayout3.xml"/><Relationship Id="rId1" Type="http://schemas.openxmlformats.org/officeDocument/2006/relationships/themeOverride" Target="../theme/themeOverride4.xml"/><Relationship Id="rId6" Type="http://schemas.openxmlformats.org/officeDocument/2006/relationships/diagramQuickStyle" Target="../diagrams/quickStyle8.xml"/><Relationship Id="rId5" Type="http://schemas.openxmlformats.org/officeDocument/2006/relationships/diagramLayout" Target="../diagrams/layout8.xml"/><Relationship Id="rId4" Type="http://schemas.openxmlformats.org/officeDocument/2006/relationships/diagramData" Target="../diagrams/data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8" Type="http://schemas.microsoft.com/office/2007/relationships/diagramDrawing" Target="../diagrams/drawing9.xml"/><Relationship Id="rId3" Type="http://schemas.openxmlformats.org/officeDocument/2006/relationships/notesSlide" Target="../notesSlides/notesSlide8.xml"/><Relationship Id="rId7" Type="http://schemas.openxmlformats.org/officeDocument/2006/relationships/diagramColors" Target="../diagrams/colors9.xml"/><Relationship Id="rId2" Type="http://schemas.openxmlformats.org/officeDocument/2006/relationships/slideLayout" Target="../slideLayouts/slideLayout3.xml"/><Relationship Id="rId1" Type="http://schemas.openxmlformats.org/officeDocument/2006/relationships/themeOverride" Target="../theme/themeOverride5.xml"/><Relationship Id="rId6" Type="http://schemas.openxmlformats.org/officeDocument/2006/relationships/diagramQuickStyle" Target="../diagrams/quickStyle9.xml"/><Relationship Id="rId5" Type="http://schemas.openxmlformats.org/officeDocument/2006/relationships/diagramLayout" Target="../diagrams/layout9.xml"/><Relationship Id="rId4" Type="http://schemas.openxmlformats.org/officeDocument/2006/relationships/diagramData" Target="../diagrams/data9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0.xml"/><Relationship Id="rId7" Type="http://schemas.microsoft.com/office/2007/relationships/diagramDrawing" Target="../diagrams/drawing10.xml"/><Relationship Id="rId2" Type="http://schemas.openxmlformats.org/officeDocument/2006/relationships/slideLayout" Target="../slideLayouts/slideLayout3.xml"/><Relationship Id="rId1" Type="http://schemas.openxmlformats.org/officeDocument/2006/relationships/themeOverride" Target="../theme/themeOverride6.xml"/><Relationship Id="rId6" Type="http://schemas.openxmlformats.org/officeDocument/2006/relationships/diagramColors" Target="../diagrams/colors10.xml"/><Relationship Id="rId5" Type="http://schemas.openxmlformats.org/officeDocument/2006/relationships/diagramQuickStyle" Target="../diagrams/quickStyle10.xml"/><Relationship Id="rId4" Type="http://schemas.openxmlformats.org/officeDocument/2006/relationships/diagramLayout" Target="../diagrams/layout10.xml"/></Relationships>
</file>

<file path=ppt/slides/_rels/slide22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1.xml"/><Relationship Id="rId3" Type="http://schemas.openxmlformats.org/officeDocument/2006/relationships/notesSlide" Target="../notesSlides/notesSlide9.xml"/><Relationship Id="rId7" Type="http://schemas.openxmlformats.org/officeDocument/2006/relationships/diagramColors" Target="../diagrams/colors11.xml"/><Relationship Id="rId2" Type="http://schemas.openxmlformats.org/officeDocument/2006/relationships/slideLayout" Target="../slideLayouts/slideLayout3.xml"/><Relationship Id="rId1" Type="http://schemas.openxmlformats.org/officeDocument/2006/relationships/themeOverride" Target="../theme/themeOverride7.xml"/><Relationship Id="rId6" Type="http://schemas.openxmlformats.org/officeDocument/2006/relationships/diagramQuickStyle" Target="../diagrams/quickStyle11.xml"/><Relationship Id="rId5" Type="http://schemas.openxmlformats.org/officeDocument/2006/relationships/diagramLayout" Target="../diagrams/layout11.xml"/><Relationship Id="rId4" Type="http://schemas.openxmlformats.org/officeDocument/2006/relationships/diagramData" Target="../diagrams/data1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feld 2"/>
          <p:cNvSpPr txBox="1"/>
          <p:nvPr/>
        </p:nvSpPr>
        <p:spPr>
          <a:xfrm>
            <a:off x="376518" y="2309732"/>
            <a:ext cx="11356041" cy="2308324"/>
          </a:xfrm>
          <a:prstGeom prst="rect">
            <a:avLst/>
          </a:prstGeom>
          <a:solidFill>
            <a:srgbClr val="009FE3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de-DE" sz="3600" b="1" dirty="0" smtClean="0"/>
              <a:t>P.001c</a:t>
            </a:r>
          </a:p>
          <a:p>
            <a:pPr algn="ctr"/>
            <a:r>
              <a:rPr lang="de-DE" sz="3600" dirty="0" smtClean="0"/>
              <a:t>Foliensammlung </a:t>
            </a:r>
            <a:r>
              <a:rPr lang="de-DE" sz="3600" dirty="0"/>
              <a:t>zu: </a:t>
            </a:r>
            <a:endParaRPr lang="de-DE" sz="3600" dirty="0" smtClean="0"/>
          </a:p>
          <a:p>
            <a:pPr algn="ctr"/>
            <a:r>
              <a:rPr lang="de-DE" sz="3600" dirty="0"/>
              <a:t>BVW / IDM in </a:t>
            </a:r>
            <a:r>
              <a:rPr lang="de-DE" sz="3600" dirty="0" smtClean="0"/>
              <a:t>grün Hinweise zur Weiterentwicklung </a:t>
            </a:r>
          </a:p>
          <a:p>
            <a:pPr algn="ctr"/>
            <a:r>
              <a:rPr lang="de-DE" sz="3600" dirty="0" smtClean="0"/>
              <a:t>von </a:t>
            </a:r>
            <a:r>
              <a:rPr lang="de-DE" sz="3600" dirty="0"/>
              <a:t>Ideen- und Vorschlagswesen </a:t>
            </a:r>
            <a:r>
              <a:rPr lang="de-DE" sz="3600" dirty="0" smtClean="0"/>
              <a:t>um </a:t>
            </a:r>
            <a:r>
              <a:rPr lang="de-DE" sz="3600" dirty="0"/>
              <a:t>Klimaschutz-Aspekte</a:t>
            </a:r>
          </a:p>
        </p:txBody>
      </p:sp>
      <p:pic>
        <p:nvPicPr>
          <p:cNvPr id="6" name="Grafik 5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0354" y="5135675"/>
            <a:ext cx="4692015" cy="14141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2057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el 1"/>
          <p:cNvSpPr>
            <a:spLocks noGrp="1"/>
          </p:cNvSpPr>
          <p:nvPr>
            <p:ph type="ctrTitle"/>
          </p:nvPr>
        </p:nvSpPr>
        <p:spPr>
          <a:xfrm>
            <a:off x="3263352" y="1156995"/>
            <a:ext cx="9144000" cy="904741"/>
          </a:xfrm>
        </p:spPr>
        <p:txBody>
          <a:bodyPr>
            <a:noAutofit/>
          </a:bodyPr>
          <a:lstStyle/>
          <a:p>
            <a:r>
              <a:rPr lang="de-DE" sz="3200" dirty="0" smtClean="0"/>
              <a:t>Typischer Ablauf </a:t>
            </a:r>
            <a:br>
              <a:rPr lang="de-DE" sz="3200" dirty="0" smtClean="0"/>
            </a:br>
            <a:r>
              <a:rPr lang="de-DE" sz="3200" dirty="0" smtClean="0"/>
              <a:t>in einem BVW – Detailbetrachtung</a:t>
            </a:r>
            <a:endParaRPr lang="de-DE" sz="3200" dirty="0"/>
          </a:p>
        </p:txBody>
      </p:sp>
      <p:sp>
        <p:nvSpPr>
          <p:cNvPr id="4" name="Richtungspfeil 3"/>
          <p:cNvSpPr/>
          <p:nvPr/>
        </p:nvSpPr>
        <p:spPr>
          <a:xfrm>
            <a:off x="325940" y="928395"/>
            <a:ext cx="2937412" cy="1246170"/>
          </a:xfrm>
          <a:prstGeom prst="homePlate">
            <a:avLst/>
          </a:prstGeom>
          <a:solidFill>
            <a:srgbClr val="006CB1">
              <a:alpha val="7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800" dirty="0" smtClean="0"/>
              <a:t>BVW / IDM</a:t>
            </a:r>
            <a:endParaRPr lang="de-DE" sz="2800" dirty="0"/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940" y="140455"/>
            <a:ext cx="4199996" cy="6532720"/>
          </a:xfrm>
          <a:prstGeom prst="rect">
            <a:avLst/>
          </a:prstGeom>
        </p:spPr>
      </p:pic>
      <p:sp>
        <p:nvSpPr>
          <p:cNvPr id="3" name="Textfeld 2"/>
          <p:cNvSpPr txBox="1"/>
          <p:nvPr/>
        </p:nvSpPr>
        <p:spPr>
          <a:xfrm>
            <a:off x="5736207" y="5395459"/>
            <a:ext cx="604343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Quelle: R. Bechmann – Hans-Böckler-Stiftung: Ideenmanagement und betriebliches Vorschlagswesen – Betriebs- und Dienstvereinbarungen; Bund Verlag GmbH 2013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96149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58834" y="1205938"/>
            <a:ext cx="9144000" cy="904741"/>
          </a:xfrm>
        </p:spPr>
        <p:txBody>
          <a:bodyPr>
            <a:normAutofit fontScale="90000"/>
          </a:bodyPr>
          <a:lstStyle/>
          <a:p>
            <a:r>
              <a:rPr lang="de-DE" dirty="0"/>
              <a:t>Zusammenfassung: Wann unterstützt ein BVW/IDM den betrieblichen Klimaschutz</a:t>
            </a:r>
            <a:r>
              <a:rPr lang="de-DE" dirty="0" smtClean="0"/>
              <a:t>?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909477" y="2501954"/>
            <a:ext cx="10442713" cy="3711867"/>
          </a:xfrm>
        </p:spPr>
        <p:txBody>
          <a:bodyPr>
            <a:normAutofit fontScale="77500" lnSpcReduction="20000"/>
          </a:bodyPr>
          <a:lstStyle/>
          <a:p>
            <a:pPr lvl="0"/>
            <a:r>
              <a:rPr lang="de-DE" sz="2600" dirty="0"/>
              <a:t>… Vorschläge mit Umweltrelevanz </a:t>
            </a:r>
            <a:r>
              <a:rPr lang="de-DE" sz="2600" b="1" dirty="0"/>
              <a:t>aktiv eingefordert</a:t>
            </a:r>
            <a:r>
              <a:rPr lang="de-DE" sz="2600" dirty="0"/>
              <a:t> werden. </a:t>
            </a:r>
            <a:r>
              <a:rPr lang="de-DE" sz="2600" dirty="0" smtClean="0"/>
              <a:t>(z.B. Umwelt-Leitbild </a:t>
            </a:r>
            <a:r>
              <a:rPr lang="de-DE" sz="2600" dirty="0"/>
              <a:t>Betrieb, Ankündigungen zum Vorschlagswesen)</a:t>
            </a:r>
          </a:p>
          <a:p>
            <a:pPr lvl="0"/>
            <a:r>
              <a:rPr lang="de-DE" sz="2600" dirty="0"/>
              <a:t>…die Bewertung/Bilanzierung des Vorschläge </a:t>
            </a:r>
            <a:r>
              <a:rPr lang="de-DE" sz="2600" b="1" dirty="0"/>
              <a:t>nicht nur monetär</a:t>
            </a:r>
            <a:r>
              <a:rPr lang="de-DE" sz="2600" dirty="0"/>
              <a:t> erfolgt, sondern z.B. CO</a:t>
            </a:r>
            <a:r>
              <a:rPr lang="de-DE" sz="2600" baseline="-25000" dirty="0"/>
              <a:t>2</a:t>
            </a:r>
            <a:r>
              <a:rPr lang="de-DE" sz="2600" dirty="0"/>
              <a:t> Einsparungen, Ressourceneinsparungen, (ggf. ergänzt um Gesundheit und Zufriedenheit der </a:t>
            </a:r>
            <a:r>
              <a:rPr lang="de-DE" sz="2600" dirty="0" smtClean="0"/>
              <a:t>Mitarbeiter*innen</a:t>
            </a:r>
            <a:r>
              <a:rPr lang="de-DE" sz="2600" dirty="0"/>
              <a:t>) einbezieht. </a:t>
            </a:r>
          </a:p>
          <a:p>
            <a:pPr lvl="0"/>
            <a:r>
              <a:rPr lang="de-DE" sz="2600" dirty="0"/>
              <a:t>… es </a:t>
            </a:r>
            <a:r>
              <a:rPr lang="de-DE" sz="2600" b="1" dirty="0" smtClean="0"/>
              <a:t>besondere </a:t>
            </a:r>
            <a:r>
              <a:rPr lang="de-DE" sz="2600" b="1" dirty="0"/>
              <a:t>Boni/Sonderpunkte</a:t>
            </a:r>
            <a:r>
              <a:rPr lang="de-DE" sz="2600" dirty="0"/>
              <a:t> in der Bewertung von Vorschlägen gibt, sodass bei der Entscheidung zur Umsetzung zwischen verschiedenen Vorschlägen diejenigen mit Umweltrelevanz/Sinn für den Klimaschutz unter bestimmen Umständen andere Vorschläge „Stechen“ können (z.B. Entscheidung zwischen verschiedenen Beleuchtungskonzepten, Neuanschaffung von Dienstwagen).</a:t>
            </a:r>
          </a:p>
          <a:p>
            <a:pPr lvl="0"/>
            <a:r>
              <a:rPr lang="de-DE" sz="2600" dirty="0"/>
              <a:t>… </a:t>
            </a:r>
            <a:r>
              <a:rPr lang="de-DE" sz="2600" dirty="0" smtClean="0"/>
              <a:t>Mitarbeiter*innen</a:t>
            </a:r>
            <a:r>
              <a:rPr lang="de-DE" sz="2600" dirty="0"/>
              <a:t>, die grüne Vorschläge einreichen, eine </a:t>
            </a:r>
            <a:r>
              <a:rPr lang="de-DE" sz="2600" b="1" dirty="0"/>
              <a:t>gesonderte Belohnung</a:t>
            </a:r>
            <a:r>
              <a:rPr lang="de-DE" sz="2600" dirty="0"/>
              <a:t> erhalten (Wertschätzung z.B. durch besonderes Feedback als bester ÖKO Mitarbeiter, Sachprämie…)</a:t>
            </a:r>
          </a:p>
          <a:p>
            <a:pPr lvl="0"/>
            <a:r>
              <a:rPr lang="de-DE" sz="2600" dirty="0"/>
              <a:t>… die Umsetzung sinnvoller „grüner Vorschläge“ sichergestellt ist z.B. indem diese separat gefördert wird (z.B. </a:t>
            </a:r>
            <a:r>
              <a:rPr lang="de-DE" sz="2600" b="1" dirty="0"/>
              <a:t>eigenes Budget für Maßnahmen mit Umweltrelevanz</a:t>
            </a:r>
            <a:r>
              <a:rPr lang="de-DE" sz="2600" dirty="0"/>
              <a:t>).</a:t>
            </a:r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7169345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 smtClean="0"/>
              <a:t>Ablauf BVW/IDM - schematisch</a:t>
            </a:r>
            <a:endParaRPr lang="de-DE" dirty="0"/>
          </a:p>
        </p:txBody>
      </p:sp>
      <p:graphicFrame>
        <p:nvGraphicFramePr>
          <p:cNvPr id="10" name="Diagramm 9"/>
          <p:cNvGraphicFramePr/>
          <p:nvPr>
            <p:extLst>
              <p:ext uri="{D42A27DB-BD31-4B8C-83A1-F6EECF244321}">
                <p14:modId xmlns:p14="http://schemas.microsoft.com/office/powerpoint/2010/main" val="169866118"/>
              </p:ext>
            </p:extLst>
          </p:nvPr>
        </p:nvGraphicFramePr>
        <p:xfrm>
          <a:off x="1089212" y="3299142"/>
          <a:ext cx="9567993" cy="80893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Textfeld 2"/>
          <p:cNvSpPr txBox="1"/>
          <p:nvPr/>
        </p:nvSpPr>
        <p:spPr>
          <a:xfrm>
            <a:off x="1259541" y="4953000"/>
            <a:ext cx="1030269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Auf jeder Stufe kann man allgemeine und </a:t>
            </a:r>
          </a:p>
          <a:p>
            <a:r>
              <a:rPr lang="de-DE" dirty="0" smtClean="0"/>
              <a:t>zusätzlich „grüne“ Tipps geben, die Klimaschutz-Vorschläge ermöglichen/befördern/zur Umsetzung bringen.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35485647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03666066"/>
              </p:ext>
            </p:extLst>
          </p:nvPr>
        </p:nvGraphicFramePr>
        <p:xfrm>
          <a:off x="87084" y="2333897"/>
          <a:ext cx="12104916" cy="4450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34972"/>
                <a:gridCol w="4034972"/>
                <a:gridCol w="4034972"/>
              </a:tblGrid>
              <a:tr h="4380412">
                <a:tc>
                  <a:txBody>
                    <a:bodyPr/>
                    <a:lstStyle/>
                    <a:p>
                      <a:endParaRPr lang="de-DE" sz="1300" b="0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de-DE" sz="1300" b="0" baseline="0" dirty="0" smtClean="0">
                          <a:solidFill>
                            <a:schemeClr val="tx1"/>
                          </a:solidFill>
                        </a:rPr>
                        <a:t>Spaß-Faktor, einfaches Einreichen (ggf. mündlich, formlos, Flipchart, Soziale Medien). Keine Wirtschaftlichkeitsbetrachtung. </a:t>
                      </a:r>
                    </a:p>
                    <a:p>
                      <a:r>
                        <a:rPr lang="de-DE" sz="1300" b="0" baseline="0" dirty="0" smtClean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de-DE" sz="1300" b="1" baseline="0" dirty="0" smtClean="0">
                          <a:solidFill>
                            <a:schemeClr val="tx1"/>
                          </a:solidFill>
                        </a:rPr>
                        <a:t>Ziel?</a:t>
                      </a:r>
                      <a:r>
                        <a:rPr lang="de-DE" sz="1300" b="0" baseline="0" dirty="0" smtClean="0">
                          <a:solidFill>
                            <a:schemeClr val="tx1"/>
                          </a:solidFill>
                        </a:rPr>
                        <a:t>: Wenig sehr gute Vorschläge oder viele kreative?)</a:t>
                      </a:r>
                    </a:p>
                    <a:p>
                      <a:endParaRPr lang="de-DE" sz="1300" b="0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de-DE" sz="1300" b="0" baseline="0" dirty="0" smtClean="0">
                          <a:solidFill>
                            <a:schemeClr val="tx1"/>
                          </a:solidFill>
                        </a:rPr>
                        <a:t>Klar kommunizieren, was der Einreicher leisten soll (Ist-Zustand, Verbesserung, Vorteile nach Kriterien)</a:t>
                      </a:r>
                    </a:p>
                    <a:p>
                      <a:endParaRPr lang="de-DE" sz="1300" b="0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de-DE" sz="1300" b="0" baseline="0" dirty="0" smtClean="0">
                          <a:solidFill>
                            <a:schemeClr val="tx1"/>
                          </a:solidFill>
                        </a:rPr>
                        <a:t>Möglichkeit Fotos, Skizzen, Muster beizufügen</a:t>
                      </a:r>
                    </a:p>
                    <a:p>
                      <a:endParaRPr lang="de-DE" sz="1300" b="0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de-DE" sz="1300" b="0" baseline="0" dirty="0" smtClean="0">
                          <a:solidFill>
                            <a:schemeClr val="tx1"/>
                          </a:solidFill>
                        </a:rPr>
                        <a:t>Teamfaktor nutzen (offene Intranet-Datenbank mit Ideen, Team-Ideen fördern/Gruppenarbeit)</a:t>
                      </a:r>
                    </a:p>
                    <a:p>
                      <a:endParaRPr lang="de-DE" sz="1300" b="0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de-DE" sz="1300" b="0" baseline="0" dirty="0" smtClean="0">
                          <a:solidFill>
                            <a:schemeClr val="tx1"/>
                          </a:solidFill>
                        </a:rPr>
                        <a:t>Ansprechpartner für Fragen bereitstellen/Hilfestellung beim Einreichen</a:t>
                      </a:r>
                    </a:p>
                    <a:p>
                      <a:endParaRPr lang="de-DE" sz="1300" b="0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de-DE" sz="1300" b="0" baseline="0" dirty="0" smtClean="0">
                          <a:solidFill>
                            <a:schemeClr val="tx1"/>
                          </a:solidFill>
                        </a:rPr>
                        <a:t>Alles schriftliche in „Leichter Sprache“ mit gut verständlichen Dokumenten die einfach zugänglich sind (analog und digital)</a:t>
                      </a:r>
                    </a:p>
                    <a:p>
                      <a:endParaRPr lang="de-DE" sz="1300" b="0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de-DE" sz="1300" b="0" baseline="0" dirty="0" smtClean="0">
                          <a:solidFill>
                            <a:schemeClr val="tx1"/>
                          </a:solidFill>
                        </a:rPr>
                        <a:t>Wahlweise anonym oder mit Namen</a:t>
                      </a:r>
                      <a:endParaRPr lang="de-DE" sz="13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sz="1300" b="0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de-DE" sz="1300" b="0" dirty="0" smtClean="0">
                          <a:solidFill>
                            <a:schemeClr val="tx1"/>
                          </a:solidFill>
                        </a:rPr>
                        <a:t>Faire, klare Kriterien und</a:t>
                      </a:r>
                      <a:r>
                        <a:rPr lang="de-DE" sz="1300" b="0" baseline="0" dirty="0" smtClean="0">
                          <a:solidFill>
                            <a:schemeClr val="tx1"/>
                          </a:solidFill>
                        </a:rPr>
                        <a:t> Prozesse (z.B. mit Hilfe einer Betriebsvereinbarung)</a:t>
                      </a:r>
                    </a:p>
                    <a:p>
                      <a:endParaRPr lang="de-DE" sz="1300" b="0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de-DE" sz="1300" b="0" baseline="0" dirty="0" smtClean="0">
                          <a:solidFill>
                            <a:schemeClr val="tx1"/>
                          </a:solidFill>
                        </a:rPr>
                        <a:t>Klare Entscheidungskompetenzen, Zuständigkeiten und Priorisierung.</a:t>
                      </a:r>
                    </a:p>
                    <a:p>
                      <a:endParaRPr lang="de-DE" sz="1300" b="0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de-DE" sz="1300" b="0" baseline="0" dirty="0" smtClean="0">
                          <a:solidFill>
                            <a:schemeClr val="tx1"/>
                          </a:solidFill>
                        </a:rPr>
                        <a:t>Ausgewogene monetäre Prämien zwischen Arbeitgeber und Beschäftigtem (Einsparung über Nutzungsdauer,      Prozent-Prämien)</a:t>
                      </a:r>
                    </a:p>
                    <a:p>
                      <a:endParaRPr lang="de-DE" sz="1300" b="0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de-DE" sz="1300" b="0" baseline="0" dirty="0" smtClean="0">
                          <a:solidFill>
                            <a:schemeClr val="tx1"/>
                          </a:solidFill>
                        </a:rPr>
                        <a:t>Vorschläge langfristig sammeln (Erst-Recht und Speicher)</a:t>
                      </a:r>
                    </a:p>
                    <a:p>
                      <a:endParaRPr lang="de-DE" sz="1300" b="0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de-DE" sz="1300" b="0" dirty="0" smtClean="0">
                          <a:solidFill>
                            <a:schemeClr val="tx1"/>
                          </a:solidFill>
                        </a:rPr>
                        <a:t>Transparenz</a:t>
                      </a:r>
                      <a:r>
                        <a:rPr lang="de-DE" sz="1300" b="0" baseline="0" dirty="0" smtClean="0">
                          <a:solidFill>
                            <a:schemeClr val="tx1"/>
                          </a:solidFill>
                        </a:rPr>
                        <a:t> und s</a:t>
                      </a:r>
                      <a:r>
                        <a:rPr lang="de-DE" sz="1300" b="0" dirty="0" smtClean="0">
                          <a:solidFill>
                            <a:schemeClr val="tx1"/>
                          </a:solidFill>
                        </a:rPr>
                        <a:t>chneller Prozess</a:t>
                      </a:r>
                    </a:p>
                    <a:p>
                      <a:endParaRPr lang="de-DE" sz="1300" b="0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300" b="0" baseline="0" dirty="0" smtClean="0">
                          <a:solidFill>
                            <a:schemeClr val="tx1"/>
                          </a:solidFill>
                        </a:rPr>
                        <a:t>Einbinden Fachabteilungen zur Auswertung (Machbarkeit, Entlastung des Einreichers)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300" b="0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de-DE" sz="1300" b="0" dirty="0" smtClean="0">
                          <a:solidFill>
                            <a:schemeClr val="tx1"/>
                          </a:solidFill>
                        </a:rPr>
                        <a:t>Rolle der </a:t>
                      </a:r>
                      <a:r>
                        <a:rPr lang="de-DE" sz="1300" b="0" baseline="0" dirty="0" smtClean="0">
                          <a:solidFill>
                            <a:schemeClr val="tx1"/>
                          </a:solidFill>
                        </a:rPr>
                        <a:t>Auswerter betrachten! Klare Aufgaben verteilen und als wichtige Aufgabe herausstellen. (=Führungsaufgabe)</a:t>
                      </a:r>
                    </a:p>
                    <a:p>
                      <a:endParaRPr lang="de-DE" sz="1300" b="0" baseline="0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de-DE" sz="1300" b="0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de-DE" sz="1300" b="0" dirty="0" smtClean="0">
                          <a:solidFill>
                            <a:schemeClr val="tx1"/>
                          </a:solidFill>
                        </a:rPr>
                        <a:t>Allgemeines Feedback an Einreicher nach Einreichung möglichst</a:t>
                      </a:r>
                      <a:r>
                        <a:rPr lang="de-DE" sz="1300" b="0" baseline="0" dirty="0" smtClean="0">
                          <a:solidFill>
                            <a:schemeClr val="tx1"/>
                          </a:solidFill>
                        </a:rPr>
                        <a:t> schnell. Dank aussprechen.</a:t>
                      </a:r>
                    </a:p>
                    <a:p>
                      <a:endParaRPr lang="de-DE" sz="1300" b="0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de-DE" sz="1300" b="0" baseline="0" dirty="0" smtClean="0">
                          <a:solidFill>
                            <a:schemeClr val="tx1"/>
                          </a:solidFill>
                        </a:rPr>
                        <a:t>Nach Bewertung: Klares Feedback an Einreicher, warum Umsetzung ja-nein, warum Prämierung wie hoch</a:t>
                      </a:r>
                    </a:p>
                    <a:p>
                      <a:endParaRPr lang="de-DE" sz="1300" b="0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de-DE" sz="1300" b="0" baseline="0" dirty="0" smtClean="0">
                          <a:solidFill>
                            <a:schemeClr val="tx1"/>
                          </a:solidFill>
                        </a:rPr>
                        <a:t>Ggf. Anerkennung (Prämie, Sachprämie) auch für gute Vorschläge, die aber (derzeit) nicht umgesetzt werden</a:t>
                      </a:r>
                    </a:p>
                    <a:p>
                      <a:endParaRPr lang="de-DE" sz="1300" b="0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de-DE" sz="1300" b="0" baseline="0" dirty="0" smtClean="0">
                          <a:solidFill>
                            <a:schemeClr val="tx1"/>
                          </a:solidFill>
                        </a:rPr>
                        <a:t>Wenn möglich Ideengeber bei der Umsetzung einbeziehen („Verantwortung übertragen“)</a:t>
                      </a:r>
                    </a:p>
                    <a:p>
                      <a:endParaRPr lang="de-DE" sz="1300" b="0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de-DE" sz="1300" b="0" baseline="0" dirty="0" smtClean="0">
                          <a:solidFill>
                            <a:schemeClr val="tx1"/>
                          </a:solidFill>
                        </a:rPr>
                        <a:t>Klare Regeln und Prozessschritte zur Umsetzung (SMARTe Ziele) festlegen und kommunizieren</a:t>
                      </a:r>
                    </a:p>
                    <a:p>
                      <a:endParaRPr lang="de-DE" sz="1300" b="0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de-DE" sz="1300" b="0" baseline="0" dirty="0" smtClean="0">
                          <a:solidFill>
                            <a:schemeClr val="tx1"/>
                          </a:solidFill>
                        </a:rPr>
                        <a:t>Bericht über erfolgreiche Umsetzung</a:t>
                      </a:r>
                    </a:p>
                    <a:p>
                      <a:endParaRPr lang="de-DE" sz="1300" b="0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300" b="0" dirty="0" smtClean="0">
                          <a:solidFill>
                            <a:schemeClr val="tx1"/>
                          </a:solidFill>
                        </a:rPr>
                        <a:t>Begehung mit Einreicher/Gruppe</a:t>
                      </a:r>
                      <a:r>
                        <a:rPr lang="de-DE" sz="1300" b="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de-DE" sz="1300" b="0" dirty="0" smtClean="0">
                          <a:solidFill>
                            <a:schemeClr val="tx1"/>
                          </a:solidFill>
                        </a:rPr>
                        <a:t>nach erfolgter Umsetzung</a:t>
                      </a:r>
                    </a:p>
                    <a:p>
                      <a:endParaRPr lang="de-DE" sz="1300" b="0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de-DE" sz="13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</a:tr>
            </a:tbl>
          </a:graphicData>
        </a:graphic>
      </p:graphicFrame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ctr"/>
            <a:r>
              <a:rPr lang="de-DE" dirty="0" smtClean="0"/>
              <a:t>Allgemeine Tipps – für´s BVW/IDM</a:t>
            </a:r>
            <a:endParaRPr lang="de-DE" dirty="0"/>
          </a:p>
        </p:txBody>
      </p:sp>
      <p:graphicFrame>
        <p:nvGraphicFramePr>
          <p:cNvPr id="6" name="Diagramm 5"/>
          <p:cNvGraphicFramePr/>
          <p:nvPr>
            <p:extLst>
              <p:ext uri="{D42A27DB-BD31-4B8C-83A1-F6EECF244321}">
                <p14:modId xmlns:p14="http://schemas.microsoft.com/office/powerpoint/2010/main" val="2220994468"/>
              </p:ext>
            </p:extLst>
          </p:nvPr>
        </p:nvGraphicFramePr>
        <p:xfrm>
          <a:off x="470264" y="2070846"/>
          <a:ext cx="11042148" cy="49031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871490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eck 2"/>
          <p:cNvSpPr/>
          <p:nvPr/>
        </p:nvSpPr>
        <p:spPr>
          <a:xfrm>
            <a:off x="367618" y="2626132"/>
            <a:ext cx="11799794" cy="4231868"/>
          </a:xfrm>
          <a:prstGeom prst="rect">
            <a:avLst/>
          </a:prstGeom>
          <a:solidFill>
            <a:srgbClr val="86BC24">
              <a:alpha val="1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ctr"/>
            <a:r>
              <a:rPr lang="de-DE" dirty="0" smtClean="0"/>
              <a:t>„Grüne“ Tipps – für´s BVW/IDM</a:t>
            </a:r>
            <a:endParaRPr lang="de-DE" dirty="0"/>
          </a:p>
        </p:txBody>
      </p:sp>
      <p:graphicFrame>
        <p:nvGraphicFramePr>
          <p:cNvPr id="6" name="Diagramm 5"/>
          <p:cNvGraphicFramePr/>
          <p:nvPr>
            <p:extLst>
              <p:ext uri="{D42A27DB-BD31-4B8C-83A1-F6EECF244321}">
                <p14:modId xmlns:p14="http://schemas.microsoft.com/office/powerpoint/2010/main" val="3887199136"/>
              </p:ext>
            </p:extLst>
          </p:nvPr>
        </p:nvGraphicFramePr>
        <p:xfrm>
          <a:off x="461556" y="2010182"/>
          <a:ext cx="11042148" cy="6159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7" name="Tabel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93830003"/>
              </p:ext>
            </p:extLst>
          </p:nvPr>
        </p:nvGraphicFramePr>
        <p:xfrm>
          <a:off x="367299" y="2626132"/>
          <a:ext cx="11800113" cy="509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33371"/>
                <a:gridCol w="3933371"/>
                <a:gridCol w="3933371"/>
              </a:tblGrid>
              <a:tr h="661850">
                <a:tc>
                  <a:txBody>
                    <a:bodyPr/>
                    <a:lstStyle/>
                    <a:p>
                      <a:r>
                        <a:rPr lang="de-DE" sz="1300" b="0" dirty="0" smtClean="0">
                          <a:solidFill>
                            <a:schemeClr val="tx1"/>
                          </a:solidFill>
                        </a:rPr>
                        <a:t>Klar kommunizieren, dass grüne</a:t>
                      </a:r>
                      <a:r>
                        <a:rPr lang="de-DE" sz="1300" b="0" baseline="0" dirty="0" smtClean="0">
                          <a:solidFill>
                            <a:schemeClr val="tx1"/>
                          </a:solidFill>
                        </a:rPr>
                        <a:t> Ideen </a:t>
                      </a:r>
                      <a:r>
                        <a:rPr lang="de-DE" sz="1300" b="1" baseline="0" dirty="0" smtClean="0">
                          <a:solidFill>
                            <a:schemeClr val="tx1"/>
                          </a:solidFill>
                        </a:rPr>
                        <a:t>gewünscht </a:t>
                      </a:r>
                      <a:r>
                        <a:rPr lang="de-DE" sz="1300" b="0" baseline="0" dirty="0" smtClean="0">
                          <a:solidFill>
                            <a:schemeClr val="tx1"/>
                          </a:solidFill>
                        </a:rPr>
                        <a:t>sind (z.B. über Unternehmensleitbild, Aushänge, Gespräche)</a:t>
                      </a:r>
                    </a:p>
                    <a:p>
                      <a:endParaRPr lang="de-DE" sz="1300" b="0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de-DE" sz="1300" b="0" baseline="0" dirty="0" smtClean="0">
                          <a:solidFill>
                            <a:schemeClr val="tx1"/>
                          </a:solidFill>
                        </a:rPr>
                        <a:t>Umwelt/Klimaschutz als </a:t>
                      </a:r>
                      <a:r>
                        <a:rPr lang="de-DE" sz="1300" b="1" baseline="0" dirty="0" smtClean="0">
                          <a:solidFill>
                            <a:schemeClr val="tx1"/>
                          </a:solidFill>
                        </a:rPr>
                        <a:t>Unternehmensziel</a:t>
                      </a:r>
                      <a:r>
                        <a:rPr lang="de-DE" sz="1300" b="0" baseline="0" dirty="0" smtClean="0">
                          <a:solidFill>
                            <a:schemeClr val="tx1"/>
                          </a:solidFill>
                        </a:rPr>
                        <a:t> mit </a:t>
                      </a:r>
                      <a:r>
                        <a:rPr lang="de-DE" sz="1300" b="1" baseline="0" dirty="0" smtClean="0">
                          <a:solidFill>
                            <a:schemeClr val="tx1"/>
                          </a:solidFill>
                        </a:rPr>
                        <a:t>genauen</a:t>
                      </a:r>
                      <a:r>
                        <a:rPr lang="de-DE" sz="1300" b="0" baseline="0" dirty="0" smtClean="0">
                          <a:solidFill>
                            <a:schemeClr val="tx1"/>
                          </a:solidFill>
                        </a:rPr>
                        <a:t> Einspar-Zielen hinterlegen</a:t>
                      </a:r>
                    </a:p>
                    <a:p>
                      <a:endParaRPr lang="de-DE" sz="1300" b="0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de-DE" sz="1300" b="0" baseline="0" dirty="0" smtClean="0">
                          <a:solidFill>
                            <a:schemeClr val="tx1"/>
                          </a:solidFill>
                        </a:rPr>
                        <a:t>Umwelt/Klimaschutz in </a:t>
                      </a:r>
                      <a:r>
                        <a:rPr lang="de-DE" sz="1300" b="1" baseline="0" dirty="0" smtClean="0">
                          <a:solidFill>
                            <a:schemeClr val="tx1"/>
                          </a:solidFill>
                        </a:rPr>
                        <a:t>Pflichtschulungen/Einarbeitung</a:t>
                      </a:r>
                    </a:p>
                    <a:p>
                      <a:endParaRPr lang="de-DE" sz="1300" b="0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de-DE" sz="1300" b="0" baseline="0" dirty="0" smtClean="0">
                          <a:solidFill>
                            <a:schemeClr val="tx1"/>
                          </a:solidFill>
                        </a:rPr>
                        <a:t>Beobachtbare </a:t>
                      </a:r>
                      <a:r>
                        <a:rPr lang="de-DE" sz="1300" b="1" baseline="0" dirty="0" smtClean="0">
                          <a:solidFill>
                            <a:schemeClr val="tx1"/>
                          </a:solidFill>
                        </a:rPr>
                        <a:t>Handlungsoptionen</a:t>
                      </a:r>
                      <a:r>
                        <a:rPr lang="de-DE" sz="1300" b="0" baseline="0" dirty="0" smtClean="0">
                          <a:solidFill>
                            <a:schemeClr val="tx1"/>
                          </a:solidFill>
                        </a:rPr>
                        <a:t> im Betrieb anbieten z.B. „Mülltrennung“ / Licht-aus Aufkleber</a:t>
                      </a:r>
                    </a:p>
                    <a:p>
                      <a:endParaRPr lang="de-DE" sz="1300" b="0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300" b="1" baseline="0" dirty="0" smtClean="0">
                          <a:solidFill>
                            <a:schemeClr val="tx1"/>
                          </a:solidFill>
                        </a:rPr>
                        <a:t>Raum</a:t>
                      </a:r>
                      <a:r>
                        <a:rPr lang="de-DE" sz="1300" b="0" baseline="0" dirty="0" smtClean="0">
                          <a:solidFill>
                            <a:schemeClr val="tx1"/>
                          </a:solidFill>
                        </a:rPr>
                        <a:t> für grüne Ideen schaffen (z.B. Ideenwettbewerb)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300" b="0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300" b="0" baseline="0" dirty="0" smtClean="0">
                          <a:solidFill>
                            <a:schemeClr val="tx1"/>
                          </a:solidFill>
                        </a:rPr>
                        <a:t>Klar machen, wie der Einreicher </a:t>
                      </a:r>
                      <a:r>
                        <a:rPr lang="de-DE" sz="1300" b="1" baseline="0" dirty="0" smtClean="0">
                          <a:solidFill>
                            <a:schemeClr val="tx1"/>
                          </a:solidFill>
                        </a:rPr>
                        <a:t>Klimaschutz-Effekte darstellen</a:t>
                      </a:r>
                      <a:r>
                        <a:rPr lang="de-DE" sz="1300" b="0" baseline="0" dirty="0" smtClean="0">
                          <a:solidFill>
                            <a:schemeClr val="tx1"/>
                          </a:solidFill>
                        </a:rPr>
                        <a:t> soll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 sz="1300" b="0" baseline="0" dirty="0" smtClean="0">
                          <a:solidFill>
                            <a:schemeClr val="tx1"/>
                          </a:solidFill>
                        </a:rPr>
                        <a:t>Separate </a:t>
                      </a:r>
                      <a:r>
                        <a:rPr lang="de-DE" sz="1300" b="1" baseline="0" dirty="0" smtClean="0">
                          <a:solidFill>
                            <a:schemeClr val="tx1"/>
                          </a:solidFill>
                        </a:rPr>
                        <a:t>Kategorie</a:t>
                      </a:r>
                      <a:r>
                        <a:rPr lang="de-DE" sz="1300" b="0" baseline="0" dirty="0" smtClean="0">
                          <a:solidFill>
                            <a:schemeClr val="tx1"/>
                          </a:solidFill>
                        </a:rPr>
                        <a:t>/</a:t>
                      </a:r>
                      <a:r>
                        <a:rPr lang="de-DE" sz="1300" b="1" baseline="0" dirty="0" smtClean="0">
                          <a:solidFill>
                            <a:schemeClr val="tx1"/>
                          </a:solidFill>
                        </a:rPr>
                        <a:t>Kriterien</a:t>
                      </a:r>
                      <a:r>
                        <a:rPr lang="de-DE" sz="1300" b="0" baseline="0" dirty="0" smtClean="0">
                          <a:solidFill>
                            <a:schemeClr val="tx1"/>
                          </a:solidFill>
                        </a:rPr>
                        <a:t> für Umwelt/ Klima/ Energie/ Ressourcen als „nicht-rechenbar“</a:t>
                      </a:r>
                    </a:p>
                    <a:p>
                      <a:endParaRPr lang="de-DE" sz="1300" b="0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de-DE" sz="1300" b="1" baseline="0" dirty="0" smtClean="0">
                          <a:solidFill>
                            <a:schemeClr val="tx1"/>
                          </a:solidFill>
                        </a:rPr>
                        <a:t>Extra Punkte/Zuschläge für umweltrelevante Vorschläge </a:t>
                      </a:r>
                      <a:r>
                        <a:rPr lang="de-DE" sz="1300" b="0" baseline="0" dirty="0" smtClean="0">
                          <a:solidFill>
                            <a:schemeClr val="tx1"/>
                          </a:solidFill>
                        </a:rPr>
                        <a:t>und </a:t>
                      </a:r>
                      <a:r>
                        <a:rPr lang="de-DE" sz="1300" b="1" baseline="0" dirty="0" smtClean="0">
                          <a:solidFill>
                            <a:schemeClr val="tx1"/>
                          </a:solidFill>
                        </a:rPr>
                        <a:t>Gewichtung zu ökonomischen </a:t>
                      </a:r>
                      <a:r>
                        <a:rPr lang="de-DE" sz="1300" b="0" baseline="0" dirty="0" smtClean="0">
                          <a:solidFill>
                            <a:schemeClr val="tx1"/>
                          </a:solidFill>
                        </a:rPr>
                        <a:t>Kennwerten festlegen. Ökonomie alleine sollte nicht entscheidend sein-Klimaschutz kann „stechen“</a:t>
                      </a:r>
                    </a:p>
                    <a:p>
                      <a:endParaRPr lang="de-DE" sz="1300" b="0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de-DE" sz="1300" b="0" baseline="0" dirty="0" smtClean="0">
                          <a:solidFill>
                            <a:schemeClr val="tx1"/>
                          </a:solidFill>
                        </a:rPr>
                        <a:t>Ausgewogen besetzte </a:t>
                      </a:r>
                      <a:r>
                        <a:rPr lang="de-DE" sz="1300" b="1" baseline="0" dirty="0" smtClean="0">
                          <a:solidFill>
                            <a:schemeClr val="tx1"/>
                          </a:solidFill>
                        </a:rPr>
                        <a:t>Bewertungs-Kommission</a:t>
                      </a:r>
                      <a:r>
                        <a:rPr lang="de-DE" sz="1300" b="0" baseline="0" dirty="0" smtClean="0">
                          <a:solidFill>
                            <a:schemeClr val="tx1"/>
                          </a:solidFill>
                        </a:rPr>
                        <a:t> (Umsetzung und Prämierung) (z.B. Betriebsrat/Geschäftsführung/Energie-Umweltmanagement ggf. mit Turnus-Wechsel)</a:t>
                      </a:r>
                    </a:p>
                    <a:p>
                      <a:endParaRPr lang="de-DE" sz="1300" b="0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de-DE" sz="1300" b="1" baseline="0" dirty="0" smtClean="0">
                          <a:solidFill>
                            <a:schemeClr val="tx1"/>
                          </a:solidFill>
                        </a:rPr>
                        <a:t>Schulung der BVW/KVP-Moderatoren </a:t>
                      </a:r>
                      <a:r>
                        <a:rPr lang="de-DE" sz="1300" b="0" baseline="0" dirty="0" smtClean="0">
                          <a:solidFill>
                            <a:schemeClr val="tx1"/>
                          </a:solidFill>
                        </a:rPr>
                        <a:t>zu Energie-und Ressourcenschutz</a:t>
                      </a:r>
                    </a:p>
                    <a:p>
                      <a:endParaRPr lang="de-DE" sz="1400" b="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de-DE" sz="1400" b="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de-DE" sz="1400" b="0" baseline="0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300" b="0" baseline="0" dirty="0" smtClean="0">
                          <a:solidFill>
                            <a:schemeClr val="tx1"/>
                          </a:solidFill>
                        </a:rPr>
                        <a:t>Fortschritt und Entwicklung der eingereichten grünen Vorschläge </a:t>
                      </a:r>
                      <a:r>
                        <a:rPr lang="de-DE" sz="1300" b="1" baseline="0" dirty="0" smtClean="0">
                          <a:solidFill>
                            <a:schemeClr val="tx1"/>
                          </a:solidFill>
                        </a:rPr>
                        <a:t>kommunizieren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300" b="0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300" b="1" baseline="0" dirty="0" smtClean="0">
                          <a:solidFill>
                            <a:schemeClr val="tx1"/>
                          </a:solidFill>
                        </a:rPr>
                        <a:t>Umsetzung kommunizieren </a:t>
                      </a:r>
                      <a:r>
                        <a:rPr lang="de-DE" sz="1300" b="0" baseline="0" dirty="0" smtClean="0">
                          <a:solidFill>
                            <a:schemeClr val="tx1"/>
                          </a:solidFill>
                        </a:rPr>
                        <a:t>(ohne Nennung Prämienhöhe) intern (Mitarbeitenden Zeitschrift) und ggf. extern (z.B. bester grüner Vorschlag des Jahres)</a:t>
                      </a:r>
                    </a:p>
                    <a:p>
                      <a:endParaRPr lang="de-DE" sz="1300" b="0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300" b="0" baseline="0" dirty="0" smtClean="0">
                          <a:solidFill>
                            <a:schemeClr val="tx1"/>
                          </a:solidFill>
                        </a:rPr>
                        <a:t>Umsetzung </a:t>
                      </a:r>
                      <a:r>
                        <a:rPr lang="de-DE" sz="1300" b="1" baseline="0" dirty="0" smtClean="0">
                          <a:solidFill>
                            <a:schemeClr val="tx1"/>
                          </a:solidFill>
                        </a:rPr>
                        <a:t>außerhalb der Bilanz/eigenes Budget </a:t>
                      </a:r>
                      <a:r>
                        <a:rPr lang="de-DE" sz="1300" b="0" baseline="0" dirty="0" smtClean="0">
                          <a:solidFill>
                            <a:schemeClr val="tx1"/>
                          </a:solidFill>
                        </a:rPr>
                        <a:t>für Klimaschutz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300" b="0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300" b="1" baseline="0" dirty="0" smtClean="0">
                          <a:solidFill>
                            <a:schemeClr val="tx1"/>
                          </a:solidFill>
                        </a:rPr>
                        <a:t>Förderprogramme</a:t>
                      </a:r>
                      <a:r>
                        <a:rPr lang="de-DE" sz="1300" b="0" baseline="0" dirty="0" smtClean="0">
                          <a:solidFill>
                            <a:schemeClr val="tx1"/>
                          </a:solidFill>
                        </a:rPr>
                        <a:t> z.B. für Energieeffizienz nutzen und kommunizieren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300" b="0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300" b="0" baseline="0" dirty="0" smtClean="0">
                          <a:solidFill>
                            <a:schemeClr val="tx1"/>
                          </a:solidFill>
                        </a:rPr>
                        <a:t>Spezielle </a:t>
                      </a:r>
                      <a:r>
                        <a:rPr lang="de-DE" sz="1300" b="1" baseline="0" dirty="0" smtClean="0">
                          <a:solidFill>
                            <a:schemeClr val="tx1"/>
                          </a:solidFill>
                        </a:rPr>
                        <a:t>Sachprämien</a:t>
                      </a:r>
                      <a:r>
                        <a:rPr lang="de-DE" sz="1300" b="0" baseline="0" dirty="0" smtClean="0">
                          <a:solidFill>
                            <a:schemeClr val="tx1"/>
                          </a:solidFill>
                        </a:rPr>
                        <a:t> mit Umwelt-Bezug bei nicht-möglicher monetärer Prämie/ergänzend vergeben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200" b="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30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Prämien/Belohnung für Gruppen/</a:t>
                      </a:r>
                      <a:r>
                        <a:rPr lang="de-DE" sz="13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Gesamt-Mitarbeiterschaft</a:t>
                      </a:r>
                      <a:r>
                        <a:rPr lang="de-DE" sz="130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 Z.B. </a:t>
                      </a:r>
                      <a:r>
                        <a:rPr lang="de-DE" sz="13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Prozentanteil der Ersparnisse</a:t>
                      </a:r>
                      <a:r>
                        <a:rPr lang="de-DE" sz="130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ökologischer Vorschläge wieder in Budget</a:t>
                      </a:r>
                      <a:r>
                        <a:rPr lang="de-DE" sz="1300" b="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für </a:t>
                      </a:r>
                      <a:r>
                        <a:rPr lang="de-DE" sz="130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betrieblichen Klimaschutz/</a:t>
                      </a:r>
                      <a:r>
                        <a:rPr lang="de-DE" sz="13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Spende</a:t>
                      </a:r>
                      <a:r>
                        <a:rPr lang="de-DE" sz="1300" b="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de-DE" sz="130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an passende Organisationen</a:t>
                      </a:r>
                      <a:endParaRPr lang="de-DE" sz="1300" b="0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400" b="0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400" b="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de-DE" sz="1400" b="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de-DE" sz="1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</a:tr>
            </a:tbl>
          </a:graphicData>
        </a:graphic>
      </p:graphicFrame>
      <p:sp>
        <p:nvSpPr>
          <p:cNvPr id="4" name="Rechteck 3"/>
          <p:cNvSpPr/>
          <p:nvPr/>
        </p:nvSpPr>
        <p:spPr>
          <a:xfrm>
            <a:off x="2090057" y="6063874"/>
            <a:ext cx="6026012" cy="446275"/>
          </a:xfrm>
          <a:prstGeom prst="rect">
            <a:avLst/>
          </a:prstGeom>
          <a:solidFill>
            <a:srgbClr val="009F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/>
              <a:t>Insgesamt: Betriebsvereinbarung entsprechend gestalten!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84702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Diagramm 4"/>
          <p:cNvGraphicFramePr/>
          <p:nvPr>
            <p:extLst>
              <p:ext uri="{D42A27DB-BD31-4B8C-83A1-F6EECF244321}">
                <p14:modId xmlns:p14="http://schemas.microsoft.com/office/powerpoint/2010/main" val="4112774469"/>
              </p:ext>
            </p:extLst>
          </p:nvPr>
        </p:nvGraphicFramePr>
        <p:xfrm>
          <a:off x="396916" y="2450034"/>
          <a:ext cx="11517178" cy="38600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1" name="Titel 1"/>
          <p:cNvSpPr>
            <a:spLocks noGrp="1"/>
          </p:cNvSpPr>
          <p:nvPr>
            <p:ph type="ctrTitle"/>
          </p:nvPr>
        </p:nvSpPr>
        <p:spPr>
          <a:xfrm>
            <a:off x="2415405" y="1193321"/>
            <a:ext cx="9144000" cy="904741"/>
          </a:xfrm>
        </p:spPr>
        <p:txBody>
          <a:bodyPr>
            <a:noAutofit/>
          </a:bodyPr>
          <a:lstStyle/>
          <a:p>
            <a:r>
              <a:rPr lang="de-DE" sz="3200" dirty="0" smtClean="0"/>
              <a:t>Inhalte einer Betriebsvereinbarung (BV) </a:t>
            </a:r>
            <a:br>
              <a:rPr lang="de-DE" sz="3200" dirty="0" smtClean="0"/>
            </a:br>
            <a:r>
              <a:rPr lang="de-DE" sz="3200" dirty="0" smtClean="0"/>
              <a:t>zum BVW / IDM</a:t>
            </a:r>
            <a:endParaRPr lang="de-DE" sz="3200" dirty="0"/>
          </a:p>
        </p:txBody>
      </p:sp>
      <p:sp>
        <p:nvSpPr>
          <p:cNvPr id="4" name="Richtungspfeil 3"/>
          <p:cNvSpPr/>
          <p:nvPr/>
        </p:nvSpPr>
        <p:spPr>
          <a:xfrm>
            <a:off x="325940" y="928395"/>
            <a:ext cx="2937412" cy="1246170"/>
          </a:xfrm>
          <a:prstGeom prst="homePlate">
            <a:avLst/>
          </a:prstGeom>
          <a:solidFill>
            <a:srgbClr val="006CB1">
              <a:alpha val="7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800" dirty="0" smtClean="0"/>
              <a:t>Vereinbarungen</a:t>
            </a:r>
            <a:endParaRPr lang="de-DE" sz="2800" dirty="0"/>
          </a:p>
        </p:txBody>
      </p:sp>
    </p:spTree>
    <p:extLst>
      <p:ext uri="{BB962C8B-B14F-4D97-AF65-F5344CB8AC3E}">
        <p14:creationId xmlns:p14="http://schemas.microsoft.com/office/powerpoint/2010/main" val="448274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Diagramm 2"/>
          <p:cNvGraphicFramePr/>
          <p:nvPr>
            <p:extLst>
              <p:ext uri="{D42A27DB-BD31-4B8C-83A1-F6EECF244321}">
                <p14:modId xmlns:p14="http://schemas.microsoft.com/office/powerpoint/2010/main" val="4256793431"/>
              </p:ext>
            </p:extLst>
          </p:nvPr>
        </p:nvGraphicFramePr>
        <p:xfrm>
          <a:off x="396916" y="2415133"/>
          <a:ext cx="11517178" cy="412527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1" name="Titel 1"/>
          <p:cNvSpPr>
            <a:spLocks noGrp="1"/>
          </p:cNvSpPr>
          <p:nvPr>
            <p:ph type="ctrTitle"/>
          </p:nvPr>
        </p:nvSpPr>
        <p:spPr>
          <a:xfrm>
            <a:off x="2272670" y="910933"/>
            <a:ext cx="9144000" cy="904741"/>
          </a:xfrm>
        </p:spPr>
        <p:txBody>
          <a:bodyPr>
            <a:noAutofit/>
          </a:bodyPr>
          <a:lstStyle/>
          <a:p>
            <a:r>
              <a:rPr lang="de-DE" sz="3200" dirty="0" smtClean="0"/>
              <a:t>Inhalte einer BV zum BVW / IDM</a:t>
            </a:r>
            <a:endParaRPr lang="de-DE" sz="3200" dirty="0"/>
          </a:p>
        </p:txBody>
      </p:sp>
      <p:sp>
        <p:nvSpPr>
          <p:cNvPr id="5" name="Richtungspfeil 4"/>
          <p:cNvSpPr/>
          <p:nvPr/>
        </p:nvSpPr>
        <p:spPr>
          <a:xfrm>
            <a:off x="325940" y="928395"/>
            <a:ext cx="2937412" cy="1246170"/>
          </a:xfrm>
          <a:prstGeom prst="homePlate">
            <a:avLst/>
          </a:prstGeom>
          <a:solidFill>
            <a:srgbClr val="006CB1">
              <a:alpha val="7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800" dirty="0" smtClean="0"/>
              <a:t>Vereinbarungen</a:t>
            </a:r>
            <a:endParaRPr lang="de-DE" sz="2800" dirty="0"/>
          </a:p>
        </p:txBody>
      </p:sp>
    </p:spTree>
    <p:extLst>
      <p:ext uri="{BB962C8B-B14F-4D97-AF65-F5344CB8AC3E}">
        <p14:creationId xmlns:p14="http://schemas.microsoft.com/office/powerpoint/2010/main" val="227126723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Diagramm 2"/>
          <p:cNvGraphicFramePr/>
          <p:nvPr>
            <p:extLst>
              <p:ext uri="{D42A27DB-BD31-4B8C-83A1-F6EECF244321}">
                <p14:modId xmlns:p14="http://schemas.microsoft.com/office/powerpoint/2010/main" val="2689659497"/>
              </p:ext>
            </p:extLst>
          </p:nvPr>
        </p:nvGraphicFramePr>
        <p:xfrm>
          <a:off x="396916" y="2401174"/>
          <a:ext cx="11517178" cy="418809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1" name="Titel 1"/>
          <p:cNvSpPr>
            <a:spLocks noGrp="1"/>
          </p:cNvSpPr>
          <p:nvPr>
            <p:ph type="ctrTitle"/>
          </p:nvPr>
        </p:nvSpPr>
        <p:spPr>
          <a:xfrm>
            <a:off x="2300591" y="924893"/>
            <a:ext cx="9144000" cy="904741"/>
          </a:xfrm>
        </p:spPr>
        <p:txBody>
          <a:bodyPr>
            <a:noAutofit/>
          </a:bodyPr>
          <a:lstStyle/>
          <a:p>
            <a:r>
              <a:rPr lang="de-DE" sz="3200" dirty="0" smtClean="0"/>
              <a:t>Inhalte einer BV zum BVW / IDM</a:t>
            </a:r>
            <a:endParaRPr lang="de-DE" sz="3200" dirty="0"/>
          </a:p>
        </p:txBody>
      </p:sp>
      <p:sp>
        <p:nvSpPr>
          <p:cNvPr id="5" name="Richtungspfeil 4"/>
          <p:cNvSpPr/>
          <p:nvPr/>
        </p:nvSpPr>
        <p:spPr>
          <a:xfrm>
            <a:off x="325940" y="928395"/>
            <a:ext cx="2937412" cy="1246170"/>
          </a:xfrm>
          <a:prstGeom prst="homePlate">
            <a:avLst/>
          </a:prstGeom>
          <a:solidFill>
            <a:srgbClr val="006CB1">
              <a:alpha val="7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800" dirty="0" smtClean="0"/>
              <a:t>Vereinbarungen</a:t>
            </a:r>
            <a:endParaRPr lang="de-DE" sz="2800" dirty="0"/>
          </a:p>
        </p:txBody>
      </p:sp>
    </p:spTree>
    <p:extLst>
      <p:ext uri="{BB962C8B-B14F-4D97-AF65-F5344CB8AC3E}">
        <p14:creationId xmlns:p14="http://schemas.microsoft.com/office/powerpoint/2010/main" val="63599485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Diagramm 2"/>
          <p:cNvGraphicFramePr/>
          <p:nvPr>
            <p:extLst>
              <p:ext uri="{D42A27DB-BD31-4B8C-83A1-F6EECF244321}">
                <p14:modId xmlns:p14="http://schemas.microsoft.com/office/powerpoint/2010/main" val="2312884294"/>
              </p:ext>
            </p:extLst>
          </p:nvPr>
        </p:nvGraphicFramePr>
        <p:xfrm>
          <a:off x="396916" y="2422113"/>
          <a:ext cx="11517178" cy="427883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1" name="Titel 1"/>
          <p:cNvSpPr>
            <a:spLocks noGrp="1"/>
          </p:cNvSpPr>
          <p:nvPr>
            <p:ph type="ctrTitle"/>
          </p:nvPr>
        </p:nvSpPr>
        <p:spPr>
          <a:xfrm>
            <a:off x="2258710" y="903953"/>
            <a:ext cx="9144000" cy="904741"/>
          </a:xfrm>
        </p:spPr>
        <p:txBody>
          <a:bodyPr>
            <a:noAutofit/>
          </a:bodyPr>
          <a:lstStyle/>
          <a:p>
            <a:r>
              <a:rPr lang="de-DE" sz="3200" dirty="0" smtClean="0"/>
              <a:t>Inhalte einer BV zum BVW / IDM</a:t>
            </a:r>
            <a:endParaRPr lang="de-DE" sz="3200" dirty="0"/>
          </a:p>
        </p:txBody>
      </p:sp>
      <p:sp>
        <p:nvSpPr>
          <p:cNvPr id="5" name="Richtungspfeil 4"/>
          <p:cNvSpPr/>
          <p:nvPr/>
        </p:nvSpPr>
        <p:spPr>
          <a:xfrm>
            <a:off x="325940" y="928395"/>
            <a:ext cx="2937412" cy="1246170"/>
          </a:xfrm>
          <a:prstGeom prst="homePlate">
            <a:avLst/>
          </a:prstGeom>
          <a:solidFill>
            <a:srgbClr val="006CB1">
              <a:alpha val="7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800" dirty="0" smtClean="0"/>
              <a:t>Vereinbarungen</a:t>
            </a:r>
            <a:endParaRPr lang="de-DE" sz="2800" dirty="0"/>
          </a:p>
        </p:txBody>
      </p:sp>
    </p:spTree>
    <p:extLst>
      <p:ext uri="{BB962C8B-B14F-4D97-AF65-F5344CB8AC3E}">
        <p14:creationId xmlns:p14="http://schemas.microsoft.com/office/powerpoint/2010/main" val="141360578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Diagramm 2"/>
          <p:cNvGraphicFramePr/>
          <p:nvPr>
            <p:extLst>
              <p:ext uri="{D42A27DB-BD31-4B8C-83A1-F6EECF244321}">
                <p14:modId xmlns:p14="http://schemas.microsoft.com/office/powerpoint/2010/main" val="2798410577"/>
              </p:ext>
            </p:extLst>
          </p:nvPr>
        </p:nvGraphicFramePr>
        <p:xfrm>
          <a:off x="396916" y="2338352"/>
          <a:ext cx="11517178" cy="427883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11" name="Titel 1"/>
          <p:cNvSpPr>
            <a:spLocks noGrp="1"/>
          </p:cNvSpPr>
          <p:nvPr>
            <p:ph type="ctrTitle"/>
          </p:nvPr>
        </p:nvSpPr>
        <p:spPr>
          <a:xfrm>
            <a:off x="2084209" y="924893"/>
            <a:ext cx="9144000" cy="904741"/>
          </a:xfrm>
        </p:spPr>
        <p:txBody>
          <a:bodyPr>
            <a:noAutofit/>
          </a:bodyPr>
          <a:lstStyle/>
          <a:p>
            <a:r>
              <a:rPr lang="de-DE" sz="3200" dirty="0" smtClean="0"/>
              <a:t>Inhalte einer BV zum BVW / IDM</a:t>
            </a:r>
            <a:endParaRPr lang="de-DE" sz="3200" dirty="0"/>
          </a:p>
        </p:txBody>
      </p:sp>
      <p:sp>
        <p:nvSpPr>
          <p:cNvPr id="5" name="Richtungspfeil 4"/>
          <p:cNvSpPr/>
          <p:nvPr/>
        </p:nvSpPr>
        <p:spPr>
          <a:xfrm>
            <a:off x="325940" y="928395"/>
            <a:ext cx="2937412" cy="1246170"/>
          </a:xfrm>
          <a:prstGeom prst="homePlate">
            <a:avLst/>
          </a:prstGeom>
          <a:solidFill>
            <a:srgbClr val="006CB1">
              <a:alpha val="7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800" dirty="0" smtClean="0"/>
              <a:t>Vereinbarungen</a:t>
            </a:r>
            <a:endParaRPr lang="de-DE" sz="2800" dirty="0"/>
          </a:p>
        </p:txBody>
      </p:sp>
    </p:spTree>
    <p:extLst>
      <p:ext uri="{BB962C8B-B14F-4D97-AF65-F5344CB8AC3E}">
        <p14:creationId xmlns:p14="http://schemas.microsoft.com/office/powerpoint/2010/main" val="353847545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03830" y="1235458"/>
            <a:ext cx="9144000" cy="904741"/>
          </a:xfrm>
        </p:spPr>
        <p:txBody>
          <a:bodyPr>
            <a:normAutofit fontScale="90000"/>
          </a:bodyPr>
          <a:lstStyle/>
          <a:p>
            <a:pPr algn="ctr"/>
            <a:r>
              <a:rPr lang="de-DE" dirty="0" smtClean="0"/>
              <a:t>Auftrag des Projektes </a:t>
            </a:r>
            <a:br>
              <a:rPr lang="de-DE" dirty="0" smtClean="0"/>
            </a:br>
            <a:r>
              <a:rPr lang="de-DE" dirty="0" smtClean="0"/>
              <a:t>„Mehr Klimaschutz durch Beteiligung“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002390" y="2530510"/>
            <a:ext cx="10442713" cy="3724217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de-DE" b="1" dirty="0" smtClean="0"/>
              <a:t>„Vorschläge </a:t>
            </a:r>
            <a:r>
              <a:rPr lang="de-DE" b="1" dirty="0"/>
              <a:t>zur Erweiterung </a:t>
            </a:r>
            <a:r>
              <a:rPr lang="de-DE" dirty="0"/>
              <a:t>eines betrieblichen Vorschlagwesens (</a:t>
            </a:r>
            <a:r>
              <a:rPr lang="de-DE" b="1" dirty="0"/>
              <a:t>BVW</a:t>
            </a:r>
            <a:r>
              <a:rPr lang="de-DE" dirty="0"/>
              <a:t>) / Ideenmanagements </a:t>
            </a:r>
            <a:r>
              <a:rPr lang="de-DE" dirty="0" smtClean="0"/>
              <a:t>(</a:t>
            </a:r>
            <a:r>
              <a:rPr lang="de-DE" b="1" dirty="0" smtClean="0"/>
              <a:t>IDM</a:t>
            </a:r>
            <a:r>
              <a:rPr lang="de-DE" dirty="0" smtClean="0"/>
              <a:t>) um </a:t>
            </a:r>
            <a:r>
              <a:rPr lang="de-DE" dirty="0"/>
              <a:t>Themen des </a:t>
            </a:r>
            <a:r>
              <a:rPr lang="de-DE" b="1" dirty="0"/>
              <a:t>Klimaschutzes</a:t>
            </a:r>
            <a:r>
              <a:rPr lang="de-DE" dirty="0"/>
              <a:t> sowie der </a:t>
            </a:r>
            <a:r>
              <a:rPr lang="de-DE" b="1" dirty="0"/>
              <a:t>Energie- und </a:t>
            </a:r>
            <a:r>
              <a:rPr lang="de-DE" b="1" dirty="0" smtClean="0"/>
              <a:t>Ressourceneffizienz</a:t>
            </a:r>
            <a:r>
              <a:rPr lang="de-DE" dirty="0" smtClean="0"/>
              <a:t>“</a:t>
            </a:r>
          </a:p>
          <a:p>
            <a:r>
              <a:rPr lang="de-DE" dirty="0" smtClean="0"/>
              <a:t>Betriebliches Vorschlagswesen (BVW)</a:t>
            </a:r>
          </a:p>
          <a:p>
            <a:r>
              <a:rPr lang="de-DE" dirty="0" smtClean="0"/>
              <a:t>Ideenmanagement (IDM)</a:t>
            </a:r>
          </a:p>
          <a:p>
            <a:endParaRPr lang="de-DE" b="1" dirty="0"/>
          </a:p>
          <a:p>
            <a:pPr marL="0" indent="0">
              <a:buNone/>
            </a:pPr>
            <a:r>
              <a:rPr lang="de-DE" b="1" dirty="0" smtClean="0"/>
              <a:t>Frage: </a:t>
            </a:r>
            <a:r>
              <a:rPr lang="de-DE" dirty="0" smtClean="0"/>
              <a:t>Wie kann ein BVW/IDM einen </a:t>
            </a:r>
            <a:r>
              <a:rPr lang="de-DE" b="1" dirty="0" smtClean="0"/>
              <a:t>Beitrag für mehr Klimaschutz (im Sinne der Einsparung von Energie und Ressourcen) im Betrieb leisten? </a:t>
            </a:r>
            <a:r>
              <a:rPr lang="de-DE" dirty="0" smtClean="0"/>
              <a:t>Welche</a:t>
            </a:r>
            <a:r>
              <a:rPr lang="de-DE" b="1" dirty="0" smtClean="0"/>
              <a:t> Voraussetzungen </a:t>
            </a:r>
            <a:r>
              <a:rPr lang="de-DE" dirty="0" smtClean="0"/>
              <a:t>sind wichtig in Bezug auf den </a:t>
            </a:r>
            <a:r>
              <a:rPr lang="de-DE" b="1" dirty="0" smtClean="0"/>
              <a:t>Prozess </a:t>
            </a:r>
            <a:r>
              <a:rPr lang="de-DE" dirty="0" smtClean="0"/>
              <a:t>eines BVW/IDM?</a:t>
            </a:r>
            <a:endParaRPr lang="de-DE" dirty="0"/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08520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Diagramm 2"/>
          <p:cNvGraphicFramePr/>
          <p:nvPr>
            <p:extLst>
              <p:ext uri="{D42A27DB-BD31-4B8C-83A1-F6EECF244321}">
                <p14:modId xmlns:p14="http://schemas.microsoft.com/office/powerpoint/2010/main" val="1850437048"/>
              </p:ext>
            </p:extLst>
          </p:nvPr>
        </p:nvGraphicFramePr>
        <p:xfrm>
          <a:off x="396916" y="2359292"/>
          <a:ext cx="11517178" cy="427883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11" name="Titel 1"/>
          <p:cNvSpPr>
            <a:spLocks noGrp="1"/>
          </p:cNvSpPr>
          <p:nvPr>
            <p:ph type="ctrTitle"/>
          </p:nvPr>
        </p:nvSpPr>
        <p:spPr>
          <a:xfrm>
            <a:off x="2000445" y="924893"/>
            <a:ext cx="9144000" cy="904741"/>
          </a:xfrm>
        </p:spPr>
        <p:txBody>
          <a:bodyPr>
            <a:noAutofit/>
          </a:bodyPr>
          <a:lstStyle/>
          <a:p>
            <a:r>
              <a:rPr lang="de-DE" sz="3200" dirty="0" smtClean="0"/>
              <a:t>Inhalte einer BV zum BVW / IDM</a:t>
            </a:r>
            <a:endParaRPr lang="de-DE" sz="3200" dirty="0"/>
          </a:p>
        </p:txBody>
      </p:sp>
      <p:sp>
        <p:nvSpPr>
          <p:cNvPr id="5" name="Richtungspfeil 4"/>
          <p:cNvSpPr/>
          <p:nvPr/>
        </p:nvSpPr>
        <p:spPr>
          <a:xfrm>
            <a:off x="396916" y="993389"/>
            <a:ext cx="2937412" cy="1246170"/>
          </a:xfrm>
          <a:prstGeom prst="homePlate">
            <a:avLst/>
          </a:prstGeom>
          <a:solidFill>
            <a:srgbClr val="006CB1">
              <a:alpha val="7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800" dirty="0" smtClean="0"/>
              <a:t>Vereinbarungen</a:t>
            </a:r>
            <a:endParaRPr lang="de-DE" sz="2800" dirty="0"/>
          </a:p>
        </p:txBody>
      </p:sp>
    </p:spTree>
    <p:extLst>
      <p:ext uri="{BB962C8B-B14F-4D97-AF65-F5344CB8AC3E}">
        <p14:creationId xmlns:p14="http://schemas.microsoft.com/office/powerpoint/2010/main" val="141307695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Diagramm 2"/>
          <p:cNvGraphicFramePr/>
          <p:nvPr>
            <p:extLst>
              <p:ext uri="{D42A27DB-BD31-4B8C-83A1-F6EECF244321}">
                <p14:modId xmlns:p14="http://schemas.microsoft.com/office/powerpoint/2010/main" val="230565012"/>
              </p:ext>
            </p:extLst>
          </p:nvPr>
        </p:nvGraphicFramePr>
        <p:xfrm>
          <a:off x="396916" y="2415133"/>
          <a:ext cx="11517178" cy="412527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1" name="Titel 1"/>
          <p:cNvSpPr>
            <a:spLocks noGrp="1"/>
          </p:cNvSpPr>
          <p:nvPr>
            <p:ph type="ctrTitle"/>
          </p:nvPr>
        </p:nvSpPr>
        <p:spPr>
          <a:xfrm>
            <a:off x="2042326" y="959793"/>
            <a:ext cx="9144000" cy="904741"/>
          </a:xfrm>
        </p:spPr>
        <p:txBody>
          <a:bodyPr>
            <a:noAutofit/>
          </a:bodyPr>
          <a:lstStyle/>
          <a:p>
            <a:r>
              <a:rPr lang="de-DE" sz="3200" dirty="0" smtClean="0"/>
              <a:t>Inhalte einer BV zum BVW / IDM</a:t>
            </a:r>
            <a:endParaRPr lang="de-DE" sz="3200" dirty="0"/>
          </a:p>
        </p:txBody>
      </p:sp>
      <p:sp>
        <p:nvSpPr>
          <p:cNvPr id="5" name="Richtungspfeil 4"/>
          <p:cNvSpPr/>
          <p:nvPr/>
        </p:nvSpPr>
        <p:spPr>
          <a:xfrm>
            <a:off x="325940" y="928395"/>
            <a:ext cx="2937412" cy="1246170"/>
          </a:xfrm>
          <a:prstGeom prst="homePlate">
            <a:avLst/>
          </a:prstGeom>
          <a:solidFill>
            <a:srgbClr val="006CB1">
              <a:alpha val="7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800" dirty="0" smtClean="0"/>
              <a:t>Vereinbarungen</a:t>
            </a:r>
            <a:endParaRPr lang="de-DE" sz="2800" dirty="0"/>
          </a:p>
        </p:txBody>
      </p:sp>
    </p:spTree>
    <p:extLst>
      <p:ext uri="{BB962C8B-B14F-4D97-AF65-F5344CB8AC3E}">
        <p14:creationId xmlns:p14="http://schemas.microsoft.com/office/powerpoint/2010/main" val="237769528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Diagramm 2"/>
          <p:cNvGraphicFramePr/>
          <p:nvPr>
            <p:extLst>
              <p:ext uri="{D42A27DB-BD31-4B8C-83A1-F6EECF244321}">
                <p14:modId xmlns:p14="http://schemas.microsoft.com/office/powerpoint/2010/main" val="1607573507"/>
              </p:ext>
            </p:extLst>
          </p:nvPr>
        </p:nvGraphicFramePr>
        <p:xfrm>
          <a:off x="396916" y="2338352"/>
          <a:ext cx="11517178" cy="427883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11" name="Titel 1"/>
          <p:cNvSpPr>
            <a:spLocks noGrp="1"/>
          </p:cNvSpPr>
          <p:nvPr>
            <p:ph type="ctrTitle"/>
          </p:nvPr>
        </p:nvSpPr>
        <p:spPr>
          <a:xfrm>
            <a:off x="1937621" y="931873"/>
            <a:ext cx="9144000" cy="904741"/>
          </a:xfrm>
        </p:spPr>
        <p:txBody>
          <a:bodyPr>
            <a:noAutofit/>
          </a:bodyPr>
          <a:lstStyle/>
          <a:p>
            <a:r>
              <a:rPr lang="de-DE" sz="3200" dirty="0" smtClean="0"/>
              <a:t>Inhalte einer BV zum BVW / IDM</a:t>
            </a:r>
            <a:endParaRPr lang="de-DE" sz="3200" dirty="0"/>
          </a:p>
        </p:txBody>
      </p:sp>
      <p:sp>
        <p:nvSpPr>
          <p:cNvPr id="5" name="Richtungspfeil 4"/>
          <p:cNvSpPr/>
          <p:nvPr/>
        </p:nvSpPr>
        <p:spPr>
          <a:xfrm>
            <a:off x="325940" y="928395"/>
            <a:ext cx="2937412" cy="1246170"/>
          </a:xfrm>
          <a:prstGeom prst="homePlate">
            <a:avLst/>
          </a:prstGeom>
          <a:solidFill>
            <a:srgbClr val="006CB1">
              <a:alpha val="7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800" dirty="0" smtClean="0"/>
              <a:t>Vereinbarungen</a:t>
            </a:r>
            <a:endParaRPr lang="de-DE" sz="2800" dirty="0"/>
          </a:p>
        </p:txBody>
      </p:sp>
    </p:spTree>
    <p:extLst>
      <p:ext uri="{BB962C8B-B14F-4D97-AF65-F5344CB8AC3E}">
        <p14:creationId xmlns:p14="http://schemas.microsoft.com/office/powerpoint/2010/main" val="210030660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 smtClean="0"/>
              <a:t>Grundsätzliches zu BVW und IDM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838199" y="2340590"/>
            <a:ext cx="10442713" cy="3797992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de-DE" b="1" dirty="0" smtClean="0">
                <a:solidFill>
                  <a:srgbClr val="006CB1"/>
                </a:solidFill>
              </a:rPr>
              <a:t>Beides sind: </a:t>
            </a:r>
            <a:r>
              <a:rPr lang="de-DE" b="1" dirty="0" smtClean="0"/>
              <a:t>Methoden</a:t>
            </a:r>
            <a:r>
              <a:rPr lang="de-DE" dirty="0" smtClean="0"/>
              <a:t> </a:t>
            </a:r>
            <a:r>
              <a:rPr lang="de-DE" dirty="0"/>
              <a:t>zur systematischen, </a:t>
            </a:r>
            <a:r>
              <a:rPr lang="de-DE" b="1" dirty="0"/>
              <a:t>langfristigen Einbindung </a:t>
            </a:r>
            <a:r>
              <a:rPr lang="de-DE" dirty="0"/>
              <a:t>der </a:t>
            </a:r>
            <a:r>
              <a:rPr lang="de-DE" dirty="0" smtClean="0"/>
              <a:t>Mitarbeiter*innen </a:t>
            </a:r>
            <a:r>
              <a:rPr lang="de-DE" dirty="0"/>
              <a:t>zur </a:t>
            </a:r>
            <a:r>
              <a:rPr lang="de-DE" b="1" dirty="0"/>
              <a:t>kontinuierlichen </a:t>
            </a:r>
            <a:r>
              <a:rPr lang="de-DE" b="1" dirty="0" smtClean="0"/>
              <a:t>Verbesserung</a:t>
            </a:r>
          </a:p>
          <a:p>
            <a:pPr marL="0" indent="0">
              <a:buNone/>
            </a:pPr>
            <a:endParaRPr lang="de-DE" dirty="0"/>
          </a:p>
          <a:p>
            <a:r>
              <a:rPr lang="de-DE" b="1" dirty="0" smtClean="0"/>
              <a:t>BVW: Ökonomische Ziele</a:t>
            </a:r>
            <a:endParaRPr lang="de-DE" b="1" dirty="0"/>
          </a:p>
          <a:p>
            <a:pPr marL="0" indent="0">
              <a:buNone/>
            </a:pPr>
            <a:r>
              <a:rPr lang="de-DE" dirty="0"/>
              <a:t>Produkt-und </a:t>
            </a:r>
            <a:r>
              <a:rPr lang="de-DE" dirty="0" smtClean="0"/>
              <a:t>Prozessoptimierung</a:t>
            </a:r>
          </a:p>
          <a:p>
            <a:pPr marL="0" indent="0">
              <a:buNone/>
            </a:pPr>
            <a:endParaRPr lang="de-DE" dirty="0"/>
          </a:p>
          <a:p>
            <a:r>
              <a:rPr lang="de-DE" b="1" dirty="0" smtClean="0"/>
              <a:t>IDM: Nicht ökonomische Ziele</a:t>
            </a:r>
            <a:endParaRPr lang="de-DE" b="1" dirty="0"/>
          </a:p>
          <a:p>
            <a:pPr marL="0" indent="0">
              <a:buNone/>
            </a:pPr>
            <a:r>
              <a:rPr lang="de-DE" dirty="0"/>
              <a:t>Stärkung der Motivation und Entwicklung der </a:t>
            </a:r>
            <a:r>
              <a:rPr lang="de-DE" dirty="0" smtClean="0"/>
              <a:t>Mitarbeiter*innen </a:t>
            </a:r>
            <a:r>
              <a:rPr lang="de-DE" dirty="0"/>
              <a:t>Erhöhung der Identifikation mit dem Unternehmen</a:t>
            </a:r>
          </a:p>
          <a:p>
            <a:pPr marL="0" indent="0">
              <a:buNone/>
            </a:pPr>
            <a:r>
              <a:rPr lang="de-DE" dirty="0"/>
              <a:t>Steigerung sozialer Kompetenzen</a:t>
            </a:r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399351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/>
          <p:cNvSpPr/>
          <p:nvPr/>
        </p:nvSpPr>
        <p:spPr>
          <a:xfrm>
            <a:off x="477599" y="2732618"/>
            <a:ext cx="11517178" cy="28931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de-DE" sz="2000" dirty="0"/>
              <a:t>Seit 1972 gehört die Organisation eines </a:t>
            </a:r>
            <a:r>
              <a:rPr lang="de-DE" sz="2000" b="1" dirty="0"/>
              <a:t>Betrieblichen Vorschlagswesens</a:t>
            </a:r>
            <a:r>
              <a:rPr lang="de-DE" sz="2000" dirty="0"/>
              <a:t> (BVW) im Betrieb zur Mitbestimmung im BetrVG (seit 1974 auch zum BPVG und zu diversen LPVG) .</a:t>
            </a:r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de-DE" sz="2000" dirty="0"/>
              <a:t>Ein BVW zielt auf </a:t>
            </a:r>
            <a:r>
              <a:rPr lang="de-DE" sz="2000" b="1" dirty="0"/>
              <a:t>Verbesserungen im Betrieb </a:t>
            </a:r>
            <a:r>
              <a:rPr lang="de-DE" sz="2000" dirty="0"/>
              <a:t>durch die dortigen </a:t>
            </a:r>
            <a:r>
              <a:rPr lang="de-DE" sz="2000" dirty="0" smtClean="0"/>
              <a:t>Mitarbeiter*innen.</a:t>
            </a:r>
            <a:endParaRPr lang="de-DE" sz="2000" dirty="0"/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de-DE" sz="2000" dirty="0"/>
              <a:t>Die Erarbeitung von Verbesserungsvorschlägen findet eher als </a:t>
            </a:r>
            <a:r>
              <a:rPr lang="de-DE" sz="2000" b="1" dirty="0"/>
              <a:t>Einzelleistung</a:t>
            </a:r>
            <a:r>
              <a:rPr lang="de-DE" sz="2000" dirty="0"/>
              <a:t>, zufällig und freiwillig statt</a:t>
            </a:r>
            <a:r>
              <a:rPr lang="de-DE" sz="2000" dirty="0" smtClean="0"/>
              <a:t>.</a:t>
            </a:r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de-DE" sz="2000" dirty="0" smtClean="0"/>
              <a:t>Die Erarbeitung von Verbesserungsvorschlägen findet </a:t>
            </a:r>
            <a:r>
              <a:rPr lang="de-DE" sz="2000" b="1" dirty="0" smtClean="0"/>
              <a:t>außerhalb der Arbeitszeit </a:t>
            </a:r>
            <a:r>
              <a:rPr lang="de-DE" sz="2000" dirty="0" smtClean="0"/>
              <a:t>statt.</a:t>
            </a:r>
            <a:endParaRPr lang="de-DE" sz="2000" dirty="0"/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de-DE" sz="2000" dirty="0"/>
              <a:t>Bei einem </a:t>
            </a:r>
            <a:r>
              <a:rPr lang="de-DE" sz="2000" dirty="0" smtClean="0"/>
              <a:t>klassischen BVW </a:t>
            </a:r>
            <a:r>
              <a:rPr lang="de-DE" sz="2000" dirty="0"/>
              <a:t>sind keine Vorschläge </a:t>
            </a:r>
            <a:r>
              <a:rPr lang="de-DE" sz="2000" dirty="0" smtClean="0"/>
              <a:t>zulässig, wenn der eigene Aufgabenbereich grundsätzlich das Auffinden von Verbesserungspotenzialen umfasst. </a:t>
            </a:r>
          </a:p>
          <a:p>
            <a:pPr marL="0" lvl="1"/>
            <a:endParaRPr lang="de-DE" sz="2400" dirty="0"/>
          </a:p>
          <a:p>
            <a:pPr marL="0" lvl="1"/>
            <a:endParaRPr lang="de-DE" dirty="0"/>
          </a:p>
        </p:txBody>
      </p:sp>
      <p:sp>
        <p:nvSpPr>
          <p:cNvPr id="11" name="Titel 1"/>
          <p:cNvSpPr>
            <a:spLocks noGrp="1"/>
          </p:cNvSpPr>
          <p:nvPr>
            <p:ph type="ctrTitle"/>
          </p:nvPr>
        </p:nvSpPr>
        <p:spPr>
          <a:xfrm>
            <a:off x="2897299" y="979963"/>
            <a:ext cx="9294701" cy="904741"/>
          </a:xfrm>
        </p:spPr>
        <p:txBody>
          <a:bodyPr>
            <a:noAutofit/>
          </a:bodyPr>
          <a:lstStyle/>
          <a:p>
            <a:r>
              <a:rPr lang="de-DE" sz="3200" dirty="0" smtClean="0"/>
              <a:t>Begriff: Betriebliches Vorschlagswesen (BVW)</a:t>
            </a:r>
            <a:endParaRPr lang="de-DE" sz="3200" dirty="0"/>
          </a:p>
        </p:txBody>
      </p:sp>
      <p:sp>
        <p:nvSpPr>
          <p:cNvPr id="4" name="Richtungspfeil 3"/>
          <p:cNvSpPr/>
          <p:nvPr/>
        </p:nvSpPr>
        <p:spPr>
          <a:xfrm>
            <a:off x="325940" y="928395"/>
            <a:ext cx="2937412" cy="1246170"/>
          </a:xfrm>
          <a:prstGeom prst="homePlate">
            <a:avLst/>
          </a:prstGeom>
          <a:solidFill>
            <a:srgbClr val="006CB1">
              <a:alpha val="7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800" dirty="0" smtClean="0"/>
              <a:t>BVW</a:t>
            </a:r>
            <a:endParaRPr lang="de-DE" sz="2800" dirty="0"/>
          </a:p>
        </p:txBody>
      </p:sp>
    </p:spTree>
    <p:extLst>
      <p:ext uri="{BB962C8B-B14F-4D97-AF65-F5344CB8AC3E}">
        <p14:creationId xmlns:p14="http://schemas.microsoft.com/office/powerpoint/2010/main" val="601681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2841813" y="928395"/>
            <a:ext cx="9144000" cy="904741"/>
          </a:xfrm>
        </p:spPr>
        <p:txBody>
          <a:bodyPr>
            <a:normAutofit/>
          </a:bodyPr>
          <a:lstStyle/>
          <a:p>
            <a:r>
              <a:rPr lang="de-DE" sz="3200" dirty="0" smtClean="0"/>
              <a:t>Begriff: Ideenmanagement (IDM)</a:t>
            </a:r>
            <a:endParaRPr lang="de-DE" sz="320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181099" y="2542296"/>
            <a:ext cx="10442713" cy="3683692"/>
          </a:xfrm>
        </p:spPr>
        <p:txBody>
          <a:bodyPr>
            <a:normAutofit lnSpcReduction="10000"/>
          </a:bodyPr>
          <a:lstStyle/>
          <a:p>
            <a:r>
              <a:rPr lang="de-DE" dirty="0" smtClean="0"/>
              <a:t>Der </a:t>
            </a:r>
            <a:r>
              <a:rPr lang="de-DE" dirty="0"/>
              <a:t>Begriff Ideenmanagement wurde 1975 von Ing. Siegfried </a:t>
            </a:r>
            <a:r>
              <a:rPr lang="de-DE" dirty="0" err="1" smtClean="0"/>
              <a:t>Spahl</a:t>
            </a:r>
            <a:r>
              <a:rPr lang="de-DE" dirty="0" smtClean="0"/>
              <a:t> kreiert</a:t>
            </a:r>
            <a:r>
              <a:rPr lang="de-DE" dirty="0"/>
              <a:t>.</a:t>
            </a:r>
          </a:p>
          <a:p>
            <a:r>
              <a:rPr lang="de-DE" dirty="0"/>
              <a:t>Zunächst fungierte der Begriff als </a:t>
            </a:r>
            <a:r>
              <a:rPr lang="de-DE" b="1" dirty="0"/>
              <a:t>Synonym für das Betriebliche Vorschlagwesen </a:t>
            </a:r>
            <a:r>
              <a:rPr lang="de-DE" dirty="0"/>
              <a:t>(BVW).</a:t>
            </a:r>
          </a:p>
          <a:p>
            <a:r>
              <a:rPr lang="de-DE" dirty="0"/>
              <a:t>Heute bezeichnet man die </a:t>
            </a:r>
            <a:r>
              <a:rPr lang="de-DE" b="1" dirty="0" smtClean="0"/>
              <a:t>Kombination</a:t>
            </a:r>
            <a:r>
              <a:rPr lang="de-DE" dirty="0" smtClean="0"/>
              <a:t> des </a:t>
            </a:r>
            <a:r>
              <a:rPr lang="de-DE" dirty="0"/>
              <a:t>betrieblichen Vorschlagswesens </a:t>
            </a:r>
          </a:p>
          <a:p>
            <a:pPr marL="0" indent="0">
              <a:buNone/>
            </a:pPr>
            <a:r>
              <a:rPr lang="de-DE" dirty="0"/>
              <a:t>(BVW) mit dem </a:t>
            </a:r>
            <a:r>
              <a:rPr lang="de-DE" b="1" dirty="0"/>
              <a:t>kontinuierlichen Verbesserungsprozess (KVP) </a:t>
            </a:r>
            <a:r>
              <a:rPr lang="de-DE" dirty="0"/>
              <a:t>als </a:t>
            </a:r>
            <a:r>
              <a:rPr lang="de-DE" dirty="0" smtClean="0"/>
              <a:t>Ideenmanagement</a:t>
            </a:r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/>
          </a:p>
          <a:p>
            <a:r>
              <a:rPr lang="de-DE" dirty="0"/>
              <a:t>Oberbegriff für </a:t>
            </a:r>
            <a:r>
              <a:rPr lang="de-DE" b="1" dirty="0" smtClean="0"/>
              <a:t>partizipative</a:t>
            </a:r>
            <a:r>
              <a:rPr lang="de-DE" dirty="0" smtClean="0"/>
              <a:t> (</a:t>
            </a:r>
            <a:r>
              <a:rPr lang="de-DE" dirty="0"/>
              <a:t>mitarbeitereinbeziehende) Optimierungssysteme</a:t>
            </a:r>
          </a:p>
          <a:p>
            <a:r>
              <a:rPr lang="de-DE" dirty="0"/>
              <a:t>Ziel</a:t>
            </a:r>
            <a:r>
              <a:rPr lang="de-DE" dirty="0" smtClean="0"/>
              <a:t>: Nutzung </a:t>
            </a:r>
            <a:r>
              <a:rPr lang="de-DE" dirty="0"/>
              <a:t>des </a:t>
            </a:r>
            <a:r>
              <a:rPr lang="de-DE" b="1" dirty="0"/>
              <a:t>Ideenpotentials</a:t>
            </a:r>
            <a:r>
              <a:rPr lang="de-DE" dirty="0"/>
              <a:t> aller Mitarbeiter in einer Organisation, um die Wettbewerbsfähigkeit zu stärken.</a:t>
            </a:r>
          </a:p>
          <a:p>
            <a:endParaRPr lang="de-DE" dirty="0"/>
          </a:p>
        </p:txBody>
      </p:sp>
      <p:sp>
        <p:nvSpPr>
          <p:cNvPr id="4" name="Richtungspfeil 3"/>
          <p:cNvSpPr/>
          <p:nvPr/>
        </p:nvSpPr>
        <p:spPr>
          <a:xfrm>
            <a:off x="325940" y="928395"/>
            <a:ext cx="2937412" cy="1246170"/>
          </a:xfrm>
          <a:prstGeom prst="homePlate">
            <a:avLst/>
          </a:prstGeom>
          <a:solidFill>
            <a:srgbClr val="006CB1">
              <a:alpha val="7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800" dirty="0" smtClean="0"/>
              <a:t>IDM</a:t>
            </a:r>
            <a:endParaRPr lang="de-DE" sz="2800" dirty="0"/>
          </a:p>
        </p:txBody>
      </p:sp>
      <p:sp>
        <p:nvSpPr>
          <p:cNvPr id="7" name="Rechteck 6"/>
          <p:cNvSpPr/>
          <p:nvPr/>
        </p:nvSpPr>
        <p:spPr>
          <a:xfrm>
            <a:off x="1902758" y="4161865"/>
            <a:ext cx="8007724" cy="679077"/>
          </a:xfrm>
          <a:prstGeom prst="rect">
            <a:avLst/>
          </a:prstGeom>
          <a:solidFill>
            <a:srgbClr val="006CB1">
              <a:alpha val="7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800" dirty="0"/>
              <a:t>BVW + KVP = IDM</a:t>
            </a:r>
          </a:p>
        </p:txBody>
      </p:sp>
    </p:spTree>
    <p:extLst>
      <p:ext uri="{BB962C8B-B14F-4D97-AF65-F5344CB8AC3E}">
        <p14:creationId xmlns:p14="http://schemas.microsoft.com/office/powerpoint/2010/main" val="39953035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2129118" y="1006858"/>
            <a:ext cx="9144000" cy="904741"/>
          </a:xfrm>
        </p:spPr>
        <p:txBody>
          <a:bodyPr/>
          <a:lstStyle/>
          <a:p>
            <a:r>
              <a:rPr lang="de-DE" dirty="0" smtClean="0"/>
              <a:t>BVW und IDM im Vergleich</a:t>
            </a:r>
            <a:endParaRPr lang="de-DE" dirty="0"/>
          </a:p>
        </p:txBody>
      </p:sp>
      <p:graphicFrame>
        <p:nvGraphicFramePr>
          <p:cNvPr id="4" name="Tabel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77140000"/>
              </p:ext>
            </p:extLst>
          </p:nvPr>
        </p:nvGraphicFramePr>
        <p:xfrm>
          <a:off x="1210235" y="2454336"/>
          <a:ext cx="9654988" cy="3774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827494"/>
                <a:gridCol w="4827494"/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 smtClean="0"/>
                        <a:t>BVW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IDM (BVW+KVP)</a:t>
                      </a:r>
                      <a:endParaRPr lang="de-D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 smtClean="0"/>
                        <a:t>Freiwillige Zusatzleistung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Teil der Arbeitsaufgabe</a:t>
                      </a:r>
                      <a:endParaRPr lang="de-D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 smtClean="0"/>
                        <a:t>Erarbeitung außerhalb der Arbeitszeit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Während</a:t>
                      </a:r>
                      <a:r>
                        <a:rPr lang="de-DE" baseline="0" dirty="0" smtClean="0"/>
                        <a:t> der Arbeitszeit</a:t>
                      </a:r>
                      <a:endParaRPr lang="de-D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 smtClean="0"/>
                        <a:t>Vorschlag außerhalb des eigenen Aufgabenbereichs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Vorschläge auch innerhalb</a:t>
                      </a:r>
                      <a:r>
                        <a:rPr lang="de-DE" baseline="0" dirty="0" smtClean="0"/>
                        <a:t> des eigenen Arbeitsbereiches</a:t>
                      </a:r>
                      <a:endParaRPr lang="de-D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 smtClean="0"/>
                        <a:t>Eigenständige</a:t>
                      </a:r>
                      <a:r>
                        <a:rPr lang="de-DE" baseline="0" dirty="0" smtClean="0"/>
                        <a:t> Idee mit realisierbarem Lösungsweg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In der Regel Gruppenvorschläge</a:t>
                      </a:r>
                      <a:endParaRPr lang="de-D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 smtClean="0"/>
                        <a:t>Meistens quantifizierbare</a:t>
                      </a:r>
                      <a:r>
                        <a:rPr lang="de-DE" baseline="0" dirty="0" smtClean="0"/>
                        <a:t> (monetäre) Einsparungen im Vordergrund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Umsetzung oft im gesamten Unternehmen</a:t>
                      </a:r>
                      <a:r>
                        <a:rPr lang="de-DE" baseline="0" dirty="0" smtClean="0"/>
                        <a:t> und allen Bereichen</a:t>
                      </a:r>
                      <a:endParaRPr lang="de-D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 smtClean="0"/>
                        <a:t>Bewertung und Prämierung nach klaren Vorgaben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Unterschiedliche Arten der Anerkennung</a:t>
                      </a:r>
                      <a:endParaRPr lang="de-D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 smtClean="0"/>
                        <a:t>Regelung in</a:t>
                      </a:r>
                      <a:r>
                        <a:rPr lang="de-DE" baseline="0" dirty="0" smtClean="0"/>
                        <a:t> Form von Betriebsvereinbarung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dirty="0" smtClean="0"/>
                        <a:t>Klare Systematik, moderierter Prozess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Richtungspfeil 4"/>
          <p:cNvSpPr/>
          <p:nvPr/>
        </p:nvSpPr>
        <p:spPr>
          <a:xfrm>
            <a:off x="325940" y="928395"/>
            <a:ext cx="2937412" cy="1246170"/>
          </a:xfrm>
          <a:prstGeom prst="homePlate">
            <a:avLst/>
          </a:prstGeom>
          <a:solidFill>
            <a:srgbClr val="006CB1">
              <a:alpha val="7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800" dirty="0" smtClean="0"/>
              <a:t>BVW - IDM</a:t>
            </a:r>
            <a:endParaRPr lang="de-DE" sz="2800" dirty="0"/>
          </a:p>
        </p:txBody>
      </p:sp>
    </p:spTree>
    <p:extLst>
      <p:ext uri="{BB962C8B-B14F-4D97-AF65-F5344CB8AC3E}">
        <p14:creationId xmlns:p14="http://schemas.microsoft.com/office/powerpoint/2010/main" val="37999124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2129118" y="1006858"/>
            <a:ext cx="9144000" cy="904741"/>
          </a:xfrm>
        </p:spPr>
        <p:txBody>
          <a:bodyPr/>
          <a:lstStyle/>
          <a:p>
            <a:r>
              <a:rPr lang="de-DE" dirty="0" smtClean="0"/>
              <a:t>BVW – Vorteile und Nachteile</a:t>
            </a:r>
            <a:endParaRPr lang="de-DE" dirty="0"/>
          </a:p>
        </p:txBody>
      </p:sp>
      <p:graphicFrame>
        <p:nvGraphicFramePr>
          <p:cNvPr id="4" name="Tabel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64452668"/>
              </p:ext>
            </p:extLst>
          </p:nvPr>
        </p:nvGraphicFramePr>
        <p:xfrm>
          <a:off x="941292" y="2420718"/>
          <a:ext cx="10616454" cy="347980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5308227"/>
                <a:gridCol w="5308227"/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 smtClean="0"/>
                        <a:t>Vorteile</a:t>
                      </a:r>
                      <a:endParaRPr lang="de-DE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Nachteile</a:t>
                      </a:r>
                      <a:endParaRPr lang="de-DE" dirty="0"/>
                    </a:p>
                  </a:txBody>
                  <a:tcPr>
                    <a:solidFill>
                      <a:schemeClr val="accent2">
                        <a:lumMod val="7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 smtClean="0"/>
                        <a:t>Missstände und Verbesserungspotenziale werden durch die Partizipation der internen </a:t>
                      </a:r>
                      <a:r>
                        <a:rPr lang="de-DE" dirty="0" err="1" smtClean="0"/>
                        <a:t>MitarbeiterInnen</a:t>
                      </a:r>
                      <a:r>
                        <a:rPr lang="de-DE" dirty="0" smtClean="0"/>
                        <a:t> identifiziert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Formulare und das Aufhängen von Briefkästen auf dem Firmengelände reichen i.d.R. nicht aus, um das Ideenpotenzial</a:t>
                      </a:r>
                      <a:r>
                        <a:rPr lang="de-DE" baseline="0" dirty="0" smtClean="0"/>
                        <a:t> der </a:t>
                      </a:r>
                      <a:r>
                        <a:rPr lang="de-DE" baseline="0" dirty="0" err="1" smtClean="0"/>
                        <a:t>MitarbeiterInnen</a:t>
                      </a:r>
                      <a:r>
                        <a:rPr lang="de-DE" baseline="0" dirty="0" smtClean="0"/>
                        <a:t> zu erschließen</a:t>
                      </a:r>
                      <a:endParaRPr lang="de-D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 smtClean="0"/>
                        <a:t>Die Bindung und Treue ans Unternehmen wird gestärkt – direkter Beitrag zum Erfolg des Unternehmens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Einsatz außerhalb der Arbeitszeit</a:t>
                      </a:r>
                      <a:r>
                        <a:rPr lang="de-DE" baseline="0" dirty="0" smtClean="0"/>
                        <a:t> </a:t>
                      </a:r>
                      <a:r>
                        <a:rPr lang="de-DE" dirty="0" smtClean="0"/>
                        <a:t>muss angemessen belohnt und anerkannt werden – finanzielle</a:t>
                      </a:r>
                      <a:r>
                        <a:rPr lang="de-DE" baseline="0" dirty="0" smtClean="0"/>
                        <a:t> Vergütung</a:t>
                      </a:r>
                      <a:endParaRPr lang="de-D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 smtClean="0"/>
                        <a:t>Vorschläge zu allen Unternehmensbereichen inkl. systematische Erfassung, Bewertung, Prämierung der</a:t>
                      </a:r>
                      <a:r>
                        <a:rPr lang="de-DE" baseline="0" dirty="0" smtClean="0"/>
                        <a:t> Vorschläge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Externe Perspektiven, wie etwa die Sichtweise der Kunden, können durch ein BVW nur indirekt berücksichtigt</a:t>
                      </a:r>
                      <a:r>
                        <a:rPr lang="de-DE" baseline="0" dirty="0" smtClean="0"/>
                        <a:t> werden</a:t>
                      </a:r>
                      <a:endParaRPr lang="de-D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 smtClean="0"/>
                        <a:t>Mit Namen oder anonym (Ideenbriefkasten)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Zeitliche Ressourcen müssen</a:t>
                      </a:r>
                      <a:r>
                        <a:rPr lang="de-DE" baseline="0" dirty="0" smtClean="0"/>
                        <a:t> zur Verfügung gestellt werden (z.B. Ansprechpartner und Kümmerer)</a:t>
                      </a:r>
                      <a:endParaRPr lang="de-DE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Richtungspfeil 4"/>
          <p:cNvSpPr/>
          <p:nvPr/>
        </p:nvSpPr>
        <p:spPr>
          <a:xfrm>
            <a:off x="325940" y="928395"/>
            <a:ext cx="2937412" cy="1246170"/>
          </a:xfrm>
          <a:prstGeom prst="homePlate">
            <a:avLst/>
          </a:prstGeom>
          <a:solidFill>
            <a:srgbClr val="006CB1">
              <a:alpha val="7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800" dirty="0" smtClean="0"/>
              <a:t>BVW - IDM</a:t>
            </a:r>
            <a:endParaRPr lang="de-DE" sz="2800" dirty="0"/>
          </a:p>
        </p:txBody>
      </p:sp>
    </p:spTree>
    <p:extLst>
      <p:ext uri="{BB962C8B-B14F-4D97-AF65-F5344CB8AC3E}">
        <p14:creationId xmlns:p14="http://schemas.microsoft.com/office/powerpoint/2010/main" val="271741109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2129118" y="1006858"/>
            <a:ext cx="9144000" cy="904741"/>
          </a:xfrm>
        </p:spPr>
        <p:txBody>
          <a:bodyPr/>
          <a:lstStyle/>
          <a:p>
            <a:r>
              <a:rPr lang="de-DE" dirty="0" smtClean="0"/>
              <a:t>IDM </a:t>
            </a:r>
            <a:r>
              <a:rPr lang="de-DE" dirty="0"/>
              <a:t>- Vorteile und Nachteile</a:t>
            </a:r>
          </a:p>
        </p:txBody>
      </p:sp>
      <p:sp>
        <p:nvSpPr>
          <p:cNvPr id="5" name="Richtungspfeil 4"/>
          <p:cNvSpPr/>
          <p:nvPr/>
        </p:nvSpPr>
        <p:spPr>
          <a:xfrm>
            <a:off x="325940" y="928395"/>
            <a:ext cx="2937412" cy="1246170"/>
          </a:xfrm>
          <a:prstGeom prst="homePlate">
            <a:avLst/>
          </a:prstGeom>
          <a:solidFill>
            <a:srgbClr val="006CB1">
              <a:alpha val="7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800" dirty="0" smtClean="0"/>
              <a:t>BVW - IDM</a:t>
            </a:r>
            <a:endParaRPr lang="de-DE" sz="2800" dirty="0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87953731"/>
              </p:ext>
            </p:extLst>
          </p:nvPr>
        </p:nvGraphicFramePr>
        <p:xfrm>
          <a:off x="921122" y="2174565"/>
          <a:ext cx="10616454" cy="449072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5308227"/>
                <a:gridCol w="5308227"/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 smtClean="0"/>
                        <a:t>Vorteile</a:t>
                      </a:r>
                      <a:endParaRPr lang="de-DE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Nachteile</a:t>
                      </a:r>
                      <a:endParaRPr lang="de-DE" dirty="0"/>
                    </a:p>
                  </a:txBody>
                  <a:tcPr>
                    <a:solidFill>
                      <a:schemeClr val="accent2">
                        <a:lumMod val="7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 err="1" smtClean="0"/>
                        <a:t>MitarbeiterInnen</a:t>
                      </a:r>
                      <a:r>
                        <a:rPr lang="de-DE" dirty="0" smtClean="0"/>
                        <a:t> sammeln Ihre Erfahrungen (Probleme, Ärgernisse) aus dem Arbeitsalltag und suchen Lösungen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Zeitliche Ressourcen müssen</a:t>
                      </a:r>
                      <a:r>
                        <a:rPr lang="de-DE" baseline="0" dirty="0" smtClean="0"/>
                        <a:t> zur Verfügung gestellt werden (z.B. Ansprechpartner und Kümmerer während der Arbeitszeit MA)</a:t>
                      </a:r>
                      <a:endParaRPr lang="de-D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 smtClean="0"/>
                        <a:t>Durch die Gruppenarbeit wird der Zusammenhalt im Unternehmen gefördert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Schulungsmaßnahmen für KVP-Moderatoren erforderlich (oder externe Vergabe)</a:t>
                      </a:r>
                      <a:endParaRPr lang="de-D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 smtClean="0"/>
                        <a:t>Bedienen unterschiedlicher weiterer Werkzeuge (z.B. 6S, TPM, etc.)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Integrität und Bereitschaft adäquat mit Fehlern und Schwäche umzugehen wird gebraucht</a:t>
                      </a:r>
                      <a:endParaRPr lang="de-D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 smtClean="0"/>
                        <a:t>Produktivitätssteigerung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Im klassischen Sinne keine Vorschläge über den</a:t>
                      </a:r>
                      <a:r>
                        <a:rPr lang="de-DE" baseline="0" dirty="0" smtClean="0"/>
                        <a:t> eigenen Arbeitsbereich hinaus zulässig</a:t>
                      </a:r>
                      <a:endParaRPr lang="de-D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 smtClean="0"/>
                        <a:t>Regelmäßige Audits mit Schwerpunktthemen vor Ort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Ggf. teamorientierte</a:t>
                      </a:r>
                      <a:r>
                        <a:rPr lang="de-DE" baseline="0" dirty="0" smtClean="0"/>
                        <a:t> Vergütung in Form von Sachpreisen/Prämien/gemeinsamen Veranstaltungen/Aktionen</a:t>
                      </a:r>
                      <a:endParaRPr lang="de-D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 smtClean="0"/>
                        <a:t>Keine</a:t>
                      </a:r>
                      <a:r>
                        <a:rPr lang="de-DE" baseline="0" dirty="0" smtClean="0"/>
                        <a:t> finanzielle Vergütung vorgesehen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1640833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/>
          <p:cNvSpPr/>
          <p:nvPr/>
        </p:nvSpPr>
        <p:spPr>
          <a:xfrm>
            <a:off x="396916" y="2315504"/>
            <a:ext cx="11517178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de-DE" sz="2000" dirty="0" smtClean="0"/>
              <a:t>Beachten: </a:t>
            </a:r>
            <a:r>
              <a:rPr lang="de-DE" sz="2000" b="1" dirty="0" smtClean="0"/>
              <a:t>Arbeitnehmererfindungsgesetz (ArbnErfG)</a:t>
            </a:r>
            <a:r>
              <a:rPr lang="de-DE" sz="2000" dirty="0" smtClean="0"/>
              <a:t> Im Spannungsfeld von Erfindergesetz/Patentgesetz </a:t>
            </a:r>
            <a:r>
              <a:rPr lang="de-DE" sz="2000" dirty="0"/>
              <a:t>vs. </a:t>
            </a:r>
            <a:r>
              <a:rPr lang="de-DE" sz="2000" dirty="0" smtClean="0"/>
              <a:t>Arbeitsrecht gibt es bei (</a:t>
            </a:r>
            <a:r>
              <a:rPr lang="de-DE" sz="2000" dirty="0"/>
              <a:t>verfahrens-)</a:t>
            </a:r>
            <a:r>
              <a:rPr lang="de-DE" sz="2000" dirty="0" smtClean="0"/>
              <a:t>technischen Erfindungen/Produktideen von Mitarbeiter*innen, </a:t>
            </a:r>
            <a:r>
              <a:rPr lang="de-DE" sz="2000" dirty="0"/>
              <a:t>die patentfähig oder </a:t>
            </a:r>
            <a:r>
              <a:rPr lang="de-DE" sz="2000" dirty="0" smtClean="0"/>
              <a:t>gebrauchsmusterfähig eigene zu beachtende Prozesse und Vorschriften. </a:t>
            </a:r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de-DE" sz="2000" b="1" dirty="0" smtClean="0"/>
              <a:t>§§ 315 BGB. </a:t>
            </a:r>
            <a:r>
              <a:rPr lang="de-DE" sz="2000" dirty="0" smtClean="0"/>
              <a:t>Treu </a:t>
            </a:r>
            <a:r>
              <a:rPr lang="de-DE" sz="2000" dirty="0"/>
              <a:t>und Glauben und „billigem Ermessen“</a:t>
            </a:r>
            <a:endParaRPr lang="de-DE" sz="2000" dirty="0" smtClean="0"/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de-DE" sz="2000" b="1" dirty="0" smtClean="0"/>
              <a:t>§ 612 (1) BGB.</a:t>
            </a:r>
            <a:r>
              <a:rPr lang="de-DE" sz="2000" dirty="0" smtClean="0"/>
              <a:t> </a:t>
            </a:r>
            <a:r>
              <a:rPr lang="de-DE" sz="2000" i="1" dirty="0" smtClean="0"/>
              <a:t>Eine </a:t>
            </a:r>
            <a:r>
              <a:rPr lang="de-DE" sz="2000" i="1" dirty="0"/>
              <a:t>Vergütung gilt als stillschweigend vereinbart, wenn die Dienstleistung den Umständen nach nur gegen eine Vergütung zu erwarten ist</a:t>
            </a:r>
            <a:r>
              <a:rPr lang="de-DE" sz="2000" i="1" dirty="0" smtClean="0"/>
              <a:t>.</a:t>
            </a:r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de-DE" sz="2000" b="1" dirty="0" smtClean="0"/>
              <a:t>§ 612 (2</a:t>
            </a:r>
            <a:r>
              <a:rPr lang="de-DE" sz="2000" b="1" dirty="0"/>
              <a:t>) </a:t>
            </a:r>
            <a:r>
              <a:rPr lang="de-DE" sz="2000" b="1" dirty="0" smtClean="0"/>
              <a:t>BGB.</a:t>
            </a:r>
            <a:r>
              <a:rPr lang="de-DE" sz="2000" dirty="0" smtClean="0"/>
              <a:t> </a:t>
            </a:r>
            <a:r>
              <a:rPr lang="de-DE" sz="2000" i="1" dirty="0" smtClean="0"/>
              <a:t>Ist </a:t>
            </a:r>
            <a:r>
              <a:rPr lang="de-DE" sz="2000" i="1" dirty="0"/>
              <a:t>die Höhe der Vergütung nicht bestimmt, so ist bei dem Bestehen einer Taxe die taxmäßige Vergütung, in Ermangelung einer Taxe die übliche Vergütung als vereinbart anzusehen</a:t>
            </a:r>
            <a:r>
              <a:rPr lang="de-DE" sz="2000" i="1" dirty="0" smtClean="0"/>
              <a:t>.</a:t>
            </a:r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de-DE" sz="2000" dirty="0"/>
              <a:t> </a:t>
            </a:r>
            <a:r>
              <a:rPr lang="de-DE" sz="2000" b="1" dirty="0"/>
              <a:t>§ 87 </a:t>
            </a:r>
            <a:r>
              <a:rPr lang="de-DE" sz="2000" b="1" dirty="0" smtClean="0"/>
              <a:t>(1) BetrVG</a:t>
            </a:r>
            <a:r>
              <a:rPr lang="de-DE" sz="2000" b="1" dirty="0"/>
              <a:t>. </a:t>
            </a:r>
            <a:r>
              <a:rPr lang="de-DE" sz="2000" i="1" dirty="0"/>
              <a:t>Der Betriebsrat hat, soweit eine gesetzliche oder tarifliche Regelung nicht besteht, in folgenden Angelegenheiten mitzubestimmen</a:t>
            </a:r>
            <a:r>
              <a:rPr lang="de-DE" sz="2000" i="1" dirty="0" smtClean="0"/>
              <a:t>: </a:t>
            </a:r>
            <a:r>
              <a:rPr lang="de-DE" sz="2000" b="1" dirty="0"/>
              <a:t>Ziffer </a:t>
            </a:r>
            <a:r>
              <a:rPr lang="de-DE" sz="2000" b="1" dirty="0" smtClean="0"/>
              <a:t>12: </a:t>
            </a:r>
            <a:r>
              <a:rPr lang="de-DE" sz="2000" i="1" dirty="0" smtClean="0"/>
              <a:t>Grundsätze über das Betriebliche Vorschlagswesen</a:t>
            </a:r>
          </a:p>
          <a:p>
            <a:pPr marL="342900" lvl="1" indent="-342900">
              <a:buFont typeface="Arial" panose="020B0604020202020204" pitchFamily="34" charset="0"/>
              <a:buChar char="•"/>
            </a:pPr>
            <a:endParaRPr lang="de-DE" sz="2000" dirty="0" smtClean="0"/>
          </a:p>
          <a:p>
            <a:pPr marL="342900" lvl="1" indent="-342900">
              <a:buFont typeface="Arial" panose="020B0604020202020204" pitchFamily="34" charset="0"/>
              <a:buChar char="•"/>
            </a:pPr>
            <a:endParaRPr lang="de-DE" sz="2000" dirty="0" smtClean="0"/>
          </a:p>
        </p:txBody>
      </p:sp>
      <p:sp>
        <p:nvSpPr>
          <p:cNvPr id="11" name="Titel 1"/>
          <p:cNvSpPr>
            <a:spLocks noGrp="1"/>
          </p:cNvSpPr>
          <p:nvPr>
            <p:ph type="ctrTitle"/>
          </p:nvPr>
        </p:nvSpPr>
        <p:spPr>
          <a:xfrm>
            <a:off x="2635639" y="959793"/>
            <a:ext cx="9144000" cy="904741"/>
          </a:xfrm>
        </p:spPr>
        <p:txBody>
          <a:bodyPr>
            <a:noAutofit/>
          </a:bodyPr>
          <a:lstStyle/>
          <a:p>
            <a:r>
              <a:rPr lang="de-DE" sz="3200" dirty="0" smtClean="0"/>
              <a:t>Sonstige rechtliche Grundlagen</a:t>
            </a:r>
            <a:endParaRPr lang="de-DE" sz="3200" dirty="0"/>
          </a:p>
        </p:txBody>
      </p:sp>
      <p:sp>
        <p:nvSpPr>
          <p:cNvPr id="4" name="Richtungspfeil 3"/>
          <p:cNvSpPr/>
          <p:nvPr/>
        </p:nvSpPr>
        <p:spPr>
          <a:xfrm>
            <a:off x="325940" y="928395"/>
            <a:ext cx="2937412" cy="1246170"/>
          </a:xfrm>
          <a:prstGeom prst="homePlate">
            <a:avLst/>
          </a:prstGeom>
          <a:solidFill>
            <a:srgbClr val="006CB1">
              <a:alpha val="7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800" dirty="0" smtClean="0"/>
              <a:t>Gesetze</a:t>
            </a:r>
            <a:endParaRPr lang="de-DE" sz="2800" dirty="0"/>
          </a:p>
        </p:txBody>
      </p:sp>
    </p:spTree>
    <p:extLst>
      <p:ext uri="{BB962C8B-B14F-4D97-AF65-F5344CB8AC3E}">
        <p14:creationId xmlns:p14="http://schemas.microsoft.com/office/powerpoint/2010/main" val="2111077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6 Masterfolie-6 Efa-EI-TBS-MAIS-EU ESF-MKULNV und Farbe hellgr%C3%BC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4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5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6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7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2F8152852ED18445969B2952F69B68FB" ma:contentTypeVersion="4" ma:contentTypeDescription="Ein neues Dokument erstellen." ma:contentTypeScope="" ma:versionID="10698061627e028ad19e5534b468c9c9">
  <xsd:schema xmlns:xsd="http://www.w3.org/2001/XMLSchema" xmlns:xs="http://www.w3.org/2001/XMLSchema" xmlns:p="http://schemas.microsoft.com/office/2006/metadata/properties" xmlns:ns2="f89dfec4-070d-4395-9822-537f27f331ca" xmlns:ns3="abe0f190-cdda-4d89-a611-351ca1f94bd7" targetNamespace="http://schemas.microsoft.com/office/2006/metadata/properties" ma:root="true" ma:fieldsID="eae11ec3776ceb4b34a6ae1ffd516171" ns2:_="" ns3:_="">
    <xsd:import namespace="f89dfec4-070d-4395-9822-537f27f331ca"/>
    <xsd:import namespace="abe0f190-cdda-4d89-a611-351ca1f94bd7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3:i2b6707bb70a48e7b0b01c2961e9232c" minOccurs="0"/>
                <xsd:element ref="ns2:TaxCatchAll" minOccurs="0"/>
                <xsd:element ref="ns3:Schl_x00fc_sselwor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89dfec4-070d-4395-9822-537f27f331ca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Wert der Dokument-ID" ma:description="Der Wert der diesem Element zugewiesenen Dokument-ID." ma:internalName="_dlc_DocId" ma:readOnly="true">
      <xsd:simpleType>
        <xsd:restriction base="dms:Text"/>
      </xsd:simpleType>
    </xsd:element>
    <xsd:element name="_dlc_DocIdUrl" ma:index="9" nillable="true" ma:displayName="Dokument-ID" ma:description="Permanenter Hyperlink zu diesem Dok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Beständige ID" ma:description="ID beim Hinzufügen beibehalten." ma:hidden="true" ma:internalName="_dlc_DocIdPersistId" ma:readOnly="true">
      <xsd:simpleType>
        <xsd:restriction base="dms:Boolean"/>
      </xsd:simpleType>
    </xsd:element>
    <xsd:element name="TaxCatchAll" ma:index="13" nillable="true" ma:displayName="Taxonomiespalte &quot;Alle abfangen&quot;" ma:hidden="true" ma:list="{91a17a19-fcb2-4ec3-8640-0a4d48d6a964}" ma:internalName="TaxCatchAll" ma:showField="CatchAllData" ma:web="f89dfec4-070d-4395-9822-537f27f331ca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be0f190-cdda-4d89-a611-351ca1f94bd7" elementFormDefault="qualified">
    <xsd:import namespace="http://schemas.microsoft.com/office/2006/documentManagement/types"/>
    <xsd:import namespace="http://schemas.microsoft.com/office/infopath/2007/PartnerControls"/>
    <xsd:element name="i2b6707bb70a48e7b0b01c2961e9232c" ma:index="12" nillable="true" ma:taxonomy="true" ma:internalName="i2b6707bb70a48e7b0b01c2961e9232c" ma:taxonomyFieldName="DokTyp" ma:displayName="DokTyp" ma:default="" ma:fieldId="{22b6707b-b70a-48e7-b0b0-1c2961e9232c}" ma:taxonomyMulti="true" ma:sspId="11499e37-d308-4901-996c-eb6d626bbc7c" ma:termSetId="7c50bbc6-89cb-4685-95f5-d6695d37f7b8" ma:anchorId="00000000-0000-0000-0000-000000000000" ma:open="true" ma:isKeyword="false">
      <xsd:complexType>
        <xsd:sequence>
          <xsd:element ref="pc:Terms" minOccurs="0" maxOccurs="1"/>
        </xsd:sequence>
      </xsd:complexType>
    </xsd:element>
    <xsd:element name="Schl_x00fc_sselworte" ma:index="14" nillable="true" ma:displayName="Schlüsselworte" ma:internalName="Schl_x00fc_sselwort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Version=15.0.0.0, Culture=neutral, PublicKeyToken=71e9bce111e9429c</Assembly>
    <Class>Microsoft.Office.DocumentManagement.Internal.DocIdHandler</Class>
    <Data/>
    <Filter/>
  </Receiver>
</spe:Receivers>
</file>

<file path=customXml/item4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chl_x00fc_sselworte xmlns="abe0f190-cdda-4d89-a611-351ca1f94bd7" xsi:nil="true"/>
    <i2b6707bb70a48e7b0b01c2961e9232c xmlns="abe0f190-cdda-4d89-a611-351ca1f94bd7">
      <Terms xmlns="http://schemas.microsoft.com/office/infopath/2007/PartnerControls">
        <TermInfo xmlns="http://schemas.microsoft.com/office/infopath/2007/PartnerControls">
          <TermName xmlns="http://schemas.microsoft.com/office/infopath/2007/PartnerControls">Entwurf</TermName>
          <TermId xmlns="http://schemas.microsoft.com/office/infopath/2007/PartnerControls">0086a670-9b3d-40c8-a37d-6693e5c8666f</TermId>
        </TermInfo>
      </Terms>
    </i2b6707bb70a48e7b0b01c2961e9232c>
    <TaxCatchAll xmlns="f89dfec4-070d-4395-9822-537f27f331ca">
      <Value>5</Value>
    </TaxCatchAll>
    <_dlc_DocId xmlns="f89dfec4-070d-4395-9822-537f27f331ca">XWYCKWRY45HD-25-1326</_dlc_DocId>
    <_dlc_DocIdUrl xmlns="f89dfec4-070d-4395-9822-537f27f331ca">
      <Url>https://extranet.tbs-nrw.de/Projekte/Klimaschutz/_layouts/15/DocIdRedir.aspx?ID=XWYCKWRY45HD-25-1326</Url>
      <Description>XWYCKWRY45HD-25-1326</Description>
    </_dlc_DocIdUrl>
  </documentManagement>
</p:properties>
</file>

<file path=customXml/itemProps1.xml><?xml version="1.0" encoding="utf-8"?>
<ds:datastoreItem xmlns:ds="http://schemas.openxmlformats.org/officeDocument/2006/customXml" ds:itemID="{78769F85-B759-4B89-ADB4-F4E731758BD6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5898C4C7-6127-4849-9912-ED7F49B14D9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f89dfec4-070d-4395-9822-537f27f331ca"/>
    <ds:schemaRef ds:uri="abe0f190-cdda-4d89-a611-351ca1f94bd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B842DB87-5A90-4387-A497-439C487D4ACE}">
  <ds:schemaRefs>
    <ds:schemaRef ds:uri="http://schemas.microsoft.com/sharepoint/events"/>
  </ds:schemaRefs>
</ds:datastoreItem>
</file>

<file path=customXml/itemProps4.xml><?xml version="1.0" encoding="utf-8"?>
<ds:datastoreItem xmlns:ds="http://schemas.openxmlformats.org/officeDocument/2006/customXml" ds:itemID="{C68E3919-768C-447A-B662-D30FCA4F38C3}">
  <ds:schemaRefs>
    <ds:schemaRef ds:uri="http://purl.org/dc/dcmitype/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schemas.microsoft.com/office/2006/documentManagement/types"/>
    <ds:schemaRef ds:uri="f89dfec4-070d-4395-9822-537f27f331ca"/>
    <ds:schemaRef ds:uri="http://schemas.openxmlformats.org/package/2006/metadata/core-properties"/>
    <ds:schemaRef ds:uri="abe0f190-cdda-4d89-a611-351ca1f94bd7"/>
    <ds:schemaRef ds:uri="http://www.w3.org/XML/1998/namespace"/>
    <ds:schemaRef ds:uri="http://purl.org/dc/term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1835</Words>
  <Application>Microsoft Office PowerPoint</Application>
  <PresentationFormat>Breitbild</PresentationFormat>
  <Paragraphs>266</Paragraphs>
  <Slides>22</Slides>
  <Notes>9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2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22</vt:i4>
      </vt:variant>
    </vt:vector>
  </HeadingPairs>
  <TitlesOfParts>
    <vt:vector size="25" baseType="lpstr">
      <vt:lpstr>Arial</vt:lpstr>
      <vt:lpstr>Calibri</vt:lpstr>
      <vt:lpstr>6 Masterfolie-6 Efa-EI-TBS-MAIS-EU ESF-MKULNV und Farbe hellgr%C3%BCn</vt:lpstr>
      <vt:lpstr>PowerPoint-Präsentation</vt:lpstr>
      <vt:lpstr>Auftrag des Projektes  „Mehr Klimaschutz durch Beteiligung“</vt:lpstr>
      <vt:lpstr>Grundsätzliches zu BVW und IDM</vt:lpstr>
      <vt:lpstr>Begriff: Betriebliches Vorschlagswesen (BVW)</vt:lpstr>
      <vt:lpstr>Begriff: Ideenmanagement (IDM)</vt:lpstr>
      <vt:lpstr>BVW und IDM im Vergleich</vt:lpstr>
      <vt:lpstr>BVW – Vorteile und Nachteile</vt:lpstr>
      <vt:lpstr>IDM - Vorteile und Nachteile</vt:lpstr>
      <vt:lpstr>Sonstige rechtliche Grundlagen</vt:lpstr>
      <vt:lpstr>Typischer Ablauf  in einem BVW – Detailbetrachtung</vt:lpstr>
      <vt:lpstr>Zusammenfassung: Wann unterstützt ein BVW/IDM den betrieblichen Klimaschutz?</vt:lpstr>
      <vt:lpstr>Ablauf BVW/IDM - schematisch</vt:lpstr>
      <vt:lpstr>Allgemeine Tipps – für´s BVW/IDM</vt:lpstr>
      <vt:lpstr>„Grüne“ Tipps – für´s BVW/IDM</vt:lpstr>
      <vt:lpstr>Inhalte einer Betriebsvereinbarung (BV)  zum BVW / IDM</vt:lpstr>
      <vt:lpstr>Inhalte einer BV zum BVW / IDM</vt:lpstr>
      <vt:lpstr>Inhalte einer BV zum BVW / IDM</vt:lpstr>
      <vt:lpstr>Inhalte einer BV zum BVW / IDM</vt:lpstr>
      <vt:lpstr>Inhalte einer BV zum BVW / IDM</vt:lpstr>
      <vt:lpstr>Inhalte einer BV zum BVW / IDM</vt:lpstr>
      <vt:lpstr>Inhalte einer BV zum BVW / IDM</vt:lpstr>
      <vt:lpstr>Inhalte einer BV zum BVW / IDM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Admin</dc:creator>
  <cp:lastModifiedBy>Admin</cp:lastModifiedBy>
  <cp:revision>211</cp:revision>
  <cp:lastPrinted>2017-04-03T12:55:33Z</cp:lastPrinted>
  <dcterms:created xsi:type="dcterms:W3CDTF">2016-04-06T12:18:13Z</dcterms:created>
  <dcterms:modified xsi:type="dcterms:W3CDTF">2017-12-08T13:53:42Z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0x0101002F8152852ED18445969B2952F69B68FB</vt:lpwstr>
  </property>
  <property fmtid="{D5CDD505-2E9C-101B-9397-08002B2CF9AE}" pid="3" name="_dlc_DocIdItemGuid">
    <vt:lpwstr>2806283e-2f5d-417a-9dae-94bd68ee5da9</vt:lpwstr>
  </property>
  <property fmtid="{D5CDD505-2E9C-101B-9397-08002B2CF9AE}" pid="4" name="DokTyp">
    <vt:lpwstr>5;#Entwurf|0086a670-9b3d-40c8-a37d-6693e5c8666f</vt:lpwstr>
  </property>
</Properties>
</file>