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5"/>
  </p:notesMasterIdLst>
  <p:sldIdLst>
    <p:sldId id="357" r:id="rId6"/>
    <p:sldId id="351" r:id="rId7"/>
    <p:sldId id="359" r:id="rId8"/>
    <p:sldId id="360" r:id="rId9"/>
    <p:sldId id="363" r:id="rId10"/>
    <p:sldId id="358" r:id="rId11"/>
    <p:sldId id="361" r:id="rId12"/>
    <p:sldId id="362" r:id="rId13"/>
    <p:sldId id="364" r:id="rId14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s Bauer" initials="AB" lastIdx="1" clrIdx="0">
    <p:extLst>
      <p:ext uri="{19B8F6BF-5375-455C-9EA6-DF929625EA0E}">
        <p15:presenceInfo xmlns:p15="http://schemas.microsoft.com/office/powerpoint/2012/main" userId="S-1-5-21-3078373778-3117296044-2784199259-47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B1"/>
    <a:srgbClr val="009FE3"/>
    <a:srgbClr val="86BC24"/>
    <a:srgbClr val="A9A987"/>
    <a:srgbClr val="B1A77F"/>
    <a:srgbClr val="B1B080"/>
    <a:srgbClr val="A49F8C"/>
    <a:srgbClr val="D2D2C2"/>
    <a:srgbClr val="95B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29" autoAdjust="0"/>
    <p:restoredTop sz="55900" autoAdjust="0"/>
  </p:normalViewPr>
  <p:slideViewPr>
    <p:cSldViewPr snapToGrid="0">
      <p:cViewPr varScale="1">
        <p:scale>
          <a:sx n="100" d="100"/>
          <a:sy n="100" d="100"/>
        </p:scale>
        <p:origin x="112" y="64"/>
      </p:cViewPr>
      <p:guideLst/>
    </p:cSldViewPr>
  </p:slideViewPr>
  <p:outlineViewPr>
    <p:cViewPr>
      <p:scale>
        <a:sx n="33" d="100"/>
        <a:sy n="33" d="100"/>
      </p:scale>
      <p:origin x="0" y="-51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52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7CE65D5-2F66-42CD-A2F4-2AC3747F54EE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86559E0-611C-4D46-AE85-FB95A2705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22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040475"/>
            <a:ext cx="9144000" cy="904741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de-DE" dirty="0" smtClean="0"/>
              <a:t>Mehr Klimaschutz durch Beteiligung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0792" y="6135893"/>
            <a:ext cx="1051041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6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19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056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mit Projek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040475"/>
            <a:ext cx="9144000" cy="904741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de-DE" dirty="0" smtClean="0"/>
              <a:t>Mehr Klimaschutz durch Beteiligung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73959" y="73959"/>
            <a:ext cx="3119717" cy="9547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838199" y="2340590"/>
            <a:ext cx="10442713" cy="3154379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292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51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89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37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65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98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763-5B36-4CF6-914D-FA4C87AB8C33}" type="datetimeFigureOut">
              <a:rPr lang="de-DE" smtClean="0"/>
              <a:t>13.12.2017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45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" y="1163747"/>
            <a:ext cx="12191999" cy="840321"/>
          </a:xfrm>
          <a:prstGeom prst="rect">
            <a:avLst/>
          </a:prstGeom>
          <a:solidFill>
            <a:srgbClr val="86BC24">
              <a:alpha val="50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dk1">
                  <a:alpha val="0"/>
                </a:schemeClr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82823" y="1082200"/>
            <a:ext cx="10515600" cy="1003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Mehr Klimaschutz durch Beteiligung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199" y="2340590"/>
            <a:ext cx="10442713" cy="3154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5D763-5B36-4CF6-914D-FA4C87AB8C33}" type="datetimeFigureOut">
              <a:rPr lang="de-DE" smtClean="0"/>
              <a:t>13.12.2017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24929-BADC-4E4A-A175-17DA354A9D94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264410" y="185113"/>
            <a:ext cx="2678777" cy="633760"/>
            <a:chOff x="486397" y="301100"/>
            <a:chExt cx="2586143" cy="633760"/>
          </a:xfrm>
        </p:grpSpPr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397" y="577023"/>
              <a:ext cx="1062315" cy="357837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435" y="301100"/>
              <a:ext cx="1151979" cy="203847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9422" y="396906"/>
              <a:ext cx="983118" cy="465422"/>
            </a:xfrm>
            <a:prstGeom prst="rect">
              <a:avLst/>
            </a:prstGeom>
          </p:spPr>
        </p:pic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651" y="60455"/>
            <a:ext cx="1848908" cy="10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0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0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89703" y="2292176"/>
            <a:ext cx="8307787" cy="2308324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3600" b="1" dirty="0" smtClean="0"/>
              <a:t>P.013b</a:t>
            </a:r>
          </a:p>
          <a:p>
            <a:pPr algn="ctr"/>
            <a:endParaRPr lang="de-DE" sz="3600" b="1" dirty="0" smtClean="0"/>
          </a:p>
          <a:p>
            <a:pPr algn="ctr"/>
            <a:r>
              <a:rPr lang="de-DE" sz="3600" dirty="0" smtClean="0"/>
              <a:t>Foliensammlung </a:t>
            </a:r>
            <a:r>
              <a:rPr lang="de-DE" sz="3600" dirty="0"/>
              <a:t>zu: </a:t>
            </a:r>
            <a:endParaRPr lang="de-DE" sz="3600" dirty="0" smtClean="0"/>
          </a:p>
          <a:p>
            <a:pPr algn="ctr"/>
            <a:r>
              <a:rPr lang="de-DE" sz="3600" dirty="0" smtClean="0"/>
              <a:t>Akteursanalyse </a:t>
            </a:r>
            <a:r>
              <a:rPr lang="de-DE" sz="3600" dirty="0"/>
              <a:t>und </a:t>
            </a:r>
            <a:r>
              <a:rPr lang="de-DE" sz="3600" dirty="0" smtClean="0"/>
              <a:t>Kommunikationsmatrix</a:t>
            </a:r>
            <a:endParaRPr lang="de-DE" sz="3600" dirty="0"/>
          </a:p>
        </p:txBody>
      </p:sp>
      <p:pic>
        <p:nvPicPr>
          <p:cNvPr id="3" name="Grafik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590" y="5122228"/>
            <a:ext cx="4692015" cy="141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6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Akteursanalyse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789749" y="2546350"/>
            <a:ext cx="93226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Akteursanalyse = </a:t>
            </a:r>
            <a:r>
              <a:rPr lang="de-DE" dirty="0" err="1" smtClean="0"/>
              <a:t>Stakeholderanalyse</a:t>
            </a:r>
            <a:r>
              <a:rPr lang="de-DE" dirty="0" smtClean="0"/>
              <a:t> = Wer hat welche </a:t>
            </a:r>
            <a:r>
              <a:rPr lang="de-DE" b="1" dirty="0" smtClean="0"/>
              <a:t>Ansprüche und Interessen </a:t>
            </a:r>
            <a:r>
              <a:rPr lang="de-DE" dirty="0" smtClean="0"/>
              <a:t>an das Projekt?</a:t>
            </a:r>
          </a:p>
          <a:p>
            <a:endParaRPr lang="de-DE" dirty="0"/>
          </a:p>
          <a:p>
            <a:r>
              <a:rPr lang="de-DE" dirty="0" smtClean="0"/>
              <a:t>Allgemein so… 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t="1059" b="-1059"/>
          <a:stretch/>
        </p:blipFill>
        <p:spPr>
          <a:xfrm>
            <a:off x="2646567" y="3880992"/>
            <a:ext cx="6898866" cy="243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53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Akteursanalyse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2288" y="2266909"/>
            <a:ext cx="5962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Welche Person hat </a:t>
            </a:r>
            <a:r>
              <a:rPr lang="de-DE" b="1" dirty="0" smtClean="0"/>
              <a:t>Ansprüche und Interessen </a:t>
            </a:r>
            <a:r>
              <a:rPr lang="de-DE" dirty="0" smtClean="0"/>
              <a:t>an das Projekt?</a:t>
            </a:r>
          </a:p>
          <a:p>
            <a:endParaRPr lang="de-DE" dirty="0"/>
          </a:p>
          <a:p>
            <a:r>
              <a:rPr lang="de-DE" dirty="0" smtClean="0"/>
              <a:t>Oder so… </a:t>
            </a:r>
            <a:endParaRPr lang="de-DE" dirty="0"/>
          </a:p>
        </p:txBody>
      </p:sp>
      <p:sp>
        <p:nvSpPr>
          <p:cNvPr id="8" name="Ellipse 7"/>
          <p:cNvSpPr/>
          <p:nvPr/>
        </p:nvSpPr>
        <p:spPr>
          <a:xfrm>
            <a:off x="6252382" y="3019309"/>
            <a:ext cx="2364869" cy="949025"/>
          </a:xfrm>
          <a:prstGeom prst="ellipse">
            <a:avLst/>
          </a:prstGeom>
          <a:solidFill>
            <a:srgbClr val="006C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Gegner - </a:t>
            </a:r>
            <a:r>
              <a:rPr lang="de-DE" sz="2000" dirty="0" err="1" smtClean="0"/>
              <a:t>Verhinderer</a:t>
            </a:r>
            <a:endParaRPr lang="de-DE" sz="2000" dirty="0"/>
          </a:p>
        </p:txBody>
      </p:sp>
      <p:sp>
        <p:nvSpPr>
          <p:cNvPr id="9" name="Ellipse 8"/>
          <p:cNvSpPr/>
          <p:nvPr/>
        </p:nvSpPr>
        <p:spPr>
          <a:xfrm>
            <a:off x="1093330" y="3703060"/>
            <a:ext cx="2282724" cy="1078183"/>
          </a:xfrm>
          <a:prstGeom prst="ellipse">
            <a:avLst/>
          </a:prstGeom>
          <a:solidFill>
            <a:srgbClr val="86B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Befürworter - Unterstützer</a:t>
            </a:r>
            <a:endParaRPr lang="de-DE" sz="2000" dirty="0"/>
          </a:p>
        </p:txBody>
      </p:sp>
      <p:sp>
        <p:nvSpPr>
          <p:cNvPr id="10" name="Ellipse 9"/>
          <p:cNvSpPr/>
          <p:nvPr/>
        </p:nvSpPr>
        <p:spPr>
          <a:xfrm>
            <a:off x="3187899" y="5350236"/>
            <a:ext cx="2432486" cy="1010386"/>
          </a:xfrm>
          <a:prstGeom prst="ellipse">
            <a:avLst/>
          </a:prstGeom>
          <a:solidFill>
            <a:srgbClr val="009FE3"/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neutral</a:t>
            </a:r>
            <a:endParaRPr lang="de-DE" sz="20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867" y="3581918"/>
            <a:ext cx="2344163" cy="136692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180656" y="378366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Ziel: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7732750" y="4153000"/>
            <a:ext cx="4037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Es geht um:</a:t>
            </a:r>
          </a:p>
          <a:p>
            <a:endParaRPr lang="de-DE" b="1" dirty="0" smtClean="0"/>
          </a:p>
          <a:p>
            <a:pPr marL="285750" indent="-285750">
              <a:buFontTx/>
              <a:buChar char="-"/>
            </a:pPr>
            <a:r>
              <a:rPr lang="de-DE" b="1" dirty="0" smtClean="0"/>
              <a:t>Einfluss</a:t>
            </a:r>
            <a:r>
              <a:rPr lang="de-DE" dirty="0" smtClean="0"/>
              <a:t> auf andere Akteure</a:t>
            </a:r>
          </a:p>
          <a:p>
            <a:pPr marL="285750" indent="-285750">
              <a:buFontTx/>
              <a:buChar char="-"/>
            </a:pPr>
            <a:r>
              <a:rPr lang="de-DE" b="1" dirty="0" smtClean="0"/>
              <a:t>Entscheidung</a:t>
            </a:r>
            <a:r>
              <a:rPr lang="de-DE" dirty="0" smtClean="0"/>
              <a:t>spotenzial (finanziell, technisch, organisatorisch…)</a:t>
            </a:r>
          </a:p>
          <a:p>
            <a:pPr marL="285750" indent="-285750">
              <a:buFontTx/>
              <a:buChar char="-"/>
            </a:pPr>
            <a:r>
              <a:rPr lang="de-DE" b="1" dirty="0" smtClean="0"/>
              <a:t>Aufgaben</a:t>
            </a:r>
            <a:r>
              <a:rPr lang="de-DE" dirty="0" smtClean="0"/>
              <a:t> und Zuständigkeiten</a:t>
            </a:r>
          </a:p>
          <a:p>
            <a:pPr marL="285750" indent="-285750">
              <a:buFontTx/>
              <a:buChar char="-"/>
            </a:pPr>
            <a:r>
              <a:rPr lang="de-DE" b="1" dirty="0" smtClean="0"/>
              <a:t>Einstellung</a:t>
            </a:r>
            <a:r>
              <a:rPr lang="de-DE" dirty="0" smtClean="0"/>
              <a:t> zum Projekt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44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413" y="1014534"/>
            <a:ext cx="9144000" cy="904741"/>
          </a:xfrm>
        </p:spPr>
        <p:txBody>
          <a:bodyPr/>
          <a:lstStyle/>
          <a:p>
            <a:pPr algn="l"/>
            <a:r>
              <a:rPr lang="de-DE" dirty="0" smtClean="0"/>
              <a:t>Akteursanalyse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26246" y="2202058"/>
            <a:ext cx="41489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Oder so…</a:t>
            </a:r>
          </a:p>
          <a:p>
            <a:endParaRPr lang="de-DE" dirty="0"/>
          </a:p>
          <a:p>
            <a:pPr marL="285750" lvl="0" indent="-285750">
              <a:buBlip>
                <a:blip r:embed="rId2"/>
              </a:buBlip>
            </a:pPr>
            <a:r>
              <a:rPr lang="de-DE" dirty="0"/>
              <a:t>Wer ist an welchem Problem beteiligt? </a:t>
            </a:r>
          </a:p>
          <a:p>
            <a:pPr marL="285750" lvl="0" indent="-285750">
              <a:buBlip>
                <a:blip r:embed="rId2"/>
              </a:buBlip>
            </a:pPr>
            <a:r>
              <a:rPr lang="de-DE" dirty="0"/>
              <a:t>Wer </a:t>
            </a:r>
            <a:r>
              <a:rPr lang="de-DE" dirty="0" smtClean="0"/>
              <a:t>trifft welche Entscheidungen? </a:t>
            </a:r>
            <a:endParaRPr lang="de-DE" dirty="0"/>
          </a:p>
          <a:p>
            <a:pPr marL="285750" lvl="0" indent="-285750">
              <a:buBlip>
                <a:blip r:embed="rId2"/>
              </a:buBlip>
            </a:pPr>
            <a:r>
              <a:rPr lang="de-DE" dirty="0"/>
              <a:t>Wer taucht immer auf? </a:t>
            </a:r>
          </a:p>
          <a:p>
            <a:pPr marL="285750" lvl="0" indent="-285750">
              <a:buBlip>
                <a:blip r:embed="rId2"/>
              </a:buBlip>
            </a:pPr>
            <a:r>
              <a:rPr lang="de-DE" dirty="0"/>
              <a:t>Wer hilft weiter?</a:t>
            </a:r>
          </a:p>
          <a:p>
            <a:pPr marL="285750" lvl="0" indent="-285750">
              <a:buBlip>
                <a:blip r:embed="rId2"/>
              </a:buBlip>
            </a:pPr>
            <a:r>
              <a:rPr lang="de-DE" dirty="0"/>
              <a:t>Wer kann </a:t>
            </a:r>
            <a:r>
              <a:rPr lang="de-DE" dirty="0" smtClean="0"/>
              <a:t>behindern?</a:t>
            </a:r>
          </a:p>
          <a:p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341" y="276603"/>
            <a:ext cx="4425747" cy="641927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960747" y="4225474"/>
            <a:ext cx="43078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endParaRPr lang="de-DE" dirty="0"/>
          </a:p>
          <a:p>
            <a:pPr lvl="0"/>
            <a:r>
              <a:rPr lang="de-DE" dirty="0" smtClean="0"/>
              <a:t>Die Überleitung zur Entwicklung einer </a:t>
            </a:r>
          </a:p>
          <a:p>
            <a:pPr lvl="0"/>
            <a:r>
              <a:rPr lang="de-DE" dirty="0" smtClean="0"/>
              <a:t>passenden K</a:t>
            </a:r>
            <a:r>
              <a:rPr lang="de-DE" b="1" dirty="0" smtClean="0"/>
              <a:t>ommunikations-Matrix</a:t>
            </a:r>
            <a:r>
              <a:rPr lang="de-DE" dirty="0" smtClean="0"/>
              <a:t> </a:t>
            </a:r>
          </a:p>
          <a:p>
            <a:pPr lvl="0"/>
            <a:r>
              <a:rPr lang="de-DE" dirty="0" smtClean="0"/>
              <a:t>für das Projekt erfolgt fließend…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/>
              <a:t>Identifizierte Akteure in Matrix eintragen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/>
              <a:t>Wer kommuniziert wann, wie mit wem?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smtClean="0"/>
              <a:t>Wer muss über </a:t>
            </a:r>
            <a:r>
              <a:rPr lang="de-DE" u="sng" dirty="0" smtClean="0"/>
              <a:t>was, wie, wann und wo </a:t>
            </a:r>
          </a:p>
          <a:p>
            <a:pPr lvl="0"/>
            <a:r>
              <a:rPr lang="de-DE" dirty="0" smtClean="0"/>
              <a:t>eingebunden sein, </a:t>
            </a:r>
            <a:r>
              <a:rPr lang="de-DE" b="1" dirty="0" smtClean="0"/>
              <a:t>damit alles klappt</a:t>
            </a:r>
            <a:r>
              <a:rPr lang="de-DE" dirty="0" smtClean="0"/>
              <a:t>?</a:t>
            </a:r>
            <a:endParaRPr lang="de-DE" dirty="0"/>
          </a:p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807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8504" y="1074443"/>
            <a:ext cx="9144000" cy="904741"/>
          </a:xfrm>
        </p:spPr>
        <p:txBody>
          <a:bodyPr>
            <a:normAutofit/>
          </a:bodyPr>
          <a:lstStyle/>
          <a:p>
            <a:r>
              <a:rPr lang="de-DE" dirty="0" smtClean="0"/>
              <a:t>Wer sind die relevanten Akteure?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635592" y="2273245"/>
            <a:ext cx="8612777" cy="4319451"/>
          </a:xfrm>
          <a:prstGeom prst="rect">
            <a:avLst/>
          </a:prstGeom>
          <a:solidFill>
            <a:srgbClr val="A9A9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3102129" y="2373085"/>
            <a:ext cx="2238103" cy="9144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Wer genau?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466623" y="2373085"/>
            <a:ext cx="2238103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Rolle / Kompetenzen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7831117" y="2373085"/>
            <a:ext cx="2355670" cy="9144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xy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199940" y="3143163"/>
            <a:ext cx="1104356" cy="3728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Projektteam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196085" y="3561382"/>
            <a:ext cx="1119479" cy="377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Betriebsrat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187867" y="3994045"/>
            <a:ext cx="1128502" cy="3728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Geschäfts-führung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698139" y="4049485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8424064" y="4838015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740406" y="4938896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5753601" y="3986916"/>
            <a:ext cx="1664146" cy="432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Freigabe Mittel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8424064" y="3351189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8424064" y="3994045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8510559" y="5364121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0" y="196375"/>
            <a:ext cx="5882701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endParaRPr lang="de-DE" dirty="0" smtClean="0"/>
          </a:p>
          <a:p>
            <a:r>
              <a:rPr lang="de-DE" dirty="0" smtClean="0"/>
              <a:t>Hilfestellung für Meta-Plan/ Flipchart Methode im Workshop</a:t>
            </a:r>
          </a:p>
          <a:p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1196085" y="4871382"/>
            <a:ext cx="1126680" cy="4175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Mitarbeiter-*innen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196085" y="4432971"/>
            <a:ext cx="1128502" cy="3759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Führungs-kräfte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179217" y="5330685"/>
            <a:ext cx="1195605" cy="5279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Management-Beauftragte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187867" y="5900397"/>
            <a:ext cx="1106705" cy="5019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Kunden / Lieferanten / Öffentlichkeit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5698139" y="5785099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Nur Info über Projektende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104276" y="5378664"/>
            <a:ext cx="1143210" cy="3934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QMB Herr M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2432993" y="5379983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EMB Herr Z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2440108" y="3563687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BR Frau 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2440108" y="4476759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AL Frau W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4069123" y="4465180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Meister Herr U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2458580" y="4916078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Produktion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069123" y="4916078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Verwaltung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2441462" y="3992828"/>
            <a:ext cx="1166501" cy="4401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Kaufmännische GF Frau R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12" name="Gekrümmte Verbindung 11"/>
          <p:cNvCxnSpPr/>
          <p:nvPr/>
        </p:nvCxnSpPr>
        <p:spPr>
          <a:xfrm rot="16200000" flipV="1">
            <a:off x="2038045" y="4035526"/>
            <a:ext cx="2215906" cy="845841"/>
          </a:xfrm>
          <a:prstGeom prst="curvedConnector3">
            <a:avLst>
              <a:gd name="adj1" fmla="val 103055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krümmte Verbindung 40"/>
          <p:cNvCxnSpPr/>
          <p:nvPr/>
        </p:nvCxnSpPr>
        <p:spPr>
          <a:xfrm rot="16200000" flipV="1">
            <a:off x="2458307" y="3415384"/>
            <a:ext cx="245403" cy="2443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krümmte Verbindung 41"/>
          <p:cNvCxnSpPr/>
          <p:nvPr/>
        </p:nvCxnSpPr>
        <p:spPr>
          <a:xfrm rot="16200000" flipV="1">
            <a:off x="1837479" y="3959992"/>
            <a:ext cx="1134934" cy="60243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3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69396" y="1222058"/>
            <a:ext cx="9144000" cy="904741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Exkurs: Gelungene Kommunikation </a:t>
            </a:r>
            <a:br>
              <a:rPr lang="de-DE" dirty="0" smtClean="0"/>
            </a:br>
            <a:r>
              <a:rPr lang="de-DE" dirty="0" smtClean="0"/>
              <a:t>– Wo ist der Weg aus dem Labyrinth?</a:t>
            </a:r>
            <a:endParaRPr lang="de-DE" dirty="0"/>
          </a:p>
        </p:txBody>
      </p:sp>
      <p:pic>
        <p:nvPicPr>
          <p:cNvPr id="7" name="Bild 1" descr="http://campus.heitec-umwelttechnik.de/pluginfile.php/108/course/overviewfiles/Kommunikati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396" y="2211421"/>
            <a:ext cx="5973756" cy="43544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9658940" y="6288833"/>
            <a:ext cx="2108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Bild: OrgaPro, Ralf Golanowsky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730881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6550" y="1220913"/>
            <a:ext cx="9144000" cy="904741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Gute Kommunikation sollte man planen – </a:t>
            </a:r>
            <a:br>
              <a:rPr lang="de-DE" dirty="0" smtClean="0"/>
            </a:br>
            <a:r>
              <a:rPr lang="de-DE" dirty="0" smtClean="0"/>
              <a:t>Die Kommunikations-Matrix</a:t>
            </a:r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396981"/>
              </p:ext>
            </p:extLst>
          </p:nvPr>
        </p:nvGraphicFramePr>
        <p:xfrm>
          <a:off x="247650" y="2592244"/>
          <a:ext cx="11576050" cy="38531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3059"/>
                <a:gridCol w="2191565"/>
                <a:gridCol w="2394176"/>
                <a:gridCol w="2559050"/>
                <a:gridCol w="2108200"/>
              </a:tblGrid>
              <a:tr h="1960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</a:rPr>
                        <a:t>Akteur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</a:rPr>
                        <a:t>Information (Was?)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Medium (Wie?)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Zeitpunkt / Zyklus (Wann?)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Ort / Rahmen (Wo?)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Energieteam / Projektteam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Betriebsrat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</a:rPr>
                        <a:t>Geschäftsführung</a:t>
                      </a:r>
                      <a:endParaRPr lang="de-DE" sz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Mitarbeiter*innen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Führungskräfte (Abteilungsleiter, Meister …)</a:t>
                      </a: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Management-Beauftragte (EMS, 14001, 50001, 90001, Abfall ...)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Kunden/Lieferanten/Öffentlichkeit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2403610" y="2194473"/>
            <a:ext cx="772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"Wer muss über </a:t>
            </a:r>
            <a:r>
              <a:rPr lang="de-DE" b="1" dirty="0"/>
              <a:t>was, wie, wann und wo </a:t>
            </a:r>
            <a:r>
              <a:rPr lang="de-DE" dirty="0" smtClean="0"/>
              <a:t>sprechen/beteiligt/informiert </a:t>
            </a:r>
            <a:r>
              <a:rPr lang="de-DE" dirty="0"/>
              <a:t>werden?"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0" y="196375"/>
            <a:ext cx="3625223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endParaRPr lang="de-DE" dirty="0" smtClean="0"/>
          </a:p>
          <a:p>
            <a:r>
              <a:rPr lang="de-DE" dirty="0" smtClean="0"/>
              <a:t>Vgl. hierzu die Ausfüll-Vorlage P.013c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420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964083"/>
              </p:ext>
            </p:extLst>
          </p:nvPr>
        </p:nvGraphicFramePr>
        <p:xfrm>
          <a:off x="280075" y="2224755"/>
          <a:ext cx="11576050" cy="4360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3059"/>
                <a:gridCol w="2191565"/>
                <a:gridCol w="2394176"/>
                <a:gridCol w="2559050"/>
                <a:gridCol w="2108200"/>
              </a:tblGrid>
              <a:tr h="1960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</a:rPr>
                        <a:t>Akteur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</a:rPr>
                        <a:t>Information (Was?)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Medium (Wie?)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Zeitpunkt / Zyklus (Wann?)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Ort / Rahmen (Wo?)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86BC24"/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Projektteam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Komplette Info/Entwicklung Maßnahme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Persönliches Gespräch/</a:t>
                      </a:r>
                      <a:r>
                        <a:rPr lang="de-DE" sz="1200" baseline="0" dirty="0" err="1" smtClean="0">
                          <a:effectLst/>
                        </a:rPr>
                        <a:t>Telko</a:t>
                      </a:r>
                      <a:endParaRPr lang="de-DE" sz="1200" baseline="0" dirty="0" smtClean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Abstimmungs-Treffen alle zwei Wochen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Besprechungsraum 1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baseline="0" dirty="0" smtClean="0">
                        <a:effectLst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942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Betriebsrat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Information über Idee, Einbindung bei Umsetzung (Datenschutz/Privatsphäre MA in deren Büros)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Persönliches Gespräch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Vor Detailplanung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Besprechungsraum 1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</a:rPr>
                        <a:t>Geschäftsführung</a:t>
                      </a:r>
                      <a:endParaRPr lang="de-DE" sz="12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Information über Idee und Zusammenarbeit mit Betriebsrat</a:t>
                      </a: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Persönliches Gespräch / sonst Memo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sz="12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Nach Gespräch mit Betriebsrat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Geschäftsführung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Mitarbeiter*innen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 Nachgang via Intranet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Überraschung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 Tag der Aktion (bzw. nach Feierabend am Vortag)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Bonbon wird mit Smiley-</a:t>
                      </a:r>
                      <a:r>
                        <a:rPr lang="de-DE" sz="12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PostIt</a:t>
                      </a: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auf den Schreibtisch gelegt.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Führungskräfte (Abteilungsleiter, Meister …)</a:t>
                      </a: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 Nachgang via Intranet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Überraschung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 Tag der Aktion (bzw. nach Feierabend am Vortag)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Bonbon wird mit Smiley-</a:t>
                      </a:r>
                      <a:r>
                        <a:rPr lang="de-DE" sz="12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PostIt</a:t>
                      </a:r>
                      <a:r>
                        <a:rPr lang="de-DE" sz="12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auf den Schreibtisch gelegt.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Management-Beauftragte (EMS, 14001, 50001, 90001, Abfall ...)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Frau A und Herr B Mitglieder im Projektteam.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Frau C und Herr D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Persönliches Gespräch / sonst Memo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200" baseline="0" dirty="0" smtClean="0">
                          <a:effectLst/>
                        </a:rPr>
                        <a:t>Vor Detailplanung, Protokolle Projektteam zusenden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Kunden/Lieferanten/Öffentlichkeit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de-DE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keine</a:t>
                      </a: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DE" sz="120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68" marR="537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1174219" y="1173264"/>
            <a:ext cx="102683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/>
              <a:t>"Wer muss über </a:t>
            </a:r>
            <a:r>
              <a:rPr lang="de-DE" sz="2000" b="1" dirty="0"/>
              <a:t>was, wie, wann und wo </a:t>
            </a:r>
            <a:r>
              <a:rPr lang="de-DE" sz="2000" dirty="0" smtClean="0"/>
              <a:t>sprechen/beteiligt/informiert werden?“ </a:t>
            </a:r>
          </a:p>
          <a:p>
            <a:r>
              <a:rPr lang="de-DE" sz="2000" b="1" dirty="0" smtClean="0">
                <a:solidFill>
                  <a:srgbClr val="006CB1"/>
                </a:solidFill>
              </a:rPr>
              <a:t>Beispiel Aktion: „Belohnung Mitarbeiter*innen durch Bonbons für ausgeschaltete Bildschirme“</a:t>
            </a:r>
            <a:endParaRPr lang="de-DE" sz="2000" b="1" dirty="0">
              <a:solidFill>
                <a:srgbClr val="006C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8504" y="1074443"/>
            <a:ext cx="9144000" cy="904741"/>
          </a:xfrm>
        </p:spPr>
        <p:txBody>
          <a:bodyPr>
            <a:normAutofit/>
          </a:bodyPr>
          <a:lstStyle/>
          <a:p>
            <a:r>
              <a:rPr lang="de-DE" dirty="0" smtClean="0"/>
              <a:t>Wer muss was, wann wissen?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969832" y="2273245"/>
            <a:ext cx="8612777" cy="4319451"/>
          </a:xfrm>
          <a:prstGeom prst="rect">
            <a:avLst/>
          </a:prstGeom>
          <a:solidFill>
            <a:srgbClr val="A9A9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4025238" y="2442630"/>
            <a:ext cx="1452454" cy="44439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Was?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635108" y="2442630"/>
            <a:ext cx="1524000" cy="44439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Wie?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8768787" y="2461319"/>
            <a:ext cx="1300584" cy="4164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Wo?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199940" y="3143163"/>
            <a:ext cx="1104356" cy="3728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Projektteam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196085" y="3561382"/>
            <a:ext cx="1119479" cy="377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Betriebsrat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187867" y="3994045"/>
            <a:ext cx="1128502" cy="3728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Geschäfts-führung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698139" y="4049485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8555091" y="5231020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+Intranet-Artikel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5740406" y="4938896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3919392" y="3947010"/>
            <a:ext cx="1664146" cy="432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Info, Genehmigung, Freigabe Mittel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8424064" y="3351189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8424064" y="3994045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0" y="196375"/>
            <a:ext cx="5882701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endParaRPr lang="de-DE" dirty="0" smtClean="0"/>
          </a:p>
          <a:p>
            <a:r>
              <a:rPr lang="de-DE" dirty="0" smtClean="0"/>
              <a:t>Hilfestellung für Meta-Plan/ Flipchart Methode im Workshop</a:t>
            </a:r>
          </a:p>
          <a:p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1196085" y="4871382"/>
            <a:ext cx="1126680" cy="4175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Mitarbeiter-Innen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196085" y="4432971"/>
            <a:ext cx="1128502" cy="3759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Führungs-kräfte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170160" y="5548884"/>
            <a:ext cx="1195605" cy="5279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Management-Beauftragte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248926" y="6129476"/>
            <a:ext cx="1106705" cy="5019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Kunden / Lieferanten / Öffentlichkeit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5698139" y="5785099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Nur Info über Projektende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2458580" y="5638719"/>
            <a:ext cx="1143210" cy="3934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QMB Herr M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095627" y="3333727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EMB Herr Z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2347887" y="3060656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BR Frau 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2107947" y="3423030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AL Frau W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2441462" y="4479213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Meister Herr U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2458580" y="4916078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Produktion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2464562" y="5265884"/>
            <a:ext cx="1104356" cy="3728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Verwaltung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2441462" y="3992828"/>
            <a:ext cx="1166501" cy="4401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Kaufmännische GF Frau R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264406" y="2431333"/>
            <a:ext cx="1384663" cy="44807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Wann?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8555091" y="4948020"/>
            <a:ext cx="1524000" cy="63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Aushang Kantine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6606404" y="3964130"/>
            <a:ext cx="1664146" cy="432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Einladung zu Projektsitzung am </a:t>
            </a:r>
            <a:r>
              <a:rPr lang="de-DE" sz="1400" dirty="0" err="1" smtClean="0">
                <a:solidFill>
                  <a:schemeClr val="tx1"/>
                </a:solidFill>
              </a:rPr>
              <a:t>xx.xx</a:t>
            </a:r>
            <a:r>
              <a:rPr lang="de-DE" sz="1400" dirty="0" smtClean="0">
                <a:solidFill>
                  <a:schemeClr val="tx1"/>
                </a:solidFill>
              </a:rPr>
              <a:t>.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3832324" y="4413440"/>
            <a:ext cx="1664146" cy="432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Persönliches Gespräch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7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 Masterfolie-6 Efa-EI-TBS-MAIS-EU ESF-MKULNV und Farbe hellgr%C3%BC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chl_x00fc_sselworte xmlns="abe0f190-cdda-4d89-a611-351ca1f94bd7" xsi:nil="true"/>
    <i2b6707bb70a48e7b0b01c2961e9232c xmlns="abe0f190-cdda-4d89-a611-351ca1f94bd7">
      <Terms xmlns="http://schemas.microsoft.com/office/infopath/2007/PartnerControls"/>
    </i2b6707bb70a48e7b0b01c2961e9232c>
    <TaxCatchAll xmlns="f89dfec4-070d-4395-9822-537f27f331ca"/>
    <_dlc_DocId xmlns="f89dfec4-070d-4395-9822-537f27f331ca">XWYCKWRY45HD-25-2117</_dlc_DocId>
    <_dlc_DocIdUrl xmlns="f89dfec4-070d-4395-9822-537f27f331ca">
      <Url>https://extranet.tbs-nrw.de/Projekte/Klimaschutz/_layouts/15/DocIdRedir.aspx?ID=XWYCKWRY45HD-25-2117</Url>
      <Description>XWYCKWRY45HD-25-2117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F8152852ED18445969B2952F69B68FB" ma:contentTypeVersion="4" ma:contentTypeDescription="Ein neues Dokument erstellen." ma:contentTypeScope="" ma:versionID="10698061627e028ad19e5534b468c9c9">
  <xsd:schema xmlns:xsd="http://www.w3.org/2001/XMLSchema" xmlns:xs="http://www.w3.org/2001/XMLSchema" xmlns:p="http://schemas.microsoft.com/office/2006/metadata/properties" xmlns:ns2="f89dfec4-070d-4395-9822-537f27f331ca" xmlns:ns3="abe0f190-cdda-4d89-a611-351ca1f94bd7" targetNamespace="http://schemas.microsoft.com/office/2006/metadata/properties" ma:root="true" ma:fieldsID="eae11ec3776ceb4b34a6ae1ffd516171" ns2:_="" ns3:_="">
    <xsd:import namespace="f89dfec4-070d-4395-9822-537f27f331ca"/>
    <xsd:import namespace="abe0f190-cdda-4d89-a611-351ca1f94bd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2b6707bb70a48e7b0b01c2961e9232c" minOccurs="0"/>
                <xsd:element ref="ns2:TaxCatchAll" minOccurs="0"/>
                <xsd:element ref="ns3:Schl_x00fc_sselwor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dfec4-070d-4395-9822-537f27f331c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  <xsd:element name="TaxCatchAll" ma:index="13" nillable="true" ma:displayName="Taxonomiespalte &quot;Alle abfangen&quot;" ma:hidden="true" ma:list="{91a17a19-fcb2-4ec3-8640-0a4d48d6a964}" ma:internalName="TaxCatchAll" ma:showField="CatchAllData" ma:web="f89dfec4-070d-4395-9822-537f27f331c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e0f190-cdda-4d89-a611-351ca1f94bd7" elementFormDefault="qualified">
    <xsd:import namespace="http://schemas.microsoft.com/office/2006/documentManagement/types"/>
    <xsd:import namespace="http://schemas.microsoft.com/office/infopath/2007/PartnerControls"/>
    <xsd:element name="i2b6707bb70a48e7b0b01c2961e9232c" ma:index="12" nillable="true" ma:taxonomy="true" ma:internalName="i2b6707bb70a48e7b0b01c2961e9232c" ma:taxonomyFieldName="DokTyp" ma:displayName="DokTyp" ma:default="" ma:fieldId="{22b6707b-b70a-48e7-b0b0-1c2961e9232c}" ma:taxonomyMulti="true" ma:sspId="11499e37-d308-4901-996c-eb6d626bbc7c" ma:termSetId="7c50bbc6-89cb-4685-95f5-d6695d37f7b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Schl_x00fc_sselworte" ma:index="14" nillable="true" ma:displayName="Schlüsselworte" ma:internalName="Schl_x00fc_sselwor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68E3919-768C-447A-B662-D30FCA4F38C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abe0f190-cdda-4d89-a611-351ca1f94bd7"/>
    <ds:schemaRef ds:uri="f89dfec4-070d-4395-9822-537f27f331c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8769F85-B759-4B89-ADB4-F4E731758B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98C4C7-6127-4849-9912-ED7F49B14D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9dfec4-070d-4395-9822-537f27f331ca"/>
    <ds:schemaRef ds:uri="abe0f190-cdda-4d89-a611-351ca1f94bd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842DB87-5A90-4387-A497-439C487D4AC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6 Masterfolie-6 Efa-EI-TBS-MAIS-EU ESF-MKULNV und Farbe hellgr%C3%BCn</Template>
  <TotalTime>0</TotalTime>
  <Words>568</Words>
  <Application>Microsoft Office PowerPoint</Application>
  <PresentationFormat>Breitbild</PresentationFormat>
  <Paragraphs>165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6 Masterfolie-6 Efa-EI-TBS-MAIS-EU ESF-MKULNV und Farbe hellgr%C3%BCn</vt:lpstr>
      <vt:lpstr>PowerPoint-Präsentation</vt:lpstr>
      <vt:lpstr>Akteursanalyse</vt:lpstr>
      <vt:lpstr>Akteursanalyse</vt:lpstr>
      <vt:lpstr>Akteursanalyse</vt:lpstr>
      <vt:lpstr>Wer sind die relevanten Akteure?</vt:lpstr>
      <vt:lpstr>Exkurs: Gelungene Kommunikation  – Wo ist der Weg aus dem Labyrinth?</vt:lpstr>
      <vt:lpstr>Gute Kommunikation sollte man planen –  Die Kommunikations-Matrix</vt:lpstr>
      <vt:lpstr>PowerPoint-Präsentation</vt:lpstr>
      <vt:lpstr>Wer muss was, wann wissen?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290</cp:revision>
  <cp:lastPrinted>2017-08-30T11:34:32Z</cp:lastPrinted>
  <dcterms:created xsi:type="dcterms:W3CDTF">2016-04-06T12:18:13Z</dcterms:created>
  <dcterms:modified xsi:type="dcterms:W3CDTF">2017-12-13T10:55:18Z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0x0101002F8152852ED18445969B2952F69B68FB</vt:lpwstr>
  </property>
  <property fmtid="{D5CDD505-2E9C-101B-9397-08002B2CF9AE}" pid="3" name="_dlc_DocIdItemGuid">
    <vt:lpwstr>31b7b292-64cf-4289-9418-36b11b89143c</vt:lpwstr>
  </property>
  <property fmtid="{D5CDD505-2E9C-101B-9397-08002B2CF9AE}" pid="4" name="DokTyp">
    <vt:lpwstr/>
  </property>
</Properties>
</file>