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Lst>
  <p:notesMasterIdLst>
    <p:notesMasterId r:id="rId81"/>
  </p:notesMasterIdLst>
  <p:handoutMasterIdLst>
    <p:handoutMasterId r:id="rId82"/>
  </p:handoutMasterIdLst>
  <p:sldIdLst>
    <p:sldId id="430" r:id="rId6"/>
    <p:sldId id="353" r:id="rId7"/>
    <p:sldId id="412" r:id="rId8"/>
    <p:sldId id="374" r:id="rId9"/>
    <p:sldId id="301" r:id="rId10"/>
    <p:sldId id="428" r:id="rId11"/>
    <p:sldId id="418" r:id="rId12"/>
    <p:sldId id="419" r:id="rId13"/>
    <p:sldId id="417" r:id="rId14"/>
    <p:sldId id="351" r:id="rId15"/>
    <p:sldId id="382" r:id="rId16"/>
    <p:sldId id="375" r:id="rId17"/>
    <p:sldId id="305" r:id="rId18"/>
    <p:sldId id="306" r:id="rId19"/>
    <p:sldId id="383" r:id="rId20"/>
    <p:sldId id="384" r:id="rId21"/>
    <p:sldId id="420" r:id="rId22"/>
    <p:sldId id="421" r:id="rId23"/>
    <p:sldId id="385" r:id="rId24"/>
    <p:sldId id="386" r:id="rId25"/>
    <p:sldId id="422" r:id="rId26"/>
    <p:sldId id="381" r:id="rId27"/>
    <p:sldId id="327" r:id="rId28"/>
    <p:sldId id="423" r:id="rId29"/>
    <p:sldId id="415" r:id="rId30"/>
    <p:sldId id="408" r:id="rId31"/>
    <p:sldId id="414" r:id="rId32"/>
    <p:sldId id="407" r:id="rId33"/>
    <p:sldId id="416" r:id="rId34"/>
    <p:sldId id="371" r:id="rId35"/>
    <p:sldId id="372" r:id="rId36"/>
    <p:sldId id="373" r:id="rId37"/>
    <p:sldId id="367" r:id="rId38"/>
    <p:sldId id="429" r:id="rId39"/>
    <p:sldId id="376" r:id="rId40"/>
    <p:sldId id="328" r:id="rId41"/>
    <p:sldId id="329" r:id="rId42"/>
    <p:sldId id="349" r:id="rId43"/>
    <p:sldId id="330" r:id="rId44"/>
    <p:sldId id="377" r:id="rId45"/>
    <p:sldId id="404" r:id="rId46"/>
    <p:sldId id="378" r:id="rId47"/>
    <p:sldId id="309" r:id="rId48"/>
    <p:sldId id="427" r:id="rId49"/>
    <p:sldId id="308" r:id="rId50"/>
    <p:sldId id="333" r:id="rId51"/>
    <p:sldId id="439" r:id="rId52"/>
    <p:sldId id="431" r:id="rId53"/>
    <p:sldId id="432" r:id="rId54"/>
    <p:sldId id="433" r:id="rId55"/>
    <p:sldId id="405" r:id="rId56"/>
    <p:sldId id="434" r:id="rId57"/>
    <p:sldId id="435" r:id="rId58"/>
    <p:sldId id="436" r:id="rId59"/>
    <p:sldId id="437" r:id="rId60"/>
    <p:sldId id="438" r:id="rId61"/>
    <p:sldId id="388" r:id="rId62"/>
    <p:sldId id="409" r:id="rId63"/>
    <p:sldId id="411" r:id="rId64"/>
    <p:sldId id="410" r:id="rId65"/>
    <p:sldId id="390" r:id="rId66"/>
    <p:sldId id="313" r:id="rId67"/>
    <p:sldId id="392" r:id="rId68"/>
    <p:sldId id="393" r:id="rId69"/>
    <p:sldId id="394" r:id="rId70"/>
    <p:sldId id="395" r:id="rId71"/>
    <p:sldId id="396" r:id="rId72"/>
    <p:sldId id="398" r:id="rId73"/>
    <p:sldId id="399" r:id="rId74"/>
    <p:sldId id="389" r:id="rId75"/>
    <p:sldId id="400" r:id="rId76"/>
    <p:sldId id="315" r:id="rId77"/>
    <p:sldId id="316" r:id="rId78"/>
    <p:sldId id="314" r:id="rId79"/>
    <p:sldId id="320" r:id="rId80"/>
  </p:sldIdLst>
  <p:sldSz cx="12192000" cy="6858000"/>
  <p:notesSz cx="6797675" cy="992663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as Bauer" initials="AB"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CB1"/>
    <a:srgbClr val="009FE3"/>
    <a:srgbClr val="86BC24"/>
    <a:srgbClr val="A9A987"/>
    <a:srgbClr val="B1A77F"/>
    <a:srgbClr val="B1B080"/>
    <a:srgbClr val="A49F8C"/>
    <a:srgbClr val="D2D2C2"/>
    <a:srgbClr val="95B8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33" autoAdjust="0"/>
    <p:restoredTop sz="92372" autoAdjust="0"/>
  </p:normalViewPr>
  <p:slideViewPr>
    <p:cSldViewPr snapToGrid="0">
      <p:cViewPr varScale="1">
        <p:scale>
          <a:sx n="92" d="100"/>
          <a:sy n="92" d="100"/>
        </p:scale>
        <p:origin x="620" y="72"/>
      </p:cViewPr>
      <p:guideLst>
        <p:guide orient="horz" pos="2160"/>
        <p:guide pos="3840"/>
      </p:guideLst>
    </p:cSldViewPr>
  </p:slideViewPr>
  <p:outlineViewPr>
    <p:cViewPr>
      <p:scale>
        <a:sx n="33" d="100"/>
        <a:sy n="33" d="100"/>
      </p:scale>
      <p:origin x="0" y="-5120"/>
    </p:cViewPr>
  </p:outlineViewPr>
  <p:notesTextViewPr>
    <p:cViewPr>
      <p:scale>
        <a:sx n="1" d="1"/>
        <a:sy n="1" d="1"/>
      </p:scale>
      <p:origin x="0" y="0"/>
    </p:cViewPr>
  </p:notesTextViewPr>
  <p:sorterViewPr>
    <p:cViewPr>
      <p:scale>
        <a:sx n="70" d="100"/>
        <a:sy n="70" d="100"/>
      </p:scale>
      <p:origin x="0" y="0"/>
    </p:cViewPr>
  </p:sorterViewPr>
  <p:notesViewPr>
    <p:cSldViewPr snapToGrid="0">
      <p:cViewPr varScale="1">
        <p:scale>
          <a:sx n="53" d="100"/>
          <a:sy n="53" d="100"/>
        </p:scale>
        <p:origin x="2652" y="3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tableStyles" Target="tableStyles.xml"/><Relationship Id="rId5" Type="http://schemas.openxmlformats.org/officeDocument/2006/relationships/slideMaster" Target="slideMasters/slideMaster1.xml"/><Relationship Id="rId61" Type="http://schemas.openxmlformats.org/officeDocument/2006/relationships/slide" Target="slides/slide56.xml"/><Relationship Id="rId82" Type="http://schemas.openxmlformats.org/officeDocument/2006/relationships/handoutMaster" Target="handoutMasters/handoutMaster1.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notesMaster" Target="notesMasters/notesMaster1.xml"/><Relationship Id="rId86"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Arbeitsblat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Arbeitsblatt2.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solidFill>
                <a:latin typeface="+mn-lt"/>
                <a:ea typeface="+mn-ea"/>
                <a:cs typeface="+mn-cs"/>
              </a:defRPr>
            </a:pPr>
            <a:r>
              <a:rPr lang="de-DE" dirty="0">
                <a:solidFill>
                  <a:schemeClr val="tx1"/>
                </a:solidFill>
              </a:rPr>
              <a:t>Von </a:t>
            </a:r>
            <a:r>
              <a:rPr lang="de-DE" dirty="0" smtClean="0">
                <a:solidFill>
                  <a:schemeClr val="tx1"/>
                </a:solidFill>
              </a:rPr>
              <a:t>100 % eingesetzter Mittel </a:t>
            </a:r>
            <a:r>
              <a:rPr lang="de-DE" dirty="0">
                <a:solidFill>
                  <a:schemeClr val="tx1"/>
                </a:solidFill>
              </a:rPr>
              <a:t>und Leistungen zur Produktion </a:t>
            </a:r>
            <a:r>
              <a:rPr lang="de-DE" dirty="0" smtClean="0">
                <a:solidFill>
                  <a:schemeClr val="tx1"/>
                </a:solidFill>
              </a:rPr>
              <a:t>entsprechen…</a:t>
            </a:r>
            <a:endParaRPr lang="de-DE" dirty="0">
              <a:solidFill>
                <a:schemeClr val="tx1"/>
              </a:solidFill>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solidFill>
              <a:latin typeface="+mn-lt"/>
              <a:ea typeface="+mn-ea"/>
              <a:cs typeface="+mn-cs"/>
            </a:defRPr>
          </a:pPr>
          <a:endParaRPr lang="de-DE"/>
        </a:p>
      </c:txPr>
    </c:title>
    <c:autoTitleDeleted val="0"/>
    <c:plotArea>
      <c:layout/>
      <c:pieChart>
        <c:varyColors val="1"/>
        <c:ser>
          <c:idx val="0"/>
          <c:order val="0"/>
          <c:tx>
            <c:strRef>
              <c:f>Tabelle1!$B$1</c:f>
              <c:strCache>
                <c:ptCount val="1"/>
                <c:pt idx="0">
                  <c:v>Von 100% eingesetzten Mitteln und Leistungen zur Produktion gehen…</c:v>
                </c:pt>
              </c:strCache>
            </c:strRef>
          </c:tx>
          <c:explosion val="20"/>
          <c:dPt>
            <c:idx val="0"/>
            <c:bubble3D val="0"/>
            <c:spPr>
              <a:solidFill>
                <a:srgbClr val="86BC24"/>
              </a:solidFill>
              <a:ln w="19050">
                <a:solidFill>
                  <a:schemeClr val="lt1"/>
                </a:solidFill>
              </a:ln>
              <a:effectLst/>
            </c:spPr>
          </c:dPt>
          <c:dPt>
            <c:idx val="1"/>
            <c:bubble3D val="0"/>
            <c:spPr>
              <a:solidFill>
                <a:srgbClr val="009FE3"/>
              </a:solidFill>
              <a:ln w="19050">
                <a:solidFill>
                  <a:schemeClr val="lt1"/>
                </a:solidFill>
              </a:ln>
              <a:effectLst/>
            </c:spPr>
          </c:dPt>
          <c:dPt>
            <c:idx val="2"/>
            <c:bubble3D val="0"/>
            <c:spPr>
              <a:solidFill>
                <a:srgbClr val="006CB1"/>
              </a:solidFill>
              <a:ln w="19050">
                <a:solidFill>
                  <a:schemeClr val="lt1"/>
                </a:solidFill>
              </a:ln>
              <a:effectLst/>
            </c:spPr>
          </c:dPt>
          <c:dPt>
            <c:idx val="3"/>
            <c:bubble3D val="0"/>
            <c:spPr>
              <a:solidFill>
                <a:schemeClr val="accent4"/>
              </a:solidFill>
              <a:ln w="19050">
                <a:solidFill>
                  <a:schemeClr val="lt1"/>
                </a:solidFill>
              </a:ln>
              <a:effectLst/>
            </c:spPr>
          </c:dPt>
          <c:dLbls>
            <c:dLbl>
              <c:idx val="0"/>
              <c:layout>
                <c:manualLayout>
                  <c:x val="-3.8890587761520629E-2"/>
                  <c:y val="0.11968044438481774"/>
                </c:manualLayout>
              </c:layout>
              <c:tx>
                <c:rich>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fld id="{F75C21F7-C7B3-4033-925B-36C92AF02627}" type="VALUE">
                      <a:rPr lang="en-US" sz="2000" smtClean="0"/>
                      <a:pPr>
                        <a:defRPr sz="2000"/>
                      </a:pPr>
                      <a:t>[WERT]</a:t>
                    </a:fld>
                    <a:r>
                      <a:rPr lang="en-US" sz="2000" smtClean="0"/>
                      <a:t> %</a:t>
                    </a:r>
                  </a:p>
                </c:rich>
              </c:tx>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de-DE"/>
                </a:p>
              </c:txPr>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1"/>
              <c:layout>
                <c:manualLayout>
                  <c:x val="-9.2225964492521406E-2"/>
                  <c:y val="-0.10874516515649077"/>
                </c:manualLayout>
              </c:layout>
              <c:tx>
                <c:rich>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fld id="{30634FC8-11F1-4D0A-8E1D-51066E7E6785}" type="VALUE">
                      <a:rPr lang="en-US" sz="2000" smtClean="0"/>
                      <a:pPr>
                        <a:defRPr sz="2000"/>
                      </a:pPr>
                      <a:t>[WERT]</a:t>
                    </a:fld>
                    <a:r>
                      <a:rPr lang="en-US" sz="2000" smtClean="0"/>
                      <a:t> %</a:t>
                    </a:r>
                  </a:p>
                </c:rich>
              </c:tx>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de-DE"/>
                </a:p>
              </c:txPr>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2"/>
              <c:layout>
                <c:manualLayout>
                  <c:x val="9.7079169681543495E-2"/>
                  <c:y val="3.1330745821000906E-2"/>
                </c:manualLayout>
              </c:layout>
              <c:tx>
                <c:rich>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fld id="{FF053C91-2840-4A55-93F6-C6C42F7C6D1E}" type="VALUE">
                      <a:rPr lang="en-US" sz="2000" smtClean="0"/>
                      <a:pPr>
                        <a:defRPr sz="2000"/>
                      </a:pPr>
                      <a:t>[WERT]</a:t>
                    </a:fld>
                    <a:r>
                      <a:rPr lang="en-US" sz="2000" smtClean="0"/>
                      <a:t> %</a:t>
                    </a:r>
                  </a:p>
                </c:rich>
              </c:tx>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de-DE"/>
                </a:p>
              </c:txPr>
              <c:showLegendKey val="0"/>
              <c:showVal val="1"/>
              <c:showCatName val="0"/>
              <c:showSerName val="0"/>
              <c:showPercent val="0"/>
              <c:showBubbleSize val="0"/>
              <c:extLs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tx1">
                        <a:lumMod val="75000"/>
                        <a:lumOff val="25000"/>
                      </a:schemeClr>
                    </a:solidFill>
                    <a:latin typeface="+mn-lt"/>
                    <a:ea typeface="+mn-ea"/>
                    <a:cs typeface="+mn-cs"/>
                  </a:defRPr>
                </a:pPr>
                <a:endParaRPr lang="de-DE"/>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Tabelle1!$A$2:$A$5</c:f>
              <c:strCache>
                <c:ptCount val="3"/>
                <c:pt idx="0">
                  <c:v>Umsatz/Ertrag</c:v>
                </c:pt>
                <c:pt idx="1">
                  <c:v>Nicht vermeidbare Verschwendung</c:v>
                </c:pt>
                <c:pt idx="2">
                  <c:v>Vermeidbare Verschwendung</c:v>
                </c:pt>
              </c:strCache>
            </c:strRef>
          </c:cat>
          <c:val>
            <c:numRef>
              <c:f>Tabelle1!$B$2:$B$5</c:f>
              <c:numCache>
                <c:formatCode>General</c:formatCode>
                <c:ptCount val="4"/>
                <c:pt idx="0">
                  <c:v>10</c:v>
                </c:pt>
                <c:pt idx="1">
                  <c:v>50</c:v>
                </c:pt>
                <c:pt idx="2">
                  <c:v>40</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legendEntry>
        <c:idx val="3"/>
        <c:delete val="1"/>
      </c:legendEntry>
      <c:layout>
        <c:manualLayout>
          <c:xMode val="edge"/>
          <c:yMode val="edge"/>
          <c:x val="7.1035723694631283E-3"/>
          <c:y val="0.68596749663650924"/>
          <c:w val="0.3788289089484172"/>
          <c:h val="0.24464979599518447"/>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de-DE"/>
        </a:p>
      </c:txPr>
    </c:legend>
    <c:plotVisOnly val="1"/>
    <c:dispBlanksAs val="gap"/>
    <c:showDLblsOverMax val="0"/>
  </c:chart>
  <c:spPr>
    <a:noFill/>
    <a:ln>
      <a:noFill/>
    </a:ln>
    <a:effectLst/>
  </c:spPr>
  <c:txPr>
    <a:bodyPr/>
    <a:lstStyle/>
    <a:p>
      <a:pPr>
        <a:defRPr/>
      </a:pPr>
      <a:endParaRPr lang="de-DE"/>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Tabelle1!$B$1</c:f>
              <c:strCache>
                <c:ptCount val="1"/>
                <c:pt idx="0">
                  <c:v>Von 100% eingesetzten Mitteln und Leistungen zur Produktion gehen…</c:v>
                </c:pt>
              </c:strCache>
            </c:strRef>
          </c:tx>
          <c:explosion val="20"/>
          <c:dPt>
            <c:idx val="0"/>
            <c:bubble3D val="0"/>
            <c:explosion val="13"/>
            <c:spPr>
              <a:solidFill>
                <a:schemeClr val="bg1"/>
              </a:solidFill>
              <a:ln w="19050">
                <a:solidFill>
                  <a:schemeClr val="lt1"/>
                </a:solidFill>
              </a:ln>
              <a:effectLst/>
            </c:spPr>
          </c:dPt>
          <c:dPt>
            <c:idx val="1"/>
            <c:bubble3D val="0"/>
            <c:explosion val="0"/>
            <c:spPr>
              <a:noFill/>
              <a:ln w="19050">
                <a:solidFill>
                  <a:schemeClr val="lt1"/>
                </a:solidFill>
              </a:ln>
              <a:effectLst/>
            </c:spPr>
          </c:dPt>
          <c:dPt>
            <c:idx val="2"/>
            <c:bubble3D val="0"/>
            <c:explosion val="5"/>
            <c:spPr>
              <a:solidFill>
                <a:srgbClr val="006CB1"/>
              </a:solidFill>
              <a:ln w="19050">
                <a:solidFill>
                  <a:schemeClr val="lt1"/>
                </a:solidFill>
              </a:ln>
              <a:effectLst/>
            </c:spPr>
          </c:dPt>
          <c:dPt>
            <c:idx val="3"/>
            <c:bubble3D val="0"/>
            <c:spPr>
              <a:solidFill>
                <a:schemeClr val="accent4"/>
              </a:solidFill>
              <a:ln w="19050">
                <a:solidFill>
                  <a:schemeClr val="lt1"/>
                </a:solidFill>
              </a:ln>
              <a:effectLst/>
            </c:spPr>
          </c:dPt>
          <c:cat>
            <c:strRef>
              <c:f>Tabelle1!$A$2:$A$5</c:f>
              <c:strCache>
                <c:ptCount val="3"/>
                <c:pt idx="0">
                  <c:v>Umsatz/Ertrag</c:v>
                </c:pt>
                <c:pt idx="1">
                  <c:v>Nicht vermeidbare Verschwendung</c:v>
                </c:pt>
                <c:pt idx="2">
                  <c:v>Vermeidbare Verschwendung</c:v>
                </c:pt>
              </c:strCache>
            </c:strRef>
          </c:cat>
          <c:val>
            <c:numRef>
              <c:f>Tabelle1!$B$2:$B$5</c:f>
              <c:numCache>
                <c:formatCode>General</c:formatCode>
                <c:ptCount val="4"/>
                <c:pt idx="0">
                  <c:v>10</c:v>
                </c:pt>
                <c:pt idx="1">
                  <c:v>50</c:v>
                </c:pt>
                <c:pt idx="2">
                  <c:v>40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de-DE"/>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8314A40-312B-4B92-933C-E2271BE20DF4}" type="doc">
      <dgm:prSet loTypeId="urn:microsoft.com/office/officeart/2005/8/layout/chevron1" loCatId="process" qsTypeId="urn:microsoft.com/office/officeart/2005/8/quickstyle/simple1" qsCatId="simple" csTypeId="urn:microsoft.com/office/officeart/2005/8/colors/accent1_2" csCatId="accent1" phldr="1"/>
      <dgm:spPr/>
    </dgm:pt>
    <dgm:pt modelId="{C06CD66D-6E09-44F5-950B-E13F4B4D4ABA}">
      <dgm:prSet phldrT="[Text]" custT="1"/>
      <dgm:spPr>
        <a:solidFill>
          <a:srgbClr val="006CB1"/>
        </a:solidFill>
      </dgm:spPr>
      <dgm:t>
        <a:bodyPr/>
        <a:lstStyle/>
        <a:p>
          <a:r>
            <a:rPr lang="de-DE" sz="1300" b="1" dirty="0" smtClean="0"/>
            <a:t>Schritt 1</a:t>
          </a:r>
        </a:p>
        <a:p>
          <a:r>
            <a:rPr lang="de-DE" sz="1300" dirty="0" smtClean="0"/>
            <a:t>Festlegung der Wirkungsgrenzen</a:t>
          </a:r>
          <a:endParaRPr lang="de-DE" sz="1300" dirty="0"/>
        </a:p>
      </dgm:t>
    </dgm:pt>
    <dgm:pt modelId="{E243131B-8DCB-4A2C-8B54-AFA55FD5A90C}" type="parTrans" cxnId="{15F1BF45-84B1-4747-96C8-F03A20C2C76C}">
      <dgm:prSet/>
      <dgm:spPr/>
      <dgm:t>
        <a:bodyPr/>
        <a:lstStyle/>
        <a:p>
          <a:endParaRPr lang="de-DE"/>
        </a:p>
      </dgm:t>
    </dgm:pt>
    <dgm:pt modelId="{F0559F3D-ED9B-469E-8E11-2BB0C285CA69}" type="sibTrans" cxnId="{15F1BF45-84B1-4747-96C8-F03A20C2C76C}">
      <dgm:prSet/>
      <dgm:spPr/>
      <dgm:t>
        <a:bodyPr/>
        <a:lstStyle/>
        <a:p>
          <a:endParaRPr lang="de-DE"/>
        </a:p>
      </dgm:t>
    </dgm:pt>
    <dgm:pt modelId="{B2044A13-0679-48DD-81D6-AD92440EDBC0}">
      <dgm:prSet phldrT="[Text]" custT="1"/>
      <dgm:spPr>
        <a:solidFill>
          <a:srgbClr val="006CB1"/>
        </a:solidFill>
      </dgm:spPr>
      <dgm:t>
        <a:bodyPr/>
        <a:lstStyle/>
        <a:p>
          <a:r>
            <a:rPr lang="de-DE" sz="1200" b="1" dirty="0" smtClean="0"/>
            <a:t>Schritt 2</a:t>
          </a:r>
        </a:p>
        <a:p>
          <a:r>
            <a:rPr lang="de-DE" sz="1200" dirty="0" smtClean="0"/>
            <a:t>Identifikation der Ein- und Ausgangsströme</a:t>
          </a:r>
          <a:endParaRPr lang="de-DE" sz="1200" dirty="0"/>
        </a:p>
      </dgm:t>
    </dgm:pt>
    <dgm:pt modelId="{32FBE6F0-F75F-4445-9282-D0FB03C25FC1}" type="parTrans" cxnId="{2ADB3FD6-F9C3-4190-A7AB-DC88B9622138}">
      <dgm:prSet/>
      <dgm:spPr/>
      <dgm:t>
        <a:bodyPr/>
        <a:lstStyle/>
        <a:p>
          <a:endParaRPr lang="de-DE"/>
        </a:p>
      </dgm:t>
    </dgm:pt>
    <dgm:pt modelId="{67A5BAB9-2CFB-41B3-AF26-59883875B920}" type="sibTrans" cxnId="{2ADB3FD6-F9C3-4190-A7AB-DC88B9622138}">
      <dgm:prSet/>
      <dgm:spPr/>
      <dgm:t>
        <a:bodyPr/>
        <a:lstStyle/>
        <a:p>
          <a:endParaRPr lang="de-DE"/>
        </a:p>
      </dgm:t>
    </dgm:pt>
    <dgm:pt modelId="{5D2350C8-C87E-48E6-87D6-70F74B18710F}">
      <dgm:prSet phldrT="[Text]" custT="1"/>
      <dgm:spPr>
        <a:solidFill>
          <a:srgbClr val="006CB1"/>
        </a:solidFill>
      </dgm:spPr>
      <dgm:t>
        <a:bodyPr/>
        <a:lstStyle/>
        <a:p>
          <a:r>
            <a:rPr lang="de-DE" sz="1050" b="1" dirty="0" smtClean="0"/>
            <a:t>Schritt 6</a:t>
          </a:r>
        </a:p>
        <a:p>
          <a:r>
            <a:rPr lang="de-DE" sz="1050" dirty="0" smtClean="0"/>
            <a:t>Darstellung des Verbesserungs-potenzials und Maßnahmen</a:t>
          </a:r>
          <a:endParaRPr lang="de-DE" sz="1050" dirty="0"/>
        </a:p>
      </dgm:t>
    </dgm:pt>
    <dgm:pt modelId="{702D6861-85F6-42B9-97EF-DBD17AB4BAC8}" type="parTrans" cxnId="{1F0A7A53-0E0E-4D90-BD7D-213992FF980B}">
      <dgm:prSet/>
      <dgm:spPr/>
      <dgm:t>
        <a:bodyPr/>
        <a:lstStyle/>
        <a:p>
          <a:endParaRPr lang="de-DE"/>
        </a:p>
      </dgm:t>
    </dgm:pt>
    <dgm:pt modelId="{78E334E7-6065-47BA-85C8-1F93A9C34071}" type="sibTrans" cxnId="{1F0A7A53-0E0E-4D90-BD7D-213992FF980B}">
      <dgm:prSet/>
      <dgm:spPr/>
      <dgm:t>
        <a:bodyPr/>
        <a:lstStyle/>
        <a:p>
          <a:endParaRPr lang="de-DE"/>
        </a:p>
      </dgm:t>
    </dgm:pt>
    <dgm:pt modelId="{372B75DA-6CBA-4709-AEB1-B241B9D450B0}">
      <dgm:prSet phldrT="[Text]" custT="1"/>
      <dgm:spPr>
        <a:solidFill>
          <a:srgbClr val="006CB1"/>
        </a:solidFill>
      </dgm:spPr>
      <dgm:t>
        <a:bodyPr/>
        <a:lstStyle/>
        <a:p>
          <a:r>
            <a:rPr lang="de-DE" sz="1200" b="1" dirty="0" smtClean="0"/>
            <a:t>Schritt 3</a:t>
          </a:r>
        </a:p>
        <a:p>
          <a:r>
            <a:rPr lang="de-DE" sz="1200" dirty="0" smtClean="0"/>
            <a:t>Feststellung der Rahmen-bedingungen</a:t>
          </a:r>
          <a:endParaRPr lang="de-DE" sz="1200" dirty="0"/>
        </a:p>
      </dgm:t>
    </dgm:pt>
    <dgm:pt modelId="{49CFCD4B-1FBC-4B8B-AF49-807F84EF9DC6}" type="parTrans" cxnId="{915BD773-8C2C-4BBF-9EC3-D080414033A7}">
      <dgm:prSet/>
      <dgm:spPr/>
      <dgm:t>
        <a:bodyPr/>
        <a:lstStyle/>
        <a:p>
          <a:endParaRPr lang="de-DE"/>
        </a:p>
      </dgm:t>
    </dgm:pt>
    <dgm:pt modelId="{3053CED0-C0E0-42A7-B9C4-8CEFA13645D3}" type="sibTrans" cxnId="{915BD773-8C2C-4BBF-9EC3-D080414033A7}">
      <dgm:prSet/>
      <dgm:spPr/>
      <dgm:t>
        <a:bodyPr/>
        <a:lstStyle/>
        <a:p>
          <a:endParaRPr lang="de-DE"/>
        </a:p>
      </dgm:t>
    </dgm:pt>
    <dgm:pt modelId="{9F75984F-76DC-4EBF-A772-E079BB1EF37D}">
      <dgm:prSet phldrT="[Text]" custT="1"/>
      <dgm:spPr>
        <a:solidFill>
          <a:srgbClr val="006CB1"/>
        </a:solidFill>
      </dgm:spPr>
      <dgm:t>
        <a:bodyPr/>
        <a:lstStyle/>
        <a:p>
          <a:r>
            <a:rPr lang="de-DE" sz="1100" b="1" dirty="0" smtClean="0"/>
            <a:t>Schritt 4</a:t>
          </a:r>
        </a:p>
        <a:p>
          <a:r>
            <a:rPr lang="de-DE" sz="1100" dirty="0" smtClean="0"/>
            <a:t>Auswahl und Darstellung der Ein- und Ausgangsströme</a:t>
          </a:r>
          <a:endParaRPr lang="de-DE" sz="1100" dirty="0"/>
        </a:p>
      </dgm:t>
    </dgm:pt>
    <dgm:pt modelId="{1A1A8B8A-B19A-4C6D-9E60-0D944CA386C5}" type="parTrans" cxnId="{2FC01CE2-E04B-4F44-8216-BCED384C3108}">
      <dgm:prSet/>
      <dgm:spPr/>
      <dgm:t>
        <a:bodyPr/>
        <a:lstStyle/>
        <a:p>
          <a:endParaRPr lang="de-DE"/>
        </a:p>
      </dgm:t>
    </dgm:pt>
    <dgm:pt modelId="{E2F8810F-3122-4D0F-8635-7427FC427400}" type="sibTrans" cxnId="{2FC01CE2-E04B-4F44-8216-BCED384C3108}">
      <dgm:prSet/>
      <dgm:spPr/>
      <dgm:t>
        <a:bodyPr/>
        <a:lstStyle/>
        <a:p>
          <a:endParaRPr lang="de-DE"/>
        </a:p>
      </dgm:t>
    </dgm:pt>
    <dgm:pt modelId="{A6145042-B172-484F-9C6E-1E14ABD98859}">
      <dgm:prSet phldrT="[Text]" custT="1"/>
      <dgm:spPr>
        <a:solidFill>
          <a:srgbClr val="006CB1"/>
        </a:solidFill>
      </dgm:spPr>
      <dgm:t>
        <a:bodyPr/>
        <a:lstStyle/>
        <a:p>
          <a:r>
            <a:rPr lang="de-DE" sz="1200" b="1" dirty="0" smtClean="0"/>
            <a:t>Schritt 5</a:t>
          </a:r>
        </a:p>
        <a:p>
          <a:r>
            <a:rPr lang="de-DE" sz="1200" dirty="0" smtClean="0"/>
            <a:t>Analyse des Einsparpotenzials</a:t>
          </a:r>
          <a:endParaRPr lang="de-DE" sz="1200" dirty="0"/>
        </a:p>
      </dgm:t>
    </dgm:pt>
    <dgm:pt modelId="{35302979-2D2F-4341-8F37-45FE24E39B14}" type="parTrans" cxnId="{41790A6C-9638-4330-8327-EFBE236D009A}">
      <dgm:prSet/>
      <dgm:spPr/>
      <dgm:t>
        <a:bodyPr/>
        <a:lstStyle/>
        <a:p>
          <a:endParaRPr lang="de-DE"/>
        </a:p>
      </dgm:t>
    </dgm:pt>
    <dgm:pt modelId="{2ACAB7F3-A447-4761-9CF5-37A95B876DD0}" type="sibTrans" cxnId="{41790A6C-9638-4330-8327-EFBE236D009A}">
      <dgm:prSet/>
      <dgm:spPr/>
      <dgm:t>
        <a:bodyPr/>
        <a:lstStyle/>
        <a:p>
          <a:endParaRPr lang="de-DE"/>
        </a:p>
      </dgm:t>
    </dgm:pt>
    <dgm:pt modelId="{DDF1ABB6-C8F8-464B-84B7-E47B279AEC38}" type="pres">
      <dgm:prSet presAssocID="{D8314A40-312B-4B92-933C-E2271BE20DF4}" presName="Name0" presStyleCnt="0">
        <dgm:presLayoutVars>
          <dgm:dir/>
          <dgm:animLvl val="lvl"/>
          <dgm:resizeHandles val="exact"/>
        </dgm:presLayoutVars>
      </dgm:prSet>
      <dgm:spPr/>
    </dgm:pt>
    <dgm:pt modelId="{118A55F8-D803-498F-87F5-6C012BFAE19E}" type="pres">
      <dgm:prSet presAssocID="{C06CD66D-6E09-44F5-950B-E13F4B4D4ABA}" presName="parTxOnly" presStyleLbl="node1" presStyleIdx="0" presStyleCnt="6">
        <dgm:presLayoutVars>
          <dgm:chMax val="0"/>
          <dgm:chPref val="0"/>
          <dgm:bulletEnabled val="1"/>
        </dgm:presLayoutVars>
      </dgm:prSet>
      <dgm:spPr/>
      <dgm:t>
        <a:bodyPr/>
        <a:lstStyle/>
        <a:p>
          <a:endParaRPr lang="de-DE"/>
        </a:p>
      </dgm:t>
    </dgm:pt>
    <dgm:pt modelId="{1A406EEA-68C5-41DE-87B3-E3C988C087D7}" type="pres">
      <dgm:prSet presAssocID="{F0559F3D-ED9B-469E-8E11-2BB0C285CA69}" presName="parTxOnlySpace" presStyleCnt="0"/>
      <dgm:spPr/>
    </dgm:pt>
    <dgm:pt modelId="{BB4F6160-A4B9-41B0-8392-6E2230AF84E5}" type="pres">
      <dgm:prSet presAssocID="{B2044A13-0679-48DD-81D6-AD92440EDBC0}" presName="parTxOnly" presStyleLbl="node1" presStyleIdx="1" presStyleCnt="6">
        <dgm:presLayoutVars>
          <dgm:chMax val="0"/>
          <dgm:chPref val="0"/>
          <dgm:bulletEnabled val="1"/>
        </dgm:presLayoutVars>
      </dgm:prSet>
      <dgm:spPr/>
      <dgm:t>
        <a:bodyPr/>
        <a:lstStyle/>
        <a:p>
          <a:endParaRPr lang="de-DE"/>
        </a:p>
      </dgm:t>
    </dgm:pt>
    <dgm:pt modelId="{EAF111B3-E48C-40C8-BAEE-F17ACE398C27}" type="pres">
      <dgm:prSet presAssocID="{67A5BAB9-2CFB-41B3-AF26-59883875B920}" presName="parTxOnlySpace" presStyleCnt="0"/>
      <dgm:spPr/>
    </dgm:pt>
    <dgm:pt modelId="{4B224330-F460-4C44-80BB-C54866B25928}" type="pres">
      <dgm:prSet presAssocID="{372B75DA-6CBA-4709-AEB1-B241B9D450B0}" presName="parTxOnly" presStyleLbl="node1" presStyleIdx="2" presStyleCnt="6">
        <dgm:presLayoutVars>
          <dgm:chMax val="0"/>
          <dgm:chPref val="0"/>
          <dgm:bulletEnabled val="1"/>
        </dgm:presLayoutVars>
      </dgm:prSet>
      <dgm:spPr/>
      <dgm:t>
        <a:bodyPr/>
        <a:lstStyle/>
        <a:p>
          <a:endParaRPr lang="de-DE"/>
        </a:p>
      </dgm:t>
    </dgm:pt>
    <dgm:pt modelId="{B5B52168-EDE9-4FA1-A98A-C909C2021947}" type="pres">
      <dgm:prSet presAssocID="{3053CED0-C0E0-42A7-B9C4-8CEFA13645D3}" presName="parTxOnlySpace" presStyleCnt="0"/>
      <dgm:spPr/>
    </dgm:pt>
    <dgm:pt modelId="{E3D2AC46-E104-4565-8827-ABBB27A6C113}" type="pres">
      <dgm:prSet presAssocID="{9F75984F-76DC-4EBF-A772-E079BB1EF37D}" presName="parTxOnly" presStyleLbl="node1" presStyleIdx="3" presStyleCnt="6">
        <dgm:presLayoutVars>
          <dgm:chMax val="0"/>
          <dgm:chPref val="0"/>
          <dgm:bulletEnabled val="1"/>
        </dgm:presLayoutVars>
      </dgm:prSet>
      <dgm:spPr/>
      <dgm:t>
        <a:bodyPr/>
        <a:lstStyle/>
        <a:p>
          <a:endParaRPr lang="de-DE"/>
        </a:p>
      </dgm:t>
    </dgm:pt>
    <dgm:pt modelId="{FCD12669-219C-447D-B6C7-B0173D0A5302}" type="pres">
      <dgm:prSet presAssocID="{E2F8810F-3122-4D0F-8635-7427FC427400}" presName="parTxOnlySpace" presStyleCnt="0"/>
      <dgm:spPr/>
    </dgm:pt>
    <dgm:pt modelId="{C787A902-AB0E-4ED4-962D-9EB759EF6251}" type="pres">
      <dgm:prSet presAssocID="{A6145042-B172-484F-9C6E-1E14ABD98859}" presName="parTxOnly" presStyleLbl="node1" presStyleIdx="4" presStyleCnt="6">
        <dgm:presLayoutVars>
          <dgm:chMax val="0"/>
          <dgm:chPref val="0"/>
          <dgm:bulletEnabled val="1"/>
        </dgm:presLayoutVars>
      </dgm:prSet>
      <dgm:spPr/>
      <dgm:t>
        <a:bodyPr/>
        <a:lstStyle/>
        <a:p>
          <a:endParaRPr lang="de-DE"/>
        </a:p>
      </dgm:t>
    </dgm:pt>
    <dgm:pt modelId="{08A171DA-EF13-4982-979D-507253B1E55B}" type="pres">
      <dgm:prSet presAssocID="{2ACAB7F3-A447-4761-9CF5-37A95B876DD0}" presName="parTxOnlySpace" presStyleCnt="0"/>
      <dgm:spPr/>
    </dgm:pt>
    <dgm:pt modelId="{1D944749-8B30-4244-BF7B-C1E1DB1B91C4}" type="pres">
      <dgm:prSet presAssocID="{5D2350C8-C87E-48E6-87D6-70F74B18710F}" presName="parTxOnly" presStyleLbl="node1" presStyleIdx="5" presStyleCnt="6">
        <dgm:presLayoutVars>
          <dgm:chMax val="0"/>
          <dgm:chPref val="0"/>
          <dgm:bulletEnabled val="1"/>
        </dgm:presLayoutVars>
      </dgm:prSet>
      <dgm:spPr/>
      <dgm:t>
        <a:bodyPr/>
        <a:lstStyle/>
        <a:p>
          <a:endParaRPr lang="de-DE"/>
        </a:p>
      </dgm:t>
    </dgm:pt>
  </dgm:ptLst>
  <dgm:cxnLst>
    <dgm:cxn modelId="{2FC01CE2-E04B-4F44-8216-BCED384C3108}" srcId="{D8314A40-312B-4B92-933C-E2271BE20DF4}" destId="{9F75984F-76DC-4EBF-A772-E079BB1EF37D}" srcOrd="3" destOrd="0" parTransId="{1A1A8B8A-B19A-4C6D-9E60-0D944CA386C5}" sibTransId="{E2F8810F-3122-4D0F-8635-7427FC427400}"/>
    <dgm:cxn modelId="{4CA57F23-449E-482C-913D-324E343867D3}" type="presOf" srcId="{D8314A40-312B-4B92-933C-E2271BE20DF4}" destId="{DDF1ABB6-C8F8-464B-84B7-E47B279AEC38}" srcOrd="0" destOrd="0" presId="urn:microsoft.com/office/officeart/2005/8/layout/chevron1"/>
    <dgm:cxn modelId="{147AEE9A-DF33-4610-AFB7-E949A3E1BCFA}" type="presOf" srcId="{9F75984F-76DC-4EBF-A772-E079BB1EF37D}" destId="{E3D2AC46-E104-4565-8827-ABBB27A6C113}" srcOrd="0" destOrd="0" presId="urn:microsoft.com/office/officeart/2005/8/layout/chevron1"/>
    <dgm:cxn modelId="{915BD773-8C2C-4BBF-9EC3-D080414033A7}" srcId="{D8314A40-312B-4B92-933C-E2271BE20DF4}" destId="{372B75DA-6CBA-4709-AEB1-B241B9D450B0}" srcOrd="2" destOrd="0" parTransId="{49CFCD4B-1FBC-4B8B-AF49-807F84EF9DC6}" sibTransId="{3053CED0-C0E0-42A7-B9C4-8CEFA13645D3}"/>
    <dgm:cxn modelId="{41790A6C-9638-4330-8327-EFBE236D009A}" srcId="{D8314A40-312B-4B92-933C-E2271BE20DF4}" destId="{A6145042-B172-484F-9C6E-1E14ABD98859}" srcOrd="4" destOrd="0" parTransId="{35302979-2D2F-4341-8F37-45FE24E39B14}" sibTransId="{2ACAB7F3-A447-4761-9CF5-37A95B876DD0}"/>
    <dgm:cxn modelId="{15F1BF45-84B1-4747-96C8-F03A20C2C76C}" srcId="{D8314A40-312B-4B92-933C-E2271BE20DF4}" destId="{C06CD66D-6E09-44F5-950B-E13F4B4D4ABA}" srcOrd="0" destOrd="0" parTransId="{E243131B-8DCB-4A2C-8B54-AFA55FD5A90C}" sibTransId="{F0559F3D-ED9B-469E-8E11-2BB0C285CA69}"/>
    <dgm:cxn modelId="{1F0A7A53-0E0E-4D90-BD7D-213992FF980B}" srcId="{D8314A40-312B-4B92-933C-E2271BE20DF4}" destId="{5D2350C8-C87E-48E6-87D6-70F74B18710F}" srcOrd="5" destOrd="0" parTransId="{702D6861-85F6-42B9-97EF-DBD17AB4BAC8}" sibTransId="{78E334E7-6065-47BA-85C8-1F93A9C34071}"/>
    <dgm:cxn modelId="{F02CF4BB-09E3-4DA4-A763-652B6E65F0D6}" type="presOf" srcId="{B2044A13-0679-48DD-81D6-AD92440EDBC0}" destId="{BB4F6160-A4B9-41B0-8392-6E2230AF84E5}" srcOrd="0" destOrd="0" presId="urn:microsoft.com/office/officeart/2005/8/layout/chevron1"/>
    <dgm:cxn modelId="{7F9AC5AA-1D69-4E5D-9825-0D8AB1A095F4}" type="presOf" srcId="{372B75DA-6CBA-4709-AEB1-B241B9D450B0}" destId="{4B224330-F460-4C44-80BB-C54866B25928}" srcOrd="0" destOrd="0" presId="urn:microsoft.com/office/officeart/2005/8/layout/chevron1"/>
    <dgm:cxn modelId="{E9EEBEC5-CDE4-4DD7-A295-F1D4B2F97138}" type="presOf" srcId="{C06CD66D-6E09-44F5-950B-E13F4B4D4ABA}" destId="{118A55F8-D803-498F-87F5-6C012BFAE19E}" srcOrd="0" destOrd="0" presId="urn:microsoft.com/office/officeart/2005/8/layout/chevron1"/>
    <dgm:cxn modelId="{2ADB3FD6-F9C3-4190-A7AB-DC88B9622138}" srcId="{D8314A40-312B-4B92-933C-E2271BE20DF4}" destId="{B2044A13-0679-48DD-81D6-AD92440EDBC0}" srcOrd="1" destOrd="0" parTransId="{32FBE6F0-F75F-4445-9282-D0FB03C25FC1}" sibTransId="{67A5BAB9-2CFB-41B3-AF26-59883875B920}"/>
    <dgm:cxn modelId="{B0080886-D976-40C3-836B-31447CEEE293}" type="presOf" srcId="{A6145042-B172-484F-9C6E-1E14ABD98859}" destId="{C787A902-AB0E-4ED4-962D-9EB759EF6251}" srcOrd="0" destOrd="0" presId="urn:microsoft.com/office/officeart/2005/8/layout/chevron1"/>
    <dgm:cxn modelId="{7E769F78-3665-44C0-8BD8-9E387D4712E0}" type="presOf" srcId="{5D2350C8-C87E-48E6-87D6-70F74B18710F}" destId="{1D944749-8B30-4244-BF7B-C1E1DB1B91C4}" srcOrd="0" destOrd="0" presId="urn:microsoft.com/office/officeart/2005/8/layout/chevron1"/>
    <dgm:cxn modelId="{84611F2F-D66D-42A8-A240-E833138FF648}" type="presParOf" srcId="{DDF1ABB6-C8F8-464B-84B7-E47B279AEC38}" destId="{118A55F8-D803-498F-87F5-6C012BFAE19E}" srcOrd="0" destOrd="0" presId="urn:microsoft.com/office/officeart/2005/8/layout/chevron1"/>
    <dgm:cxn modelId="{A3F1E1C9-A997-4E07-B8E9-A42203EFCBBC}" type="presParOf" srcId="{DDF1ABB6-C8F8-464B-84B7-E47B279AEC38}" destId="{1A406EEA-68C5-41DE-87B3-E3C988C087D7}" srcOrd="1" destOrd="0" presId="urn:microsoft.com/office/officeart/2005/8/layout/chevron1"/>
    <dgm:cxn modelId="{D2C824BD-9937-48C1-ADB1-7AAA9EAB10D4}" type="presParOf" srcId="{DDF1ABB6-C8F8-464B-84B7-E47B279AEC38}" destId="{BB4F6160-A4B9-41B0-8392-6E2230AF84E5}" srcOrd="2" destOrd="0" presId="urn:microsoft.com/office/officeart/2005/8/layout/chevron1"/>
    <dgm:cxn modelId="{ECE9E8F8-1CA8-478B-A2C9-CD062C473A6F}" type="presParOf" srcId="{DDF1ABB6-C8F8-464B-84B7-E47B279AEC38}" destId="{EAF111B3-E48C-40C8-BAEE-F17ACE398C27}" srcOrd="3" destOrd="0" presId="urn:microsoft.com/office/officeart/2005/8/layout/chevron1"/>
    <dgm:cxn modelId="{6A57CE1B-FB17-497C-B64E-A30AEA4CF4B8}" type="presParOf" srcId="{DDF1ABB6-C8F8-464B-84B7-E47B279AEC38}" destId="{4B224330-F460-4C44-80BB-C54866B25928}" srcOrd="4" destOrd="0" presId="urn:microsoft.com/office/officeart/2005/8/layout/chevron1"/>
    <dgm:cxn modelId="{FD92721A-7593-425B-A46B-C1F5BA55706E}" type="presParOf" srcId="{DDF1ABB6-C8F8-464B-84B7-E47B279AEC38}" destId="{B5B52168-EDE9-4FA1-A98A-C909C2021947}" srcOrd="5" destOrd="0" presId="urn:microsoft.com/office/officeart/2005/8/layout/chevron1"/>
    <dgm:cxn modelId="{EE1A07C4-9BDB-425F-B27E-4E9200FCB87C}" type="presParOf" srcId="{DDF1ABB6-C8F8-464B-84B7-E47B279AEC38}" destId="{E3D2AC46-E104-4565-8827-ABBB27A6C113}" srcOrd="6" destOrd="0" presId="urn:microsoft.com/office/officeart/2005/8/layout/chevron1"/>
    <dgm:cxn modelId="{1DD233DB-EB1D-42F0-88EE-E7ED7A2FE414}" type="presParOf" srcId="{DDF1ABB6-C8F8-464B-84B7-E47B279AEC38}" destId="{FCD12669-219C-447D-B6C7-B0173D0A5302}" srcOrd="7" destOrd="0" presId="urn:microsoft.com/office/officeart/2005/8/layout/chevron1"/>
    <dgm:cxn modelId="{6D172D28-03EA-4732-B513-94D545B1DAF6}" type="presParOf" srcId="{DDF1ABB6-C8F8-464B-84B7-E47B279AEC38}" destId="{C787A902-AB0E-4ED4-962D-9EB759EF6251}" srcOrd="8" destOrd="0" presId="urn:microsoft.com/office/officeart/2005/8/layout/chevron1"/>
    <dgm:cxn modelId="{2BF403C5-E279-4C8A-A934-A1102AC8CEFA}" type="presParOf" srcId="{DDF1ABB6-C8F8-464B-84B7-E47B279AEC38}" destId="{08A171DA-EF13-4982-979D-507253B1E55B}" srcOrd="9" destOrd="0" presId="urn:microsoft.com/office/officeart/2005/8/layout/chevron1"/>
    <dgm:cxn modelId="{EF6E9C73-6CAC-487D-AC81-3523D1195DEB}" type="presParOf" srcId="{DDF1ABB6-C8F8-464B-84B7-E47B279AEC38}" destId="{1D944749-8B30-4244-BF7B-C1E1DB1B91C4}" srcOrd="10"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D8314A40-312B-4B92-933C-E2271BE20DF4}" type="doc">
      <dgm:prSet loTypeId="urn:microsoft.com/office/officeart/2005/8/layout/chevron1" loCatId="process" qsTypeId="urn:microsoft.com/office/officeart/2005/8/quickstyle/simple1" qsCatId="simple" csTypeId="urn:microsoft.com/office/officeart/2005/8/colors/accent1_2" csCatId="accent1" phldr="1"/>
      <dgm:spPr/>
    </dgm:pt>
    <dgm:pt modelId="{C06CD66D-6E09-44F5-950B-E13F4B4D4ABA}">
      <dgm:prSet phldrT="[Text]" custT="1"/>
      <dgm:spPr>
        <a:solidFill>
          <a:srgbClr val="86BC24"/>
        </a:solidFill>
      </dgm:spPr>
      <dgm:t>
        <a:bodyPr/>
        <a:lstStyle/>
        <a:p>
          <a:r>
            <a:rPr lang="de-DE" sz="1300" b="1" dirty="0" smtClean="0"/>
            <a:t>Rahmen </a:t>
          </a:r>
          <a:r>
            <a:rPr lang="de-DE" sz="1300" b="0" dirty="0" smtClean="0"/>
            <a:t>schaffen und Beteiligung mitdenken</a:t>
          </a:r>
          <a:endParaRPr lang="de-DE" sz="1300" b="0" dirty="0"/>
        </a:p>
      </dgm:t>
    </dgm:pt>
    <dgm:pt modelId="{E243131B-8DCB-4A2C-8B54-AFA55FD5A90C}" type="parTrans" cxnId="{15F1BF45-84B1-4747-96C8-F03A20C2C76C}">
      <dgm:prSet/>
      <dgm:spPr/>
      <dgm:t>
        <a:bodyPr/>
        <a:lstStyle/>
        <a:p>
          <a:endParaRPr lang="de-DE"/>
        </a:p>
      </dgm:t>
    </dgm:pt>
    <dgm:pt modelId="{F0559F3D-ED9B-469E-8E11-2BB0C285CA69}" type="sibTrans" cxnId="{15F1BF45-84B1-4747-96C8-F03A20C2C76C}">
      <dgm:prSet/>
      <dgm:spPr/>
      <dgm:t>
        <a:bodyPr/>
        <a:lstStyle/>
        <a:p>
          <a:endParaRPr lang="de-DE"/>
        </a:p>
      </dgm:t>
    </dgm:pt>
    <dgm:pt modelId="{B2044A13-0679-48DD-81D6-AD92440EDBC0}">
      <dgm:prSet phldrT="[Text]" custT="1"/>
      <dgm:spPr>
        <a:solidFill>
          <a:srgbClr val="86BC24"/>
        </a:solidFill>
      </dgm:spPr>
      <dgm:t>
        <a:bodyPr/>
        <a:lstStyle/>
        <a:p>
          <a:r>
            <a:rPr lang="de-DE" sz="1300" b="1" dirty="0" smtClean="0"/>
            <a:t>Situation I</a:t>
          </a:r>
          <a:r>
            <a:rPr lang="de-DE" sz="1300" dirty="0" smtClean="0"/>
            <a:t>: Einfluss auf Energie  und Ressourcen Verbrauch</a:t>
          </a:r>
          <a:endParaRPr lang="de-DE" sz="1300" dirty="0"/>
        </a:p>
      </dgm:t>
    </dgm:pt>
    <dgm:pt modelId="{32FBE6F0-F75F-4445-9282-D0FB03C25FC1}" type="parTrans" cxnId="{2ADB3FD6-F9C3-4190-A7AB-DC88B9622138}">
      <dgm:prSet/>
      <dgm:spPr/>
      <dgm:t>
        <a:bodyPr/>
        <a:lstStyle/>
        <a:p>
          <a:endParaRPr lang="de-DE"/>
        </a:p>
      </dgm:t>
    </dgm:pt>
    <dgm:pt modelId="{67A5BAB9-2CFB-41B3-AF26-59883875B920}" type="sibTrans" cxnId="{2ADB3FD6-F9C3-4190-A7AB-DC88B9622138}">
      <dgm:prSet/>
      <dgm:spPr/>
      <dgm:t>
        <a:bodyPr/>
        <a:lstStyle/>
        <a:p>
          <a:endParaRPr lang="de-DE"/>
        </a:p>
      </dgm:t>
    </dgm:pt>
    <dgm:pt modelId="{5D2350C8-C87E-48E6-87D6-70F74B18710F}">
      <dgm:prSet phldrT="[Text]" custT="1"/>
      <dgm:spPr>
        <a:solidFill>
          <a:srgbClr val="86BC24"/>
        </a:solidFill>
      </dgm:spPr>
      <dgm:t>
        <a:bodyPr/>
        <a:lstStyle/>
        <a:p>
          <a:r>
            <a:rPr lang="de-DE" sz="1300" b="1" dirty="0" smtClean="0"/>
            <a:t>Maßnahmen</a:t>
          </a:r>
          <a:r>
            <a:rPr lang="de-DE" sz="1300" dirty="0" smtClean="0"/>
            <a:t> umsetzen</a:t>
          </a:r>
          <a:endParaRPr lang="de-DE" sz="1300" dirty="0"/>
        </a:p>
      </dgm:t>
    </dgm:pt>
    <dgm:pt modelId="{702D6861-85F6-42B9-97EF-DBD17AB4BAC8}" type="parTrans" cxnId="{1F0A7A53-0E0E-4D90-BD7D-213992FF980B}">
      <dgm:prSet/>
      <dgm:spPr/>
      <dgm:t>
        <a:bodyPr/>
        <a:lstStyle/>
        <a:p>
          <a:endParaRPr lang="de-DE"/>
        </a:p>
      </dgm:t>
    </dgm:pt>
    <dgm:pt modelId="{78E334E7-6065-47BA-85C8-1F93A9C34071}" type="sibTrans" cxnId="{1F0A7A53-0E0E-4D90-BD7D-213992FF980B}">
      <dgm:prSet/>
      <dgm:spPr/>
      <dgm:t>
        <a:bodyPr/>
        <a:lstStyle/>
        <a:p>
          <a:endParaRPr lang="de-DE"/>
        </a:p>
      </dgm:t>
    </dgm:pt>
    <dgm:pt modelId="{372B75DA-6CBA-4709-AEB1-B241B9D450B0}">
      <dgm:prSet phldrT="[Text]" custT="1"/>
      <dgm:spPr>
        <a:solidFill>
          <a:srgbClr val="86BC24"/>
        </a:solidFill>
      </dgm:spPr>
      <dgm:t>
        <a:bodyPr/>
        <a:lstStyle/>
        <a:p>
          <a:r>
            <a:rPr lang="de-DE" sz="1300" b="1" dirty="0" smtClean="0"/>
            <a:t>Situation II</a:t>
          </a:r>
          <a:r>
            <a:rPr lang="de-DE" sz="1300" dirty="0" smtClean="0"/>
            <a:t>: Beteiligung und Verhalten</a:t>
          </a:r>
          <a:endParaRPr lang="de-DE" sz="1300" dirty="0"/>
        </a:p>
      </dgm:t>
    </dgm:pt>
    <dgm:pt modelId="{49CFCD4B-1FBC-4B8B-AF49-807F84EF9DC6}" type="parTrans" cxnId="{915BD773-8C2C-4BBF-9EC3-D080414033A7}">
      <dgm:prSet/>
      <dgm:spPr/>
      <dgm:t>
        <a:bodyPr/>
        <a:lstStyle/>
        <a:p>
          <a:endParaRPr lang="de-DE"/>
        </a:p>
      </dgm:t>
    </dgm:pt>
    <dgm:pt modelId="{3053CED0-C0E0-42A7-B9C4-8CEFA13645D3}" type="sibTrans" cxnId="{915BD773-8C2C-4BBF-9EC3-D080414033A7}">
      <dgm:prSet/>
      <dgm:spPr/>
      <dgm:t>
        <a:bodyPr/>
        <a:lstStyle/>
        <a:p>
          <a:endParaRPr lang="de-DE"/>
        </a:p>
      </dgm:t>
    </dgm:pt>
    <dgm:pt modelId="{9F75984F-76DC-4EBF-A772-E079BB1EF37D}">
      <dgm:prSet phldrT="[Text]" custT="1"/>
      <dgm:spPr>
        <a:solidFill>
          <a:srgbClr val="86BC24"/>
        </a:solidFill>
      </dgm:spPr>
      <dgm:t>
        <a:bodyPr/>
        <a:lstStyle/>
        <a:p>
          <a:r>
            <a:rPr lang="de-DE" sz="1300" b="1" dirty="0" smtClean="0"/>
            <a:t>Handlungsbereiche</a:t>
          </a:r>
          <a:r>
            <a:rPr lang="de-DE" sz="1300" dirty="0" smtClean="0"/>
            <a:t> entwickeln</a:t>
          </a:r>
          <a:endParaRPr lang="de-DE" sz="1300" dirty="0"/>
        </a:p>
      </dgm:t>
    </dgm:pt>
    <dgm:pt modelId="{1A1A8B8A-B19A-4C6D-9E60-0D944CA386C5}" type="parTrans" cxnId="{2FC01CE2-E04B-4F44-8216-BCED384C3108}">
      <dgm:prSet/>
      <dgm:spPr/>
      <dgm:t>
        <a:bodyPr/>
        <a:lstStyle/>
        <a:p>
          <a:endParaRPr lang="de-DE"/>
        </a:p>
      </dgm:t>
    </dgm:pt>
    <dgm:pt modelId="{E2F8810F-3122-4D0F-8635-7427FC427400}" type="sibTrans" cxnId="{2FC01CE2-E04B-4F44-8216-BCED384C3108}">
      <dgm:prSet/>
      <dgm:spPr/>
      <dgm:t>
        <a:bodyPr/>
        <a:lstStyle/>
        <a:p>
          <a:endParaRPr lang="de-DE"/>
        </a:p>
      </dgm:t>
    </dgm:pt>
    <dgm:pt modelId="{A6145042-B172-484F-9C6E-1E14ABD98859}">
      <dgm:prSet phldrT="[Text]" custT="1"/>
      <dgm:spPr>
        <a:solidFill>
          <a:srgbClr val="86BC24"/>
        </a:solidFill>
      </dgm:spPr>
      <dgm:t>
        <a:bodyPr/>
        <a:lstStyle/>
        <a:p>
          <a:r>
            <a:rPr lang="de-DE" sz="1300" b="1" dirty="0" smtClean="0"/>
            <a:t>Handlungs-optionen</a:t>
          </a:r>
          <a:r>
            <a:rPr lang="de-DE" sz="1300" dirty="0" smtClean="0"/>
            <a:t> bewerten und priorisieren</a:t>
          </a:r>
          <a:endParaRPr lang="de-DE" sz="1300" dirty="0"/>
        </a:p>
      </dgm:t>
    </dgm:pt>
    <dgm:pt modelId="{35302979-2D2F-4341-8F37-45FE24E39B14}" type="parTrans" cxnId="{41790A6C-9638-4330-8327-EFBE236D009A}">
      <dgm:prSet/>
      <dgm:spPr/>
      <dgm:t>
        <a:bodyPr/>
        <a:lstStyle/>
        <a:p>
          <a:endParaRPr lang="de-DE"/>
        </a:p>
      </dgm:t>
    </dgm:pt>
    <dgm:pt modelId="{2ACAB7F3-A447-4761-9CF5-37A95B876DD0}" type="sibTrans" cxnId="{41790A6C-9638-4330-8327-EFBE236D009A}">
      <dgm:prSet/>
      <dgm:spPr/>
      <dgm:t>
        <a:bodyPr/>
        <a:lstStyle/>
        <a:p>
          <a:endParaRPr lang="de-DE"/>
        </a:p>
      </dgm:t>
    </dgm:pt>
    <dgm:pt modelId="{DDF1ABB6-C8F8-464B-84B7-E47B279AEC38}" type="pres">
      <dgm:prSet presAssocID="{D8314A40-312B-4B92-933C-E2271BE20DF4}" presName="Name0" presStyleCnt="0">
        <dgm:presLayoutVars>
          <dgm:dir/>
          <dgm:animLvl val="lvl"/>
          <dgm:resizeHandles val="exact"/>
        </dgm:presLayoutVars>
      </dgm:prSet>
      <dgm:spPr/>
    </dgm:pt>
    <dgm:pt modelId="{118A55F8-D803-498F-87F5-6C012BFAE19E}" type="pres">
      <dgm:prSet presAssocID="{C06CD66D-6E09-44F5-950B-E13F4B4D4ABA}" presName="parTxOnly" presStyleLbl="node1" presStyleIdx="0" presStyleCnt="6" custLinFactX="4581" custLinFactNeighborX="100000" custLinFactNeighborY="-543">
        <dgm:presLayoutVars>
          <dgm:chMax val="0"/>
          <dgm:chPref val="0"/>
          <dgm:bulletEnabled val="1"/>
        </dgm:presLayoutVars>
      </dgm:prSet>
      <dgm:spPr/>
      <dgm:t>
        <a:bodyPr/>
        <a:lstStyle/>
        <a:p>
          <a:endParaRPr lang="de-DE"/>
        </a:p>
      </dgm:t>
    </dgm:pt>
    <dgm:pt modelId="{1A406EEA-68C5-41DE-87B3-E3C988C087D7}" type="pres">
      <dgm:prSet presAssocID="{F0559F3D-ED9B-469E-8E11-2BB0C285CA69}" presName="parTxOnlySpace" presStyleCnt="0"/>
      <dgm:spPr/>
    </dgm:pt>
    <dgm:pt modelId="{BB4F6160-A4B9-41B0-8392-6E2230AF84E5}" type="pres">
      <dgm:prSet presAssocID="{B2044A13-0679-48DD-81D6-AD92440EDBC0}" presName="parTxOnly" presStyleLbl="node1" presStyleIdx="1" presStyleCnt="6" custScaleX="116089" custLinFactNeighborX="94232" custLinFactNeighborY="-113">
        <dgm:presLayoutVars>
          <dgm:chMax val="0"/>
          <dgm:chPref val="0"/>
          <dgm:bulletEnabled val="1"/>
        </dgm:presLayoutVars>
      </dgm:prSet>
      <dgm:spPr/>
      <dgm:t>
        <a:bodyPr/>
        <a:lstStyle/>
        <a:p>
          <a:endParaRPr lang="de-DE"/>
        </a:p>
      </dgm:t>
    </dgm:pt>
    <dgm:pt modelId="{EAF111B3-E48C-40C8-BAEE-F17ACE398C27}" type="pres">
      <dgm:prSet presAssocID="{67A5BAB9-2CFB-41B3-AF26-59883875B920}" presName="parTxOnlySpace" presStyleCnt="0"/>
      <dgm:spPr/>
    </dgm:pt>
    <dgm:pt modelId="{4B224330-F460-4C44-80BB-C54866B25928}" type="pres">
      <dgm:prSet presAssocID="{372B75DA-6CBA-4709-AEB1-B241B9D450B0}" presName="parTxOnly" presStyleLbl="node1" presStyleIdx="2" presStyleCnt="6" custScaleX="106895" custLinFactNeighborX="47403" custLinFactNeighborY="-1231">
        <dgm:presLayoutVars>
          <dgm:chMax val="0"/>
          <dgm:chPref val="0"/>
          <dgm:bulletEnabled val="1"/>
        </dgm:presLayoutVars>
      </dgm:prSet>
      <dgm:spPr/>
      <dgm:t>
        <a:bodyPr/>
        <a:lstStyle/>
        <a:p>
          <a:endParaRPr lang="de-DE"/>
        </a:p>
      </dgm:t>
    </dgm:pt>
    <dgm:pt modelId="{B5B52168-EDE9-4FA1-A98A-C909C2021947}" type="pres">
      <dgm:prSet presAssocID="{3053CED0-C0E0-42A7-B9C4-8CEFA13645D3}" presName="parTxOnlySpace" presStyleCnt="0"/>
      <dgm:spPr/>
    </dgm:pt>
    <dgm:pt modelId="{E3D2AC46-E104-4565-8827-ABBB27A6C113}" type="pres">
      <dgm:prSet presAssocID="{9F75984F-76DC-4EBF-A772-E079BB1EF37D}" presName="parTxOnly" presStyleLbl="node1" presStyleIdx="3" presStyleCnt="6" custScaleX="112880">
        <dgm:presLayoutVars>
          <dgm:chMax val="0"/>
          <dgm:chPref val="0"/>
          <dgm:bulletEnabled val="1"/>
        </dgm:presLayoutVars>
      </dgm:prSet>
      <dgm:spPr/>
      <dgm:t>
        <a:bodyPr/>
        <a:lstStyle/>
        <a:p>
          <a:endParaRPr lang="de-DE"/>
        </a:p>
      </dgm:t>
    </dgm:pt>
    <dgm:pt modelId="{FCD12669-219C-447D-B6C7-B0173D0A5302}" type="pres">
      <dgm:prSet presAssocID="{E2F8810F-3122-4D0F-8635-7427FC427400}" presName="parTxOnlySpace" presStyleCnt="0"/>
      <dgm:spPr/>
    </dgm:pt>
    <dgm:pt modelId="{C787A902-AB0E-4ED4-962D-9EB759EF6251}" type="pres">
      <dgm:prSet presAssocID="{A6145042-B172-484F-9C6E-1E14ABD98859}" presName="parTxOnly" presStyleLbl="node1" presStyleIdx="4" presStyleCnt="6" custScaleX="106231" custLinFactNeighborX="-45666" custLinFactNeighborY="-162">
        <dgm:presLayoutVars>
          <dgm:chMax val="0"/>
          <dgm:chPref val="0"/>
          <dgm:bulletEnabled val="1"/>
        </dgm:presLayoutVars>
      </dgm:prSet>
      <dgm:spPr/>
      <dgm:t>
        <a:bodyPr/>
        <a:lstStyle/>
        <a:p>
          <a:endParaRPr lang="de-DE"/>
        </a:p>
      </dgm:t>
    </dgm:pt>
    <dgm:pt modelId="{08A171DA-EF13-4982-979D-507253B1E55B}" type="pres">
      <dgm:prSet presAssocID="{2ACAB7F3-A447-4761-9CF5-37A95B876DD0}" presName="parTxOnlySpace" presStyleCnt="0"/>
      <dgm:spPr/>
    </dgm:pt>
    <dgm:pt modelId="{1D944749-8B30-4244-BF7B-C1E1DB1B91C4}" type="pres">
      <dgm:prSet presAssocID="{5D2350C8-C87E-48E6-87D6-70F74B18710F}" presName="parTxOnly" presStyleLbl="node1" presStyleIdx="5" presStyleCnt="6" custLinFactNeighborX="-94230" custLinFactNeighborY="864">
        <dgm:presLayoutVars>
          <dgm:chMax val="0"/>
          <dgm:chPref val="0"/>
          <dgm:bulletEnabled val="1"/>
        </dgm:presLayoutVars>
      </dgm:prSet>
      <dgm:spPr/>
      <dgm:t>
        <a:bodyPr/>
        <a:lstStyle/>
        <a:p>
          <a:endParaRPr lang="de-DE"/>
        </a:p>
      </dgm:t>
    </dgm:pt>
  </dgm:ptLst>
  <dgm:cxnLst>
    <dgm:cxn modelId="{C27EA85F-57A5-4D62-B3BC-530AF87A661A}" type="presOf" srcId="{D8314A40-312B-4B92-933C-E2271BE20DF4}" destId="{DDF1ABB6-C8F8-464B-84B7-E47B279AEC38}" srcOrd="0" destOrd="0" presId="urn:microsoft.com/office/officeart/2005/8/layout/chevron1"/>
    <dgm:cxn modelId="{998AF3D5-CC66-4EF6-98FA-906542546BD6}" type="presOf" srcId="{B2044A13-0679-48DD-81D6-AD92440EDBC0}" destId="{BB4F6160-A4B9-41B0-8392-6E2230AF84E5}" srcOrd="0" destOrd="0" presId="urn:microsoft.com/office/officeart/2005/8/layout/chevron1"/>
    <dgm:cxn modelId="{7D0394FE-0528-4882-92D5-5F77C015EFB5}" type="presOf" srcId="{372B75DA-6CBA-4709-AEB1-B241B9D450B0}" destId="{4B224330-F460-4C44-80BB-C54866B25928}" srcOrd="0" destOrd="0" presId="urn:microsoft.com/office/officeart/2005/8/layout/chevron1"/>
    <dgm:cxn modelId="{2FC01CE2-E04B-4F44-8216-BCED384C3108}" srcId="{D8314A40-312B-4B92-933C-E2271BE20DF4}" destId="{9F75984F-76DC-4EBF-A772-E079BB1EF37D}" srcOrd="3" destOrd="0" parTransId="{1A1A8B8A-B19A-4C6D-9E60-0D944CA386C5}" sibTransId="{E2F8810F-3122-4D0F-8635-7427FC427400}"/>
    <dgm:cxn modelId="{9A305204-767C-4451-8BF6-E1F5A4AA22B5}" type="presOf" srcId="{A6145042-B172-484F-9C6E-1E14ABD98859}" destId="{C787A902-AB0E-4ED4-962D-9EB759EF6251}" srcOrd="0" destOrd="0" presId="urn:microsoft.com/office/officeart/2005/8/layout/chevron1"/>
    <dgm:cxn modelId="{915BD773-8C2C-4BBF-9EC3-D080414033A7}" srcId="{D8314A40-312B-4B92-933C-E2271BE20DF4}" destId="{372B75DA-6CBA-4709-AEB1-B241B9D450B0}" srcOrd="2" destOrd="0" parTransId="{49CFCD4B-1FBC-4B8B-AF49-807F84EF9DC6}" sibTransId="{3053CED0-C0E0-42A7-B9C4-8CEFA13645D3}"/>
    <dgm:cxn modelId="{41790A6C-9638-4330-8327-EFBE236D009A}" srcId="{D8314A40-312B-4B92-933C-E2271BE20DF4}" destId="{A6145042-B172-484F-9C6E-1E14ABD98859}" srcOrd="4" destOrd="0" parTransId="{35302979-2D2F-4341-8F37-45FE24E39B14}" sibTransId="{2ACAB7F3-A447-4761-9CF5-37A95B876DD0}"/>
    <dgm:cxn modelId="{15F1BF45-84B1-4747-96C8-F03A20C2C76C}" srcId="{D8314A40-312B-4B92-933C-E2271BE20DF4}" destId="{C06CD66D-6E09-44F5-950B-E13F4B4D4ABA}" srcOrd="0" destOrd="0" parTransId="{E243131B-8DCB-4A2C-8B54-AFA55FD5A90C}" sibTransId="{F0559F3D-ED9B-469E-8E11-2BB0C285CA69}"/>
    <dgm:cxn modelId="{1F0A7A53-0E0E-4D90-BD7D-213992FF980B}" srcId="{D8314A40-312B-4B92-933C-E2271BE20DF4}" destId="{5D2350C8-C87E-48E6-87D6-70F74B18710F}" srcOrd="5" destOrd="0" parTransId="{702D6861-85F6-42B9-97EF-DBD17AB4BAC8}" sibTransId="{78E334E7-6065-47BA-85C8-1F93A9C34071}"/>
    <dgm:cxn modelId="{2ADB3FD6-F9C3-4190-A7AB-DC88B9622138}" srcId="{D8314A40-312B-4B92-933C-E2271BE20DF4}" destId="{B2044A13-0679-48DD-81D6-AD92440EDBC0}" srcOrd="1" destOrd="0" parTransId="{32FBE6F0-F75F-4445-9282-D0FB03C25FC1}" sibTransId="{67A5BAB9-2CFB-41B3-AF26-59883875B920}"/>
    <dgm:cxn modelId="{0B85278F-B951-4D67-B4F4-6B23A05FFE37}" type="presOf" srcId="{5D2350C8-C87E-48E6-87D6-70F74B18710F}" destId="{1D944749-8B30-4244-BF7B-C1E1DB1B91C4}" srcOrd="0" destOrd="0" presId="urn:microsoft.com/office/officeart/2005/8/layout/chevron1"/>
    <dgm:cxn modelId="{4F3C2EDC-EAEF-4318-906C-3EDC8606A8F7}" type="presOf" srcId="{C06CD66D-6E09-44F5-950B-E13F4B4D4ABA}" destId="{118A55F8-D803-498F-87F5-6C012BFAE19E}" srcOrd="0" destOrd="0" presId="urn:microsoft.com/office/officeart/2005/8/layout/chevron1"/>
    <dgm:cxn modelId="{CF180C76-D6F5-4B86-B780-6E0576C837E9}" type="presOf" srcId="{9F75984F-76DC-4EBF-A772-E079BB1EF37D}" destId="{E3D2AC46-E104-4565-8827-ABBB27A6C113}" srcOrd="0" destOrd="0" presId="urn:microsoft.com/office/officeart/2005/8/layout/chevron1"/>
    <dgm:cxn modelId="{5352E938-7144-44FE-97D3-186733931081}" type="presParOf" srcId="{DDF1ABB6-C8F8-464B-84B7-E47B279AEC38}" destId="{118A55F8-D803-498F-87F5-6C012BFAE19E}" srcOrd="0" destOrd="0" presId="urn:microsoft.com/office/officeart/2005/8/layout/chevron1"/>
    <dgm:cxn modelId="{D6CB32AB-FC9F-4D83-828A-29FDCF747691}" type="presParOf" srcId="{DDF1ABB6-C8F8-464B-84B7-E47B279AEC38}" destId="{1A406EEA-68C5-41DE-87B3-E3C988C087D7}" srcOrd="1" destOrd="0" presId="urn:microsoft.com/office/officeart/2005/8/layout/chevron1"/>
    <dgm:cxn modelId="{524B2E25-A56D-4FF5-9605-E2299948363C}" type="presParOf" srcId="{DDF1ABB6-C8F8-464B-84B7-E47B279AEC38}" destId="{BB4F6160-A4B9-41B0-8392-6E2230AF84E5}" srcOrd="2" destOrd="0" presId="urn:microsoft.com/office/officeart/2005/8/layout/chevron1"/>
    <dgm:cxn modelId="{C75EC2F3-A5D0-4575-B8AD-5D6247D16688}" type="presParOf" srcId="{DDF1ABB6-C8F8-464B-84B7-E47B279AEC38}" destId="{EAF111B3-E48C-40C8-BAEE-F17ACE398C27}" srcOrd="3" destOrd="0" presId="urn:microsoft.com/office/officeart/2005/8/layout/chevron1"/>
    <dgm:cxn modelId="{AA0CB791-B99C-46D8-BB6B-BD2F568C8103}" type="presParOf" srcId="{DDF1ABB6-C8F8-464B-84B7-E47B279AEC38}" destId="{4B224330-F460-4C44-80BB-C54866B25928}" srcOrd="4" destOrd="0" presId="urn:microsoft.com/office/officeart/2005/8/layout/chevron1"/>
    <dgm:cxn modelId="{CD1E5466-ED85-48A4-9565-13EE7256C449}" type="presParOf" srcId="{DDF1ABB6-C8F8-464B-84B7-E47B279AEC38}" destId="{B5B52168-EDE9-4FA1-A98A-C909C2021947}" srcOrd="5" destOrd="0" presId="urn:microsoft.com/office/officeart/2005/8/layout/chevron1"/>
    <dgm:cxn modelId="{94944BDA-9F1A-42DF-B186-353B98BCF2CE}" type="presParOf" srcId="{DDF1ABB6-C8F8-464B-84B7-E47B279AEC38}" destId="{E3D2AC46-E104-4565-8827-ABBB27A6C113}" srcOrd="6" destOrd="0" presId="urn:microsoft.com/office/officeart/2005/8/layout/chevron1"/>
    <dgm:cxn modelId="{49ECBF63-0A05-45AE-BEB0-52DAC8E8799A}" type="presParOf" srcId="{DDF1ABB6-C8F8-464B-84B7-E47B279AEC38}" destId="{FCD12669-219C-447D-B6C7-B0173D0A5302}" srcOrd="7" destOrd="0" presId="urn:microsoft.com/office/officeart/2005/8/layout/chevron1"/>
    <dgm:cxn modelId="{ECE423DC-8FF7-49A3-9649-FB4AEEB943DF}" type="presParOf" srcId="{DDF1ABB6-C8F8-464B-84B7-E47B279AEC38}" destId="{C787A902-AB0E-4ED4-962D-9EB759EF6251}" srcOrd="8" destOrd="0" presId="urn:microsoft.com/office/officeart/2005/8/layout/chevron1"/>
    <dgm:cxn modelId="{EBD0912D-62DC-4E50-942C-E7A4D42BCE5C}" type="presParOf" srcId="{DDF1ABB6-C8F8-464B-84B7-E47B279AEC38}" destId="{08A171DA-EF13-4982-979D-507253B1E55B}" srcOrd="9" destOrd="0" presId="urn:microsoft.com/office/officeart/2005/8/layout/chevron1"/>
    <dgm:cxn modelId="{D259FD18-605B-4991-9A77-549254906193}" type="presParOf" srcId="{DDF1ABB6-C8F8-464B-84B7-E47B279AEC38}" destId="{1D944749-8B30-4244-BF7B-C1E1DB1B91C4}" srcOrd="10"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D8805182-1981-4E43-AC72-746B2CFBF6D8}"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de-DE"/>
        </a:p>
      </dgm:t>
    </dgm:pt>
    <dgm:pt modelId="{22B4EB82-4A87-460B-9804-2AB1B9B44519}">
      <dgm:prSet phldrT="[Text]" custT="1"/>
      <dgm:spPr>
        <a:solidFill>
          <a:srgbClr val="009FE3"/>
        </a:solidFill>
      </dgm:spPr>
      <dgm:t>
        <a:bodyPr/>
        <a:lstStyle/>
        <a:p>
          <a:r>
            <a:rPr lang="de-DE" sz="1500" dirty="0" smtClean="0"/>
            <a:t>Situation I: Einfluss auf Energie und Ressourcen Verbrauch</a:t>
          </a:r>
          <a:endParaRPr lang="de-DE" sz="1500" dirty="0"/>
        </a:p>
      </dgm:t>
    </dgm:pt>
    <dgm:pt modelId="{21C0E6F1-2768-46DB-ADFF-E5ED997B69FF}" type="parTrans" cxnId="{56574F8E-DD27-46DA-AC98-9D82C2BFA7E9}">
      <dgm:prSet/>
      <dgm:spPr/>
      <dgm:t>
        <a:bodyPr/>
        <a:lstStyle/>
        <a:p>
          <a:endParaRPr lang="de-DE"/>
        </a:p>
      </dgm:t>
    </dgm:pt>
    <dgm:pt modelId="{7171EB34-B9E8-4588-809A-7103B6008A2C}" type="sibTrans" cxnId="{56574F8E-DD27-46DA-AC98-9D82C2BFA7E9}">
      <dgm:prSet custT="1"/>
      <dgm:spPr>
        <a:solidFill>
          <a:srgbClr val="009FE3"/>
        </a:solidFill>
      </dgm:spPr>
      <dgm:t>
        <a:bodyPr/>
        <a:lstStyle/>
        <a:p>
          <a:r>
            <a:rPr lang="de-DE" sz="1500" dirty="0" smtClean="0"/>
            <a:t>Rahmen schaffen</a:t>
          </a:r>
          <a:endParaRPr lang="de-DE" sz="1500" dirty="0"/>
        </a:p>
      </dgm:t>
    </dgm:pt>
    <dgm:pt modelId="{0C03C6DE-5F51-4C78-A892-AE14414D05CD}">
      <dgm:prSet phldrT="[Text]" custT="1"/>
      <dgm:spPr/>
      <dgm:t>
        <a:bodyPr/>
        <a:lstStyle/>
        <a:p>
          <a:r>
            <a:rPr lang="de-DE" sz="1400" dirty="0" smtClean="0"/>
            <a:t>Status zur Verbräuchen, Benchmark. Einfluss Mitarbeitende darauf reflektieren/visualisieren.</a:t>
          </a:r>
          <a:endParaRPr lang="de-DE" sz="1400" dirty="0"/>
        </a:p>
      </dgm:t>
    </dgm:pt>
    <dgm:pt modelId="{9B87235B-C7E3-492E-8237-BC9728ECD8C5}" type="parTrans" cxnId="{C802B80B-2E2E-46DB-9C2C-E91B6FE0914E}">
      <dgm:prSet/>
      <dgm:spPr/>
      <dgm:t>
        <a:bodyPr/>
        <a:lstStyle/>
        <a:p>
          <a:endParaRPr lang="de-DE"/>
        </a:p>
      </dgm:t>
    </dgm:pt>
    <dgm:pt modelId="{64AB2823-C789-4823-87CD-740919877C3C}" type="sibTrans" cxnId="{C802B80B-2E2E-46DB-9C2C-E91B6FE0914E}">
      <dgm:prSet/>
      <dgm:spPr/>
      <dgm:t>
        <a:bodyPr/>
        <a:lstStyle/>
        <a:p>
          <a:endParaRPr lang="de-DE"/>
        </a:p>
      </dgm:t>
    </dgm:pt>
    <dgm:pt modelId="{5E1E2BB0-7752-4F64-820C-99D25D377F8B}">
      <dgm:prSet phldrT="[Text]" custT="1"/>
      <dgm:spPr>
        <a:solidFill>
          <a:srgbClr val="009FE3"/>
        </a:solidFill>
      </dgm:spPr>
      <dgm:t>
        <a:bodyPr/>
        <a:lstStyle/>
        <a:p>
          <a:r>
            <a:rPr lang="de-DE" sz="1500" dirty="0" smtClean="0"/>
            <a:t>Situation II: Beteiligung und Verhalten</a:t>
          </a:r>
          <a:endParaRPr lang="de-DE" sz="1500" dirty="0"/>
        </a:p>
      </dgm:t>
    </dgm:pt>
    <dgm:pt modelId="{DE44DCD0-7DCE-4B3B-A3FF-5A0C132B4095}" type="parTrans" cxnId="{EB08A4DC-9719-41D7-B79F-FE6C60BEF070}">
      <dgm:prSet/>
      <dgm:spPr/>
      <dgm:t>
        <a:bodyPr/>
        <a:lstStyle/>
        <a:p>
          <a:endParaRPr lang="de-DE"/>
        </a:p>
      </dgm:t>
    </dgm:pt>
    <dgm:pt modelId="{63158C44-CCD9-4A08-9582-60738AEF2A40}" type="sibTrans" cxnId="{EB08A4DC-9719-41D7-B79F-FE6C60BEF070}">
      <dgm:prSet custT="1"/>
      <dgm:spPr>
        <a:solidFill>
          <a:srgbClr val="009FE3"/>
        </a:solidFill>
      </dgm:spPr>
      <dgm:t>
        <a:bodyPr/>
        <a:lstStyle/>
        <a:p>
          <a:r>
            <a:rPr lang="de-DE" sz="1500" dirty="0" smtClean="0"/>
            <a:t>Handlungs-bereiche entwickeln</a:t>
          </a:r>
          <a:endParaRPr lang="de-DE" sz="1500" dirty="0"/>
        </a:p>
      </dgm:t>
    </dgm:pt>
    <dgm:pt modelId="{B98C63BF-594E-4D2E-B828-00565CFBB392}">
      <dgm:prSet phldrT="[Text]" custT="1"/>
      <dgm:spPr/>
      <dgm:t>
        <a:bodyPr/>
        <a:lstStyle/>
        <a:p>
          <a:r>
            <a:rPr lang="de-DE" sz="1400" dirty="0" smtClean="0"/>
            <a:t>Wie wird beteiligt? </a:t>
          </a:r>
        </a:p>
        <a:p>
          <a:r>
            <a:rPr lang="de-DE" sz="1400" dirty="0" smtClean="0"/>
            <a:t>Was beeinflusst das Verhalten der Mitarbeitenden?</a:t>
          </a:r>
          <a:endParaRPr lang="de-DE" sz="1400" dirty="0"/>
        </a:p>
      </dgm:t>
    </dgm:pt>
    <dgm:pt modelId="{50B60C1B-9535-43C5-84FA-27FC5493B1A9}" type="parTrans" cxnId="{A1BA5F68-DA27-48C9-B632-2526919609CB}">
      <dgm:prSet/>
      <dgm:spPr/>
      <dgm:t>
        <a:bodyPr/>
        <a:lstStyle/>
        <a:p>
          <a:endParaRPr lang="de-DE"/>
        </a:p>
      </dgm:t>
    </dgm:pt>
    <dgm:pt modelId="{00EDB17C-D31B-44EF-8059-8F27BAB1B77E}" type="sibTrans" cxnId="{A1BA5F68-DA27-48C9-B632-2526919609CB}">
      <dgm:prSet/>
      <dgm:spPr/>
      <dgm:t>
        <a:bodyPr/>
        <a:lstStyle/>
        <a:p>
          <a:endParaRPr lang="de-DE"/>
        </a:p>
      </dgm:t>
    </dgm:pt>
    <dgm:pt modelId="{CEC647CA-61F9-4E05-860E-496CBC15819D}">
      <dgm:prSet phldrT="[Text]" custT="1"/>
      <dgm:spPr>
        <a:solidFill>
          <a:srgbClr val="009FE3"/>
        </a:solidFill>
      </dgm:spPr>
      <dgm:t>
        <a:bodyPr/>
        <a:lstStyle/>
        <a:p>
          <a:r>
            <a:rPr lang="de-DE" sz="1500" dirty="0" smtClean="0"/>
            <a:t>Maßnahmen</a:t>
          </a:r>
          <a:endParaRPr lang="de-DE" sz="1500" dirty="0"/>
        </a:p>
      </dgm:t>
    </dgm:pt>
    <dgm:pt modelId="{A939D790-B2BD-4064-B671-EAFE8D9840BF}" type="parTrans" cxnId="{44861C3B-88A2-4CA0-8D39-F60C96B3D7D1}">
      <dgm:prSet/>
      <dgm:spPr/>
      <dgm:t>
        <a:bodyPr/>
        <a:lstStyle/>
        <a:p>
          <a:endParaRPr lang="de-DE"/>
        </a:p>
      </dgm:t>
    </dgm:pt>
    <dgm:pt modelId="{91DE2918-C624-4B33-B293-5AEBABDB346C}" type="sibTrans" cxnId="{44861C3B-88A2-4CA0-8D39-F60C96B3D7D1}">
      <dgm:prSet custT="1"/>
      <dgm:spPr>
        <a:solidFill>
          <a:srgbClr val="009FE3"/>
        </a:solidFill>
      </dgm:spPr>
      <dgm:t>
        <a:bodyPr/>
        <a:lstStyle/>
        <a:p>
          <a:r>
            <a:rPr lang="de-DE" sz="1500" dirty="0" smtClean="0"/>
            <a:t>Handlungs-optionen</a:t>
          </a:r>
          <a:endParaRPr lang="de-DE" sz="1500" dirty="0"/>
        </a:p>
      </dgm:t>
    </dgm:pt>
    <dgm:pt modelId="{3C6334DA-470E-4E0E-A5B6-253F7B4A45C8}">
      <dgm:prSet phldrT="[Text]" custT="1"/>
      <dgm:spPr/>
      <dgm:t>
        <a:bodyPr/>
        <a:lstStyle/>
        <a:p>
          <a:r>
            <a:rPr lang="de-DE" sz="1400" dirty="0" smtClean="0"/>
            <a:t>Planen, Umsetzen, Nachbereiten</a:t>
          </a:r>
          <a:endParaRPr lang="de-DE" sz="1400" dirty="0"/>
        </a:p>
      </dgm:t>
    </dgm:pt>
    <dgm:pt modelId="{2C70B2C0-2759-438E-8D68-6429858F3FE4}" type="parTrans" cxnId="{98AD4157-29A2-4B96-9C52-422A12172971}">
      <dgm:prSet/>
      <dgm:spPr/>
      <dgm:t>
        <a:bodyPr/>
        <a:lstStyle/>
        <a:p>
          <a:endParaRPr lang="de-DE"/>
        </a:p>
      </dgm:t>
    </dgm:pt>
    <dgm:pt modelId="{1A319199-37A1-4A4F-A80D-4BAD76D49951}" type="sibTrans" cxnId="{98AD4157-29A2-4B96-9C52-422A12172971}">
      <dgm:prSet/>
      <dgm:spPr/>
      <dgm:t>
        <a:bodyPr/>
        <a:lstStyle/>
        <a:p>
          <a:endParaRPr lang="de-DE"/>
        </a:p>
      </dgm:t>
    </dgm:pt>
    <dgm:pt modelId="{10014ED8-B0B9-4F43-A9DC-D28D3BF5ABBB}" type="pres">
      <dgm:prSet presAssocID="{D8805182-1981-4E43-AC72-746B2CFBF6D8}" presName="Name0" presStyleCnt="0">
        <dgm:presLayoutVars>
          <dgm:chMax/>
          <dgm:chPref/>
          <dgm:dir/>
          <dgm:animLvl val="lvl"/>
        </dgm:presLayoutVars>
      </dgm:prSet>
      <dgm:spPr/>
      <dgm:t>
        <a:bodyPr/>
        <a:lstStyle/>
        <a:p>
          <a:endParaRPr lang="de-DE"/>
        </a:p>
      </dgm:t>
    </dgm:pt>
    <dgm:pt modelId="{AAAFD4B3-1AC5-4E0A-8A69-B87CA553F348}" type="pres">
      <dgm:prSet presAssocID="{22B4EB82-4A87-460B-9804-2AB1B9B44519}" presName="composite" presStyleCnt="0"/>
      <dgm:spPr/>
    </dgm:pt>
    <dgm:pt modelId="{C63D4473-4294-4825-A2D4-6B202CE9BE2C}" type="pres">
      <dgm:prSet presAssocID="{22B4EB82-4A87-460B-9804-2AB1B9B44519}" presName="Parent1" presStyleLbl="node1" presStyleIdx="0" presStyleCnt="6" custScaleX="117718" custLinFactNeighborX="4716" custLinFactNeighborY="4923">
        <dgm:presLayoutVars>
          <dgm:chMax val="1"/>
          <dgm:chPref val="1"/>
          <dgm:bulletEnabled val="1"/>
        </dgm:presLayoutVars>
      </dgm:prSet>
      <dgm:spPr/>
      <dgm:t>
        <a:bodyPr/>
        <a:lstStyle/>
        <a:p>
          <a:endParaRPr lang="de-DE"/>
        </a:p>
      </dgm:t>
    </dgm:pt>
    <dgm:pt modelId="{529AF244-A566-427C-BD39-ABD59A6E4AAF}" type="pres">
      <dgm:prSet presAssocID="{22B4EB82-4A87-460B-9804-2AB1B9B44519}" presName="Childtext1" presStyleLbl="revTx" presStyleIdx="0" presStyleCnt="3" custScaleX="123707" custLinFactNeighborX="23382" custLinFactNeighborY="8815">
        <dgm:presLayoutVars>
          <dgm:chMax val="0"/>
          <dgm:chPref val="0"/>
          <dgm:bulletEnabled val="1"/>
        </dgm:presLayoutVars>
      </dgm:prSet>
      <dgm:spPr/>
      <dgm:t>
        <a:bodyPr/>
        <a:lstStyle/>
        <a:p>
          <a:endParaRPr lang="de-DE"/>
        </a:p>
      </dgm:t>
    </dgm:pt>
    <dgm:pt modelId="{24724F50-1B1B-4A9D-BC4D-B4CD4ACD37EF}" type="pres">
      <dgm:prSet presAssocID="{22B4EB82-4A87-460B-9804-2AB1B9B44519}" presName="BalanceSpacing" presStyleCnt="0"/>
      <dgm:spPr/>
    </dgm:pt>
    <dgm:pt modelId="{9BCE7E7C-3547-4EA7-B20C-A3573317DF2A}" type="pres">
      <dgm:prSet presAssocID="{22B4EB82-4A87-460B-9804-2AB1B9B44519}" presName="BalanceSpacing1" presStyleCnt="0"/>
      <dgm:spPr/>
    </dgm:pt>
    <dgm:pt modelId="{669B3CF4-92FB-458C-8E86-E054F55483D5}" type="pres">
      <dgm:prSet presAssocID="{7171EB34-B9E8-4588-809A-7103B6008A2C}" presName="Accent1Text" presStyleLbl="node1" presStyleIdx="1" presStyleCnt="6" custScaleX="115298" custLinFactNeighborX="-8578" custLinFactNeighborY="6764"/>
      <dgm:spPr/>
      <dgm:t>
        <a:bodyPr/>
        <a:lstStyle/>
        <a:p>
          <a:endParaRPr lang="de-DE"/>
        </a:p>
      </dgm:t>
    </dgm:pt>
    <dgm:pt modelId="{C3D9E6C9-2889-43B7-9474-F07D5E577D63}" type="pres">
      <dgm:prSet presAssocID="{7171EB34-B9E8-4588-809A-7103B6008A2C}" presName="spaceBetweenRectangles" presStyleCnt="0"/>
      <dgm:spPr/>
    </dgm:pt>
    <dgm:pt modelId="{27A2E02F-4326-42A8-BA33-30FB9287CBD8}" type="pres">
      <dgm:prSet presAssocID="{5E1E2BB0-7752-4F64-820C-99D25D377F8B}" presName="composite" presStyleCnt="0"/>
      <dgm:spPr/>
    </dgm:pt>
    <dgm:pt modelId="{089BFCFF-DE5E-4325-BC42-EAD5BF4A474F}" type="pres">
      <dgm:prSet presAssocID="{5E1E2BB0-7752-4F64-820C-99D25D377F8B}" presName="Parent1" presStyleLbl="node1" presStyleIdx="2" presStyleCnt="6" custScaleX="110287" custLinFactNeighborX="-6605" custLinFactNeighborY="-29">
        <dgm:presLayoutVars>
          <dgm:chMax val="1"/>
          <dgm:chPref val="1"/>
          <dgm:bulletEnabled val="1"/>
        </dgm:presLayoutVars>
      </dgm:prSet>
      <dgm:spPr/>
      <dgm:t>
        <a:bodyPr/>
        <a:lstStyle/>
        <a:p>
          <a:endParaRPr lang="de-DE"/>
        </a:p>
      </dgm:t>
    </dgm:pt>
    <dgm:pt modelId="{59E9B704-B31B-437F-B3B2-CB1AE2C47921}" type="pres">
      <dgm:prSet presAssocID="{5E1E2BB0-7752-4F64-820C-99D25D377F8B}" presName="Childtext1" presStyleLbl="revTx" presStyleIdx="1" presStyleCnt="3" custLinFactNeighborX="-15973" custLinFactNeighborY="2518">
        <dgm:presLayoutVars>
          <dgm:chMax val="0"/>
          <dgm:chPref val="0"/>
          <dgm:bulletEnabled val="1"/>
        </dgm:presLayoutVars>
      </dgm:prSet>
      <dgm:spPr/>
      <dgm:t>
        <a:bodyPr/>
        <a:lstStyle/>
        <a:p>
          <a:endParaRPr lang="de-DE"/>
        </a:p>
      </dgm:t>
    </dgm:pt>
    <dgm:pt modelId="{09239A80-5D35-438F-92FA-3BE986403B00}" type="pres">
      <dgm:prSet presAssocID="{5E1E2BB0-7752-4F64-820C-99D25D377F8B}" presName="BalanceSpacing" presStyleCnt="0"/>
      <dgm:spPr/>
    </dgm:pt>
    <dgm:pt modelId="{755B1DA8-BA0E-445F-8507-C4EC8C614B26}" type="pres">
      <dgm:prSet presAssocID="{5E1E2BB0-7752-4F64-820C-99D25D377F8B}" presName="BalanceSpacing1" presStyleCnt="0"/>
      <dgm:spPr/>
    </dgm:pt>
    <dgm:pt modelId="{0D24F75E-F8B8-40C1-87C9-CBB3181CCBF9}" type="pres">
      <dgm:prSet presAssocID="{63158C44-CCD9-4A08-9582-60738AEF2A40}" presName="Accent1Text" presStyleLbl="node1" presStyleIdx="3" presStyleCnt="6" custScaleX="115298" custLinFactNeighborX="2832" custLinFactNeighborY="-820"/>
      <dgm:spPr/>
      <dgm:t>
        <a:bodyPr/>
        <a:lstStyle/>
        <a:p>
          <a:endParaRPr lang="de-DE"/>
        </a:p>
      </dgm:t>
    </dgm:pt>
    <dgm:pt modelId="{44BA64B3-949F-4E9E-A0E6-37879F6EBA15}" type="pres">
      <dgm:prSet presAssocID="{63158C44-CCD9-4A08-9582-60738AEF2A40}" presName="spaceBetweenRectangles" presStyleCnt="0"/>
      <dgm:spPr/>
    </dgm:pt>
    <dgm:pt modelId="{DF75EBF3-B6D9-46F9-9D99-5AF3A99AEE14}" type="pres">
      <dgm:prSet presAssocID="{CEC647CA-61F9-4E05-860E-496CBC15819D}" presName="composite" presStyleCnt="0"/>
      <dgm:spPr/>
    </dgm:pt>
    <dgm:pt modelId="{8885EA02-200E-4D1E-BEBC-89EEEB81010E}" type="pres">
      <dgm:prSet presAssocID="{CEC647CA-61F9-4E05-860E-496CBC15819D}" presName="Parent1" presStyleLbl="node1" presStyleIdx="4" presStyleCnt="6" custScaleX="117009" custLinFactNeighborX="-387" custLinFactNeighborY="-5744">
        <dgm:presLayoutVars>
          <dgm:chMax val="1"/>
          <dgm:chPref val="1"/>
          <dgm:bulletEnabled val="1"/>
        </dgm:presLayoutVars>
      </dgm:prSet>
      <dgm:spPr/>
      <dgm:t>
        <a:bodyPr/>
        <a:lstStyle/>
        <a:p>
          <a:endParaRPr lang="de-DE"/>
        </a:p>
      </dgm:t>
    </dgm:pt>
    <dgm:pt modelId="{0FD00137-3B96-4FCA-A9EC-7D268424EB81}" type="pres">
      <dgm:prSet presAssocID="{CEC647CA-61F9-4E05-860E-496CBC15819D}" presName="Childtext1" presStyleLbl="revTx" presStyleIdx="2" presStyleCnt="3" custLinFactNeighborX="6060" custLinFactNeighborY="-4854">
        <dgm:presLayoutVars>
          <dgm:chMax val="0"/>
          <dgm:chPref val="0"/>
          <dgm:bulletEnabled val="1"/>
        </dgm:presLayoutVars>
      </dgm:prSet>
      <dgm:spPr/>
      <dgm:t>
        <a:bodyPr/>
        <a:lstStyle/>
        <a:p>
          <a:endParaRPr lang="de-DE"/>
        </a:p>
      </dgm:t>
    </dgm:pt>
    <dgm:pt modelId="{4417C457-C928-4432-9DA5-B75F082BA233}" type="pres">
      <dgm:prSet presAssocID="{CEC647CA-61F9-4E05-860E-496CBC15819D}" presName="BalanceSpacing" presStyleCnt="0"/>
      <dgm:spPr/>
    </dgm:pt>
    <dgm:pt modelId="{F6066FF7-A205-4B4E-AA69-00FBC3FA1CA3}" type="pres">
      <dgm:prSet presAssocID="{CEC647CA-61F9-4E05-860E-496CBC15819D}" presName="BalanceSpacing1" presStyleCnt="0"/>
      <dgm:spPr/>
    </dgm:pt>
    <dgm:pt modelId="{14164C86-1D36-48AD-8752-163E8234C869}" type="pres">
      <dgm:prSet presAssocID="{91DE2918-C624-4B33-B293-5AEBABDB346C}" presName="Accent1Text" presStyleLbl="node1" presStyleIdx="5" presStyleCnt="6" custScaleX="115298" custLinFactNeighborX="-13350" custLinFactNeighborY="-6451"/>
      <dgm:spPr/>
      <dgm:t>
        <a:bodyPr/>
        <a:lstStyle/>
        <a:p>
          <a:endParaRPr lang="de-DE"/>
        </a:p>
      </dgm:t>
    </dgm:pt>
  </dgm:ptLst>
  <dgm:cxnLst>
    <dgm:cxn modelId="{C802B80B-2E2E-46DB-9C2C-E91B6FE0914E}" srcId="{22B4EB82-4A87-460B-9804-2AB1B9B44519}" destId="{0C03C6DE-5F51-4C78-A892-AE14414D05CD}" srcOrd="0" destOrd="0" parTransId="{9B87235B-C7E3-492E-8237-BC9728ECD8C5}" sibTransId="{64AB2823-C789-4823-87CD-740919877C3C}"/>
    <dgm:cxn modelId="{AD879451-EEBE-449C-8162-16855278E72D}" type="presOf" srcId="{0C03C6DE-5F51-4C78-A892-AE14414D05CD}" destId="{529AF244-A566-427C-BD39-ABD59A6E4AAF}" srcOrd="0" destOrd="0" presId="urn:microsoft.com/office/officeart/2008/layout/AlternatingHexagons"/>
    <dgm:cxn modelId="{EB08A4DC-9719-41D7-B79F-FE6C60BEF070}" srcId="{D8805182-1981-4E43-AC72-746B2CFBF6D8}" destId="{5E1E2BB0-7752-4F64-820C-99D25D377F8B}" srcOrd="1" destOrd="0" parTransId="{DE44DCD0-7DCE-4B3B-A3FF-5A0C132B4095}" sibTransId="{63158C44-CCD9-4A08-9582-60738AEF2A40}"/>
    <dgm:cxn modelId="{98AD4157-29A2-4B96-9C52-422A12172971}" srcId="{CEC647CA-61F9-4E05-860E-496CBC15819D}" destId="{3C6334DA-470E-4E0E-A5B6-253F7B4A45C8}" srcOrd="0" destOrd="0" parTransId="{2C70B2C0-2759-438E-8D68-6429858F3FE4}" sibTransId="{1A319199-37A1-4A4F-A80D-4BAD76D49951}"/>
    <dgm:cxn modelId="{88228D9C-198D-4331-8603-6A8DCDE18E3A}" type="presOf" srcId="{7171EB34-B9E8-4588-809A-7103B6008A2C}" destId="{669B3CF4-92FB-458C-8E86-E054F55483D5}" srcOrd="0" destOrd="0" presId="urn:microsoft.com/office/officeart/2008/layout/AlternatingHexagons"/>
    <dgm:cxn modelId="{56574F8E-DD27-46DA-AC98-9D82C2BFA7E9}" srcId="{D8805182-1981-4E43-AC72-746B2CFBF6D8}" destId="{22B4EB82-4A87-460B-9804-2AB1B9B44519}" srcOrd="0" destOrd="0" parTransId="{21C0E6F1-2768-46DB-ADFF-E5ED997B69FF}" sibTransId="{7171EB34-B9E8-4588-809A-7103B6008A2C}"/>
    <dgm:cxn modelId="{FEA83018-93A4-447A-8BE0-1E90B7D4F0EE}" type="presOf" srcId="{CEC647CA-61F9-4E05-860E-496CBC15819D}" destId="{8885EA02-200E-4D1E-BEBC-89EEEB81010E}" srcOrd="0" destOrd="0" presId="urn:microsoft.com/office/officeart/2008/layout/AlternatingHexagons"/>
    <dgm:cxn modelId="{DCCDC8DA-518E-4B45-A2C0-1D8BC6170A24}" type="presOf" srcId="{63158C44-CCD9-4A08-9582-60738AEF2A40}" destId="{0D24F75E-F8B8-40C1-87C9-CBB3181CCBF9}" srcOrd="0" destOrd="0" presId="urn:microsoft.com/office/officeart/2008/layout/AlternatingHexagons"/>
    <dgm:cxn modelId="{B1E717D5-B12C-45C0-88B5-DE629E4D7BA8}" type="presOf" srcId="{B98C63BF-594E-4D2E-B828-00565CFBB392}" destId="{59E9B704-B31B-437F-B3B2-CB1AE2C47921}" srcOrd="0" destOrd="0" presId="urn:microsoft.com/office/officeart/2008/layout/AlternatingHexagons"/>
    <dgm:cxn modelId="{A1BA5F68-DA27-48C9-B632-2526919609CB}" srcId="{5E1E2BB0-7752-4F64-820C-99D25D377F8B}" destId="{B98C63BF-594E-4D2E-B828-00565CFBB392}" srcOrd="0" destOrd="0" parTransId="{50B60C1B-9535-43C5-84FA-27FC5493B1A9}" sibTransId="{00EDB17C-D31B-44EF-8059-8F27BAB1B77E}"/>
    <dgm:cxn modelId="{61C918FD-F340-4287-A0F2-3039A39C4FBF}" type="presOf" srcId="{5E1E2BB0-7752-4F64-820C-99D25D377F8B}" destId="{089BFCFF-DE5E-4325-BC42-EAD5BF4A474F}" srcOrd="0" destOrd="0" presId="urn:microsoft.com/office/officeart/2008/layout/AlternatingHexagons"/>
    <dgm:cxn modelId="{22352420-01F3-46ED-ACBB-DB9139CB3198}" type="presOf" srcId="{D8805182-1981-4E43-AC72-746B2CFBF6D8}" destId="{10014ED8-B0B9-4F43-A9DC-D28D3BF5ABBB}" srcOrd="0" destOrd="0" presId="urn:microsoft.com/office/officeart/2008/layout/AlternatingHexagons"/>
    <dgm:cxn modelId="{44861C3B-88A2-4CA0-8D39-F60C96B3D7D1}" srcId="{D8805182-1981-4E43-AC72-746B2CFBF6D8}" destId="{CEC647CA-61F9-4E05-860E-496CBC15819D}" srcOrd="2" destOrd="0" parTransId="{A939D790-B2BD-4064-B671-EAFE8D9840BF}" sibTransId="{91DE2918-C624-4B33-B293-5AEBABDB346C}"/>
    <dgm:cxn modelId="{3190F296-9F3D-4E22-9195-FAAC58B666B0}" type="presOf" srcId="{3C6334DA-470E-4E0E-A5B6-253F7B4A45C8}" destId="{0FD00137-3B96-4FCA-A9EC-7D268424EB81}" srcOrd="0" destOrd="0" presId="urn:microsoft.com/office/officeart/2008/layout/AlternatingHexagons"/>
    <dgm:cxn modelId="{212A673D-BE58-48ED-A564-87331C31936C}" type="presOf" srcId="{22B4EB82-4A87-460B-9804-2AB1B9B44519}" destId="{C63D4473-4294-4825-A2D4-6B202CE9BE2C}" srcOrd="0" destOrd="0" presId="urn:microsoft.com/office/officeart/2008/layout/AlternatingHexagons"/>
    <dgm:cxn modelId="{E1A269A0-CBD5-4C67-922F-3A2166D30DDB}" type="presOf" srcId="{91DE2918-C624-4B33-B293-5AEBABDB346C}" destId="{14164C86-1D36-48AD-8752-163E8234C869}" srcOrd="0" destOrd="0" presId="urn:microsoft.com/office/officeart/2008/layout/AlternatingHexagons"/>
    <dgm:cxn modelId="{1419F971-AF1E-483D-8BCD-32A26346DDF6}" type="presParOf" srcId="{10014ED8-B0B9-4F43-A9DC-D28D3BF5ABBB}" destId="{AAAFD4B3-1AC5-4E0A-8A69-B87CA553F348}" srcOrd="0" destOrd="0" presId="urn:microsoft.com/office/officeart/2008/layout/AlternatingHexagons"/>
    <dgm:cxn modelId="{E6A095F2-DD06-4AE4-8A35-3C515E593F1E}" type="presParOf" srcId="{AAAFD4B3-1AC5-4E0A-8A69-B87CA553F348}" destId="{C63D4473-4294-4825-A2D4-6B202CE9BE2C}" srcOrd="0" destOrd="0" presId="urn:microsoft.com/office/officeart/2008/layout/AlternatingHexagons"/>
    <dgm:cxn modelId="{6AF81BE0-A05F-49DF-AE2D-C5726E6A3973}" type="presParOf" srcId="{AAAFD4B3-1AC5-4E0A-8A69-B87CA553F348}" destId="{529AF244-A566-427C-BD39-ABD59A6E4AAF}" srcOrd="1" destOrd="0" presId="urn:microsoft.com/office/officeart/2008/layout/AlternatingHexagons"/>
    <dgm:cxn modelId="{DB1EA976-A739-4644-ACEF-680B3118D370}" type="presParOf" srcId="{AAAFD4B3-1AC5-4E0A-8A69-B87CA553F348}" destId="{24724F50-1B1B-4A9D-BC4D-B4CD4ACD37EF}" srcOrd="2" destOrd="0" presId="urn:microsoft.com/office/officeart/2008/layout/AlternatingHexagons"/>
    <dgm:cxn modelId="{9BD8B91C-AE67-42CC-AEE1-FC576B1D235B}" type="presParOf" srcId="{AAAFD4B3-1AC5-4E0A-8A69-B87CA553F348}" destId="{9BCE7E7C-3547-4EA7-B20C-A3573317DF2A}" srcOrd="3" destOrd="0" presId="urn:microsoft.com/office/officeart/2008/layout/AlternatingHexagons"/>
    <dgm:cxn modelId="{E23A09C2-66B5-4E88-8DEE-8659A84F5BCB}" type="presParOf" srcId="{AAAFD4B3-1AC5-4E0A-8A69-B87CA553F348}" destId="{669B3CF4-92FB-458C-8E86-E054F55483D5}" srcOrd="4" destOrd="0" presId="urn:microsoft.com/office/officeart/2008/layout/AlternatingHexagons"/>
    <dgm:cxn modelId="{106749B2-9AFB-417F-9CAC-580C76E235C1}" type="presParOf" srcId="{10014ED8-B0B9-4F43-A9DC-D28D3BF5ABBB}" destId="{C3D9E6C9-2889-43B7-9474-F07D5E577D63}" srcOrd="1" destOrd="0" presId="urn:microsoft.com/office/officeart/2008/layout/AlternatingHexagons"/>
    <dgm:cxn modelId="{C7CF72BD-5473-4809-BDB8-BB9973D1B2AF}" type="presParOf" srcId="{10014ED8-B0B9-4F43-A9DC-D28D3BF5ABBB}" destId="{27A2E02F-4326-42A8-BA33-30FB9287CBD8}" srcOrd="2" destOrd="0" presId="urn:microsoft.com/office/officeart/2008/layout/AlternatingHexagons"/>
    <dgm:cxn modelId="{58E8DC6E-96CC-42D8-8531-42F72BDFF2CF}" type="presParOf" srcId="{27A2E02F-4326-42A8-BA33-30FB9287CBD8}" destId="{089BFCFF-DE5E-4325-BC42-EAD5BF4A474F}" srcOrd="0" destOrd="0" presId="urn:microsoft.com/office/officeart/2008/layout/AlternatingHexagons"/>
    <dgm:cxn modelId="{404333BD-4B71-4118-BA59-A8D0FDA087F8}" type="presParOf" srcId="{27A2E02F-4326-42A8-BA33-30FB9287CBD8}" destId="{59E9B704-B31B-437F-B3B2-CB1AE2C47921}" srcOrd="1" destOrd="0" presId="urn:microsoft.com/office/officeart/2008/layout/AlternatingHexagons"/>
    <dgm:cxn modelId="{A5840497-61EC-432B-967E-E3700639CA3B}" type="presParOf" srcId="{27A2E02F-4326-42A8-BA33-30FB9287CBD8}" destId="{09239A80-5D35-438F-92FA-3BE986403B00}" srcOrd="2" destOrd="0" presId="urn:microsoft.com/office/officeart/2008/layout/AlternatingHexagons"/>
    <dgm:cxn modelId="{74FC3634-547A-4DBF-9689-18D6BC39016B}" type="presParOf" srcId="{27A2E02F-4326-42A8-BA33-30FB9287CBD8}" destId="{755B1DA8-BA0E-445F-8507-C4EC8C614B26}" srcOrd="3" destOrd="0" presId="urn:microsoft.com/office/officeart/2008/layout/AlternatingHexagons"/>
    <dgm:cxn modelId="{A2C56A73-8916-4887-8092-498900644FCF}" type="presParOf" srcId="{27A2E02F-4326-42A8-BA33-30FB9287CBD8}" destId="{0D24F75E-F8B8-40C1-87C9-CBB3181CCBF9}" srcOrd="4" destOrd="0" presId="urn:microsoft.com/office/officeart/2008/layout/AlternatingHexagons"/>
    <dgm:cxn modelId="{17DFD4E2-1587-4CCF-B850-64CDFC721EAC}" type="presParOf" srcId="{10014ED8-B0B9-4F43-A9DC-D28D3BF5ABBB}" destId="{44BA64B3-949F-4E9E-A0E6-37879F6EBA15}" srcOrd="3" destOrd="0" presId="urn:microsoft.com/office/officeart/2008/layout/AlternatingHexagons"/>
    <dgm:cxn modelId="{86FF4713-1E38-4FA3-B2E4-221D1FD0B537}" type="presParOf" srcId="{10014ED8-B0B9-4F43-A9DC-D28D3BF5ABBB}" destId="{DF75EBF3-B6D9-46F9-9D99-5AF3A99AEE14}" srcOrd="4" destOrd="0" presId="urn:microsoft.com/office/officeart/2008/layout/AlternatingHexagons"/>
    <dgm:cxn modelId="{414C2ECE-8165-4AA5-8B15-7AA2C4EAA1B9}" type="presParOf" srcId="{DF75EBF3-B6D9-46F9-9D99-5AF3A99AEE14}" destId="{8885EA02-200E-4D1E-BEBC-89EEEB81010E}" srcOrd="0" destOrd="0" presId="urn:microsoft.com/office/officeart/2008/layout/AlternatingHexagons"/>
    <dgm:cxn modelId="{BC52DB3A-FE7F-498D-BC00-4A4760330433}" type="presParOf" srcId="{DF75EBF3-B6D9-46F9-9D99-5AF3A99AEE14}" destId="{0FD00137-3B96-4FCA-A9EC-7D268424EB81}" srcOrd="1" destOrd="0" presId="urn:microsoft.com/office/officeart/2008/layout/AlternatingHexagons"/>
    <dgm:cxn modelId="{5EF78E9F-256D-4344-980F-F8AFF4B932B7}" type="presParOf" srcId="{DF75EBF3-B6D9-46F9-9D99-5AF3A99AEE14}" destId="{4417C457-C928-4432-9DA5-B75F082BA233}" srcOrd="2" destOrd="0" presId="urn:microsoft.com/office/officeart/2008/layout/AlternatingHexagons"/>
    <dgm:cxn modelId="{AC9CF646-C370-4CF5-8339-C6A87123A75B}" type="presParOf" srcId="{DF75EBF3-B6D9-46F9-9D99-5AF3A99AEE14}" destId="{F6066FF7-A205-4B4E-AA69-00FBC3FA1CA3}" srcOrd="3" destOrd="0" presId="urn:microsoft.com/office/officeart/2008/layout/AlternatingHexagons"/>
    <dgm:cxn modelId="{3040A15D-64C4-43A4-8C6A-34759F01B52E}" type="presParOf" srcId="{DF75EBF3-B6D9-46F9-9D99-5AF3A99AEE14}" destId="{14164C86-1D36-48AD-8752-163E8234C869}"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A875784-A944-4C76-B8AF-8C1885CE2D50}" type="doc">
      <dgm:prSet loTypeId="urn:microsoft.com/office/officeart/2005/8/layout/hList3" loCatId="list" qsTypeId="urn:microsoft.com/office/officeart/2005/8/quickstyle/simple1" qsCatId="simple" csTypeId="urn:microsoft.com/office/officeart/2005/8/colors/colorful5" csCatId="colorful" phldr="1"/>
      <dgm:spPr/>
      <dgm:t>
        <a:bodyPr/>
        <a:lstStyle/>
        <a:p>
          <a:endParaRPr lang="de-DE"/>
        </a:p>
      </dgm:t>
    </dgm:pt>
    <dgm:pt modelId="{D518BFAB-ADD3-4B61-B2FE-4BB5768FFB60}">
      <dgm:prSet phldrT="[Text]"/>
      <dgm:spPr>
        <a:solidFill>
          <a:schemeClr val="bg1">
            <a:lumMod val="65000"/>
          </a:schemeClr>
        </a:solidFill>
      </dgm:spPr>
      <dgm:t>
        <a:bodyPr/>
        <a:lstStyle/>
        <a:p>
          <a:r>
            <a:rPr lang="de-DE" dirty="0" smtClean="0"/>
            <a:t>Handlungsfelder CSR im Betrieb</a:t>
          </a:r>
          <a:endParaRPr lang="de-DE" dirty="0"/>
        </a:p>
      </dgm:t>
    </dgm:pt>
    <dgm:pt modelId="{A9FED291-D672-4057-9308-47D2B39A418C}" type="parTrans" cxnId="{260C8B45-9F92-49A9-85F0-AA75B8B3D86D}">
      <dgm:prSet/>
      <dgm:spPr/>
      <dgm:t>
        <a:bodyPr/>
        <a:lstStyle/>
        <a:p>
          <a:endParaRPr lang="de-DE"/>
        </a:p>
      </dgm:t>
    </dgm:pt>
    <dgm:pt modelId="{AB78CC8C-EB53-45B2-A333-EFF80F2CB44B}" type="sibTrans" cxnId="{260C8B45-9F92-49A9-85F0-AA75B8B3D86D}">
      <dgm:prSet/>
      <dgm:spPr/>
      <dgm:t>
        <a:bodyPr/>
        <a:lstStyle/>
        <a:p>
          <a:endParaRPr lang="de-DE"/>
        </a:p>
      </dgm:t>
    </dgm:pt>
    <dgm:pt modelId="{8FA46B74-0BE3-4276-9766-AD40A31E9BF9}">
      <dgm:prSet phldrT="[Text]"/>
      <dgm:spPr>
        <a:solidFill>
          <a:srgbClr val="86BC24"/>
        </a:solidFill>
      </dgm:spPr>
      <dgm:t>
        <a:bodyPr/>
        <a:lstStyle/>
        <a:p>
          <a:r>
            <a:rPr lang="de-DE" b="1" dirty="0" smtClean="0"/>
            <a:t>Ökologie</a:t>
          </a:r>
        </a:p>
        <a:p>
          <a:r>
            <a:rPr lang="de-DE" dirty="0" smtClean="0"/>
            <a:t>Themen: Z.B. Umwelteinflüsse, Abfall, Verpackung, Energie und Ressourcen Verbrauch…</a:t>
          </a:r>
          <a:endParaRPr lang="de-DE" dirty="0"/>
        </a:p>
      </dgm:t>
    </dgm:pt>
    <dgm:pt modelId="{80B9A5E0-0BF8-40A6-BFA1-D4206F2559AE}" type="parTrans" cxnId="{8D5CE5FF-1DFE-4068-B19C-57704569FF80}">
      <dgm:prSet/>
      <dgm:spPr/>
      <dgm:t>
        <a:bodyPr/>
        <a:lstStyle/>
        <a:p>
          <a:endParaRPr lang="de-DE"/>
        </a:p>
      </dgm:t>
    </dgm:pt>
    <dgm:pt modelId="{57D1972F-2E08-4065-93DA-8A8035D0EB59}" type="sibTrans" cxnId="{8D5CE5FF-1DFE-4068-B19C-57704569FF80}">
      <dgm:prSet/>
      <dgm:spPr/>
      <dgm:t>
        <a:bodyPr/>
        <a:lstStyle/>
        <a:p>
          <a:endParaRPr lang="de-DE"/>
        </a:p>
      </dgm:t>
    </dgm:pt>
    <dgm:pt modelId="{D9B6221D-F107-47E4-9FBC-50DCE9923915}">
      <dgm:prSet phldrT="[Text]"/>
      <dgm:spPr>
        <a:solidFill>
          <a:srgbClr val="009FE3"/>
        </a:solidFill>
      </dgm:spPr>
      <dgm:t>
        <a:bodyPr/>
        <a:lstStyle/>
        <a:p>
          <a:r>
            <a:rPr lang="de-DE" b="1" dirty="0" smtClean="0"/>
            <a:t>Soziales</a:t>
          </a:r>
        </a:p>
        <a:p>
          <a:r>
            <a:rPr lang="de-DE" dirty="0" smtClean="0"/>
            <a:t>Themen: Z.B. Gesundheit, Familie und Beruf, Weiterbildung/lebenslanges Lernen…</a:t>
          </a:r>
          <a:endParaRPr lang="de-DE" dirty="0"/>
        </a:p>
      </dgm:t>
    </dgm:pt>
    <dgm:pt modelId="{B1370039-5803-4E45-A592-37F96754C508}" type="parTrans" cxnId="{6979A5EF-4CF1-4668-8353-B1C13883B448}">
      <dgm:prSet/>
      <dgm:spPr/>
      <dgm:t>
        <a:bodyPr/>
        <a:lstStyle/>
        <a:p>
          <a:endParaRPr lang="de-DE"/>
        </a:p>
      </dgm:t>
    </dgm:pt>
    <dgm:pt modelId="{E4694E8F-02FD-42FE-9BB8-F991254C4B35}" type="sibTrans" cxnId="{6979A5EF-4CF1-4668-8353-B1C13883B448}">
      <dgm:prSet/>
      <dgm:spPr/>
      <dgm:t>
        <a:bodyPr/>
        <a:lstStyle/>
        <a:p>
          <a:endParaRPr lang="de-DE"/>
        </a:p>
      </dgm:t>
    </dgm:pt>
    <dgm:pt modelId="{13F72CC0-CC52-4461-81C9-BB7826207619}">
      <dgm:prSet phldrT="[Text]"/>
      <dgm:spPr>
        <a:solidFill>
          <a:srgbClr val="006CB1"/>
        </a:solidFill>
      </dgm:spPr>
      <dgm:t>
        <a:bodyPr/>
        <a:lstStyle/>
        <a:p>
          <a:r>
            <a:rPr lang="de-DE" b="1" dirty="0" smtClean="0"/>
            <a:t>Ökonomie</a:t>
          </a:r>
        </a:p>
        <a:p>
          <a:r>
            <a:rPr lang="de-DE" dirty="0" smtClean="0"/>
            <a:t>Ziele: Kosten reduzieren, Innovation ermöglichen, Produkte und Dienstleistungen weiterentwickeln…</a:t>
          </a:r>
          <a:endParaRPr lang="de-DE" dirty="0"/>
        </a:p>
      </dgm:t>
    </dgm:pt>
    <dgm:pt modelId="{2CDF82DE-289E-47DE-A995-1FBAB2B718D4}" type="parTrans" cxnId="{1DDE01CA-F840-4459-8C3A-F4106211692D}">
      <dgm:prSet/>
      <dgm:spPr/>
      <dgm:t>
        <a:bodyPr/>
        <a:lstStyle/>
        <a:p>
          <a:endParaRPr lang="de-DE"/>
        </a:p>
      </dgm:t>
    </dgm:pt>
    <dgm:pt modelId="{D6D5B9A2-D1C6-41E2-AEB1-BFD5DF65400D}" type="sibTrans" cxnId="{1DDE01CA-F840-4459-8C3A-F4106211692D}">
      <dgm:prSet/>
      <dgm:spPr/>
      <dgm:t>
        <a:bodyPr/>
        <a:lstStyle/>
        <a:p>
          <a:endParaRPr lang="de-DE"/>
        </a:p>
      </dgm:t>
    </dgm:pt>
    <dgm:pt modelId="{440AD7FC-0A72-49C0-8729-5F8D2260B9D0}" type="pres">
      <dgm:prSet presAssocID="{2A875784-A944-4C76-B8AF-8C1885CE2D50}" presName="composite" presStyleCnt="0">
        <dgm:presLayoutVars>
          <dgm:chMax val="1"/>
          <dgm:dir/>
          <dgm:resizeHandles val="exact"/>
        </dgm:presLayoutVars>
      </dgm:prSet>
      <dgm:spPr/>
      <dgm:t>
        <a:bodyPr/>
        <a:lstStyle/>
        <a:p>
          <a:endParaRPr lang="de-DE"/>
        </a:p>
      </dgm:t>
    </dgm:pt>
    <dgm:pt modelId="{3679B7A4-38E6-4F51-9A30-9CA2C3A86EE3}" type="pres">
      <dgm:prSet presAssocID="{D518BFAB-ADD3-4B61-B2FE-4BB5768FFB60}" presName="roof" presStyleLbl="dkBgShp" presStyleIdx="0" presStyleCnt="2" custScaleY="96783" custLinFactNeighborX="261"/>
      <dgm:spPr/>
      <dgm:t>
        <a:bodyPr/>
        <a:lstStyle/>
        <a:p>
          <a:endParaRPr lang="de-DE"/>
        </a:p>
      </dgm:t>
    </dgm:pt>
    <dgm:pt modelId="{D4B36824-5F2C-4E23-9BC8-B5360A8F9978}" type="pres">
      <dgm:prSet presAssocID="{D518BFAB-ADD3-4B61-B2FE-4BB5768FFB60}" presName="pillars" presStyleCnt="0"/>
      <dgm:spPr/>
    </dgm:pt>
    <dgm:pt modelId="{2E810EB3-E7CD-4FD6-9D22-232AB1E7E521}" type="pres">
      <dgm:prSet presAssocID="{D518BFAB-ADD3-4B61-B2FE-4BB5768FFB60}" presName="pillar1" presStyleLbl="node1" presStyleIdx="0" presStyleCnt="3" custScaleY="73769" custLinFactNeighborX="-65" custLinFactNeighborY="-10897">
        <dgm:presLayoutVars>
          <dgm:bulletEnabled val="1"/>
        </dgm:presLayoutVars>
      </dgm:prSet>
      <dgm:spPr/>
      <dgm:t>
        <a:bodyPr/>
        <a:lstStyle/>
        <a:p>
          <a:endParaRPr lang="de-DE"/>
        </a:p>
      </dgm:t>
    </dgm:pt>
    <dgm:pt modelId="{4824E70C-B568-4287-B2D4-268E1BA7D0C3}" type="pres">
      <dgm:prSet presAssocID="{D9B6221D-F107-47E4-9FBC-50DCE9923915}" presName="pillarX" presStyleLbl="node1" presStyleIdx="1" presStyleCnt="3" custScaleY="73150" custLinFactNeighborX="-18" custLinFactNeighborY="-10682">
        <dgm:presLayoutVars>
          <dgm:bulletEnabled val="1"/>
        </dgm:presLayoutVars>
      </dgm:prSet>
      <dgm:spPr/>
      <dgm:t>
        <a:bodyPr/>
        <a:lstStyle/>
        <a:p>
          <a:endParaRPr lang="de-DE"/>
        </a:p>
      </dgm:t>
    </dgm:pt>
    <dgm:pt modelId="{9D2FBE3A-198C-4466-A536-73E6CD3CEB90}" type="pres">
      <dgm:prSet presAssocID="{13F72CC0-CC52-4461-81C9-BB7826207619}" presName="pillarX" presStyleLbl="node1" presStyleIdx="2" presStyleCnt="3" custScaleY="73381" custLinFactNeighborX="-179" custLinFactNeighborY="-9932">
        <dgm:presLayoutVars>
          <dgm:bulletEnabled val="1"/>
        </dgm:presLayoutVars>
      </dgm:prSet>
      <dgm:spPr/>
      <dgm:t>
        <a:bodyPr/>
        <a:lstStyle/>
        <a:p>
          <a:endParaRPr lang="de-DE"/>
        </a:p>
      </dgm:t>
    </dgm:pt>
    <dgm:pt modelId="{9C4ADBB6-FFEE-4A06-AC4C-5D85B149586F}" type="pres">
      <dgm:prSet presAssocID="{D518BFAB-ADD3-4B61-B2FE-4BB5768FFB60}" presName="base" presStyleLbl="dkBgShp" presStyleIdx="1" presStyleCnt="2" custScaleY="445371"/>
      <dgm:spPr>
        <a:solidFill>
          <a:schemeClr val="bg1">
            <a:lumMod val="50000"/>
          </a:schemeClr>
        </a:solidFill>
      </dgm:spPr>
    </dgm:pt>
  </dgm:ptLst>
  <dgm:cxnLst>
    <dgm:cxn modelId="{3C379BE7-4985-4DA8-A978-02D486153C37}" type="presOf" srcId="{8FA46B74-0BE3-4276-9766-AD40A31E9BF9}" destId="{2E810EB3-E7CD-4FD6-9D22-232AB1E7E521}" srcOrd="0" destOrd="0" presId="urn:microsoft.com/office/officeart/2005/8/layout/hList3"/>
    <dgm:cxn modelId="{1DDE01CA-F840-4459-8C3A-F4106211692D}" srcId="{D518BFAB-ADD3-4B61-B2FE-4BB5768FFB60}" destId="{13F72CC0-CC52-4461-81C9-BB7826207619}" srcOrd="2" destOrd="0" parTransId="{2CDF82DE-289E-47DE-A995-1FBAB2B718D4}" sibTransId="{D6D5B9A2-D1C6-41E2-AEB1-BFD5DF65400D}"/>
    <dgm:cxn modelId="{6979A5EF-4CF1-4668-8353-B1C13883B448}" srcId="{D518BFAB-ADD3-4B61-B2FE-4BB5768FFB60}" destId="{D9B6221D-F107-47E4-9FBC-50DCE9923915}" srcOrd="1" destOrd="0" parTransId="{B1370039-5803-4E45-A592-37F96754C508}" sibTransId="{E4694E8F-02FD-42FE-9BB8-F991254C4B35}"/>
    <dgm:cxn modelId="{8C5D39A3-E42F-4EBB-8552-3279AFB16C81}" type="presOf" srcId="{D518BFAB-ADD3-4B61-B2FE-4BB5768FFB60}" destId="{3679B7A4-38E6-4F51-9A30-9CA2C3A86EE3}" srcOrd="0" destOrd="0" presId="urn:microsoft.com/office/officeart/2005/8/layout/hList3"/>
    <dgm:cxn modelId="{640F3348-5750-45FA-8DFE-FDC6C9878D63}" type="presOf" srcId="{2A875784-A944-4C76-B8AF-8C1885CE2D50}" destId="{440AD7FC-0A72-49C0-8729-5F8D2260B9D0}" srcOrd="0" destOrd="0" presId="urn:microsoft.com/office/officeart/2005/8/layout/hList3"/>
    <dgm:cxn modelId="{55876D28-5800-48D8-92D3-8520956AD1B3}" type="presOf" srcId="{13F72CC0-CC52-4461-81C9-BB7826207619}" destId="{9D2FBE3A-198C-4466-A536-73E6CD3CEB90}" srcOrd="0" destOrd="0" presId="urn:microsoft.com/office/officeart/2005/8/layout/hList3"/>
    <dgm:cxn modelId="{73C9C94F-FCFC-45E4-B39F-CAEB2A85672B}" type="presOf" srcId="{D9B6221D-F107-47E4-9FBC-50DCE9923915}" destId="{4824E70C-B568-4287-B2D4-268E1BA7D0C3}" srcOrd="0" destOrd="0" presId="urn:microsoft.com/office/officeart/2005/8/layout/hList3"/>
    <dgm:cxn modelId="{8D5CE5FF-1DFE-4068-B19C-57704569FF80}" srcId="{D518BFAB-ADD3-4B61-B2FE-4BB5768FFB60}" destId="{8FA46B74-0BE3-4276-9766-AD40A31E9BF9}" srcOrd="0" destOrd="0" parTransId="{80B9A5E0-0BF8-40A6-BFA1-D4206F2559AE}" sibTransId="{57D1972F-2E08-4065-93DA-8A8035D0EB59}"/>
    <dgm:cxn modelId="{260C8B45-9F92-49A9-85F0-AA75B8B3D86D}" srcId="{2A875784-A944-4C76-B8AF-8C1885CE2D50}" destId="{D518BFAB-ADD3-4B61-B2FE-4BB5768FFB60}" srcOrd="0" destOrd="0" parTransId="{A9FED291-D672-4057-9308-47D2B39A418C}" sibTransId="{AB78CC8C-EB53-45B2-A333-EFF80F2CB44B}"/>
    <dgm:cxn modelId="{1707A8D2-A463-4938-B553-0AE75B7756D1}" type="presParOf" srcId="{440AD7FC-0A72-49C0-8729-5F8D2260B9D0}" destId="{3679B7A4-38E6-4F51-9A30-9CA2C3A86EE3}" srcOrd="0" destOrd="0" presId="urn:microsoft.com/office/officeart/2005/8/layout/hList3"/>
    <dgm:cxn modelId="{B914B3A2-01E7-47A2-BE8A-0A1760058366}" type="presParOf" srcId="{440AD7FC-0A72-49C0-8729-5F8D2260B9D0}" destId="{D4B36824-5F2C-4E23-9BC8-B5360A8F9978}" srcOrd="1" destOrd="0" presId="urn:microsoft.com/office/officeart/2005/8/layout/hList3"/>
    <dgm:cxn modelId="{6BE0C2F7-0A88-40F1-BF06-6F8F5D1C4BFB}" type="presParOf" srcId="{D4B36824-5F2C-4E23-9BC8-B5360A8F9978}" destId="{2E810EB3-E7CD-4FD6-9D22-232AB1E7E521}" srcOrd="0" destOrd="0" presId="urn:microsoft.com/office/officeart/2005/8/layout/hList3"/>
    <dgm:cxn modelId="{63DA11BA-BC28-48A3-8CC5-C1CD357AD2B0}" type="presParOf" srcId="{D4B36824-5F2C-4E23-9BC8-B5360A8F9978}" destId="{4824E70C-B568-4287-B2D4-268E1BA7D0C3}" srcOrd="1" destOrd="0" presId="urn:microsoft.com/office/officeart/2005/8/layout/hList3"/>
    <dgm:cxn modelId="{EA67FAC9-80F2-4A80-AB62-CD0B7CD78C7B}" type="presParOf" srcId="{D4B36824-5F2C-4E23-9BC8-B5360A8F9978}" destId="{9D2FBE3A-198C-4466-A536-73E6CD3CEB90}" srcOrd="2" destOrd="0" presId="urn:microsoft.com/office/officeart/2005/8/layout/hList3"/>
    <dgm:cxn modelId="{752450B5-037D-4460-8BC9-B7D2FDE50F2C}" type="presParOf" srcId="{440AD7FC-0A72-49C0-8729-5F8D2260B9D0}" destId="{9C4ADBB6-FFEE-4A06-AC4C-5D85B149586F}"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8314A40-312B-4B92-933C-E2271BE20DF4}" type="doc">
      <dgm:prSet loTypeId="urn:microsoft.com/office/officeart/2005/8/layout/chevron1" loCatId="process" qsTypeId="urn:microsoft.com/office/officeart/2005/8/quickstyle/simple1" qsCatId="simple" csTypeId="urn:microsoft.com/office/officeart/2005/8/colors/accent1_2" csCatId="accent1" phldr="1"/>
      <dgm:spPr/>
    </dgm:pt>
    <dgm:pt modelId="{C06CD66D-6E09-44F5-950B-E13F4B4D4ABA}">
      <dgm:prSet phldrT="[Text]" custT="1"/>
      <dgm:spPr>
        <a:solidFill>
          <a:srgbClr val="86BC24"/>
        </a:solidFill>
      </dgm:spPr>
      <dgm:t>
        <a:bodyPr/>
        <a:lstStyle/>
        <a:p>
          <a:r>
            <a:rPr lang="de-DE" sz="1200" dirty="0" smtClean="0"/>
            <a:t>Rahmen schaffen: Thema Beteiligung mitdenken und thematisieren</a:t>
          </a:r>
          <a:endParaRPr lang="de-DE" sz="1200" dirty="0"/>
        </a:p>
      </dgm:t>
    </dgm:pt>
    <dgm:pt modelId="{E243131B-8DCB-4A2C-8B54-AFA55FD5A90C}" type="parTrans" cxnId="{15F1BF45-84B1-4747-96C8-F03A20C2C76C}">
      <dgm:prSet/>
      <dgm:spPr/>
      <dgm:t>
        <a:bodyPr/>
        <a:lstStyle/>
        <a:p>
          <a:endParaRPr lang="de-DE"/>
        </a:p>
      </dgm:t>
    </dgm:pt>
    <dgm:pt modelId="{F0559F3D-ED9B-469E-8E11-2BB0C285CA69}" type="sibTrans" cxnId="{15F1BF45-84B1-4747-96C8-F03A20C2C76C}">
      <dgm:prSet/>
      <dgm:spPr/>
      <dgm:t>
        <a:bodyPr/>
        <a:lstStyle/>
        <a:p>
          <a:endParaRPr lang="de-DE"/>
        </a:p>
      </dgm:t>
    </dgm:pt>
    <dgm:pt modelId="{B2044A13-0679-48DD-81D6-AD92440EDBC0}">
      <dgm:prSet phldrT="[Text]" custT="1"/>
      <dgm:spPr>
        <a:solidFill>
          <a:srgbClr val="86BC24"/>
        </a:solidFill>
      </dgm:spPr>
      <dgm:t>
        <a:bodyPr/>
        <a:lstStyle/>
        <a:p>
          <a:r>
            <a:rPr lang="de-DE" sz="1050" dirty="0" smtClean="0"/>
            <a:t>Identifikation der Situation zu Energie &amp; Ressourcen-Verbrauch und MA-Einflüssen daran</a:t>
          </a:r>
          <a:endParaRPr lang="de-DE" sz="1050" dirty="0"/>
        </a:p>
      </dgm:t>
    </dgm:pt>
    <dgm:pt modelId="{32FBE6F0-F75F-4445-9282-D0FB03C25FC1}" type="parTrans" cxnId="{2ADB3FD6-F9C3-4190-A7AB-DC88B9622138}">
      <dgm:prSet/>
      <dgm:spPr/>
      <dgm:t>
        <a:bodyPr/>
        <a:lstStyle/>
        <a:p>
          <a:endParaRPr lang="de-DE"/>
        </a:p>
      </dgm:t>
    </dgm:pt>
    <dgm:pt modelId="{67A5BAB9-2CFB-41B3-AF26-59883875B920}" type="sibTrans" cxnId="{2ADB3FD6-F9C3-4190-A7AB-DC88B9622138}">
      <dgm:prSet/>
      <dgm:spPr/>
      <dgm:t>
        <a:bodyPr/>
        <a:lstStyle/>
        <a:p>
          <a:endParaRPr lang="de-DE"/>
        </a:p>
      </dgm:t>
    </dgm:pt>
    <dgm:pt modelId="{5D2350C8-C87E-48E6-87D6-70F74B18710F}">
      <dgm:prSet phldrT="[Text]" custT="1"/>
      <dgm:spPr>
        <a:solidFill>
          <a:srgbClr val="86BC24"/>
        </a:solidFill>
      </dgm:spPr>
      <dgm:t>
        <a:bodyPr/>
        <a:lstStyle/>
        <a:p>
          <a:r>
            <a:rPr lang="de-DE" sz="1200" dirty="0" smtClean="0"/>
            <a:t>Maßnahmen für mehr Beteiligung entwickeln und umsetzen</a:t>
          </a:r>
          <a:endParaRPr lang="de-DE" sz="1200" dirty="0"/>
        </a:p>
      </dgm:t>
    </dgm:pt>
    <dgm:pt modelId="{702D6861-85F6-42B9-97EF-DBD17AB4BAC8}" type="parTrans" cxnId="{1F0A7A53-0E0E-4D90-BD7D-213992FF980B}">
      <dgm:prSet/>
      <dgm:spPr/>
      <dgm:t>
        <a:bodyPr/>
        <a:lstStyle/>
        <a:p>
          <a:endParaRPr lang="de-DE"/>
        </a:p>
      </dgm:t>
    </dgm:pt>
    <dgm:pt modelId="{78E334E7-6065-47BA-85C8-1F93A9C34071}" type="sibTrans" cxnId="{1F0A7A53-0E0E-4D90-BD7D-213992FF980B}">
      <dgm:prSet/>
      <dgm:spPr/>
      <dgm:t>
        <a:bodyPr/>
        <a:lstStyle/>
        <a:p>
          <a:endParaRPr lang="de-DE"/>
        </a:p>
      </dgm:t>
    </dgm:pt>
    <dgm:pt modelId="{372B75DA-6CBA-4709-AEB1-B241B9D450B0}">
      <dgm:prSet phldrT="[Text]" custT="1"/>
      <dgm:spPr>
        <a:solidFill>
          <a:srgbClr val="86BC24"/>
        </a:solidFill>
      </dgm:spPr>
      <dgm:t>
        <a:bodyPr/>
        <a:lstStyle/>
        <a:p>
          <a:r>
            <a:rPr lang="de-DE" sz="1200" dirty="0" smtClean="0"/>
            <a:t>Feststellung der Rahmenbedingungen der bisherigen Beteiligung</a:t>
          </a:r>
          <a:endParaRPr lang="de-DE" sz="1200" dirty="0"/>
        </a:p>
      </dgm:t>
    </dgm:pt>
    <dgm:pt modelId="{49CFCD4B-1FBC-4B8B-AF49-807F84EF9DC6}" type="parTrans" cxnId="{915BD773-8C2C-4BBF-9EC3-D080414033A7}">
      <dgm:prSet/>
      <dgm:spPr/>
      <dgm:t>
        <a:bodyPr/>
        <a:lstStyle/>
        <a:p>
          <a:endParaRPr lang="de-DE"/>
        </a:p>
      </dgm:t>
    </dgm:pt>
    <dgm:pt modelId="{3053CED0-C0E0-42A7-B9C4-8CEFA13645D3}" type="sibTrans" cxnId="{915BD773-8C2C-4BBF-9EC3-D080414033A7}">
      <dgm:prSet/>
      <dgm:spPr/>
      <dgm:t>
        <a:bodyPr/>
        <a:lstStyle/>
        <a:p>
          <a:endParaRPr lang="de-DE"/>
        </a:p>
      </dgm:t>
    </dgm:pt>
    <dgm:pt modelId="{9F75984F-76DC-4EBF-A772-E079BB1EF37D}">
      <dgm:prSet phldrT="[Text]" custT="1"/>
      <dgm:spPr>
        <a:solidFill>
          <a:srgbClr val="86BC24"/>
        </a:solidFill>
      </dgm:spPr>
      <dgm:t>
        <a:bodyPr/>
        <a:lstStyle/>
        <a:p>
          <a:r>
            <a:rPr lang="de-DE" sz="1050" dirty="0" smtClean="0"/>
            <a:t>Auswahl fokussierter (Einspar-) Bereiche für mehr Beteiligung als Handlungsbereiche</a:t>
          </a:r>
          <a:endParaRPr lang="de-DE" sz="1050" dirty="0"/>
        </a:p>
      </dgm:t>
    </dgm:pt>
    <dgm:pt modelId="{1A1A8B8A-B19A-4C6D-9E60-0D944CA386C5}" type="parTrans" cxnId="{2FC01CE2-E04B-4F44-8216-BCED384C3108}">
      <dgm:prSet/>
      <dgm:spPr/>
      <dgm:t>
        <a:bodyPr/>
        <a:lstStyle/>
        <a:p>
          <a:endParaRPr lang="de-DE"/>
        </a:p>
      </dgm:t>
    </dgm:pt>
    <dgm:pt modelId="{E2F8810F-3122-4D0F-8635-7427FC427400}" type="sibTrans" cxnId="{2FC01CE2-E04B-4F44-8216-BCED384C3108}">
      <dgm:prSet/>
      <dgm:spPr/>
      <dgm:t>
        <a:bodyPr/>
        <a:lstStyle/>
        <a:p>
          <a:endParaRPr lang="de-DE"/>
        </a:p>
      </dgm:t>
    </dgm:pt>
    <dgm:pt modelId="{A6145042-B172-484F-9C6E-1E14ABD98859}">
      <dgm:prSet phldrT="[Text]" custT="1"/>
      <dgm:spPr>
        <a:solidFill>
          <a:srgbClr val="86BC24"/>
        </a:solidFill>
      </dgm:spPr>
      <dgm:t>
        <a:bodyPr/>
        <a:lstStyle/>
        <a:p>
          <a:r>
            <a:rPr lang="de-DE" sz="1200" dirty="0" smtClean="0"/>
            <a:t>Handlungsoptionen für mehr Beteiligung bewerten und priorisieren</a:t>
          </a:r>
          <a:endParaRPr lang="de-DE" sz="1200" dirty="0"/>
        </a:p>
      </dgm:t>
    </dgm:pt>
    <dgm:pt modelId="{35302979-2D2F-4341-8F37-45FE24E39B14}" type="parTrans" cxnId="{41790A6C-9638-4330-8327-EFBE236D009A}">
      <dgm:prSet/>
      <dgm:spPr/>
      <dgm:t>
        <a:bodyPr/>
        <a:lstStyle/>
        <a:p>
          <a:endParaRPr lang="de-DE"/>
        </a:p>
      </dgm:t>
    </dgm:pt>
    <dgm:pt modelId="{2ACAB7F3-A447-4761-9CF5-37A95B876DD0}" type="sibTrans" cxnId="{41790A6C-9638-4330-8327-EFBE236D009A}">
      <dgm:prSet/>
      <dgm:spPr/>
      <dgm:t>
        <a:bodyPr/>
        <a:lstStyle/>
        <a:p>
          <a:endParaRPr lang="de-DE"/>
        </a:p>
      </dgm:t>
    </dgm:pt>
    <dgm:pt modelId="{DDF1ABB6-C8F8-464B-84B7-E47B279AEC38}" type="pres">
      <dgm:prSet presAssocID="{D8314A40-312B-4B92-933C-E2271BE20DF4}" presName="Name0" presStyleCnt="0">
        <dgm:presLayoutVars>
          <dgm:dir/>
          <dgm:animLvl val="lvl"/>
          <dgm:resizeHandles val="exact"/>
        </dgm:presLayoutVars>
      </dgm:prSet>
      <dgm:spPr/>
    </dgm:pt>
    <dgm:pt modelId="{118A55F8-D803-498F-87F5-6C012BFAE19E}" type="pres">
      <dgm:prSet presAssocID="{C06CD66D-6E09-44F5-950B-E13F4B4D4ABA}" presName="parTxOnly" presStyleLbl="node1" presStyleIdx="0" presStyleCnt="6">
        <dgm:presLayoutVars>
          <dgm:chMax val="0"/>
          <dgm:chPref val="0"/>
          <dgm:bulletEnabled val="1"/>
        </dgm:presLayoutVars>
      </dgm:prSet>
      <dgm:spPr/>
      <dgm:t>
        <a:bodyPr/>
        <a:lstStyle/>
        <a:p>
          <a:endParaRPr lang="de-DE"/>
        </a:p>
      </dgm:t>
    </dgm:pt>
    <dgm:pt modelId="{1A406EEA-68C5-41DE-87B3-E3C988C087D7}" type="pres">
      <dgm:prSet presAssocID="{F0559F3D-ED9B-469E-8E11-2BB0C285CA69}" presName="parTxOnlySpace" presStyleCnt="0"/>
      <dgm:spPr/>
    </dgm:pt>
    <dgm:pt modelId="{BB4F6160-A4B9-41B0-8392-6E2230AF84E5}" type="pres">
      <dgm:prSet presAssocID="{B2044A13-0679-48DD-81D6-AD92440EDBC0}" presName="parTxOnly" presStyleLbl="node1" presStyleIdx="1" presStyleCnt="6" custScaleX="101383">
        <dgm:presLayoutVars>
          <dgm:chMax val="0"/>
          <dgm:chPref val="0"/>
          <dgm:bulletEnabled val="1"/>
        </dgm:presLayoutVars>
      </dgm:prSet>
      <dgm:spPr/>
      <dgm:t>
        <a:bodyPr/>
        <a:lstStyle/>
        <a:p>
          <a:endParaRPr lang="de-DE"/>
        </a:p>
      </dgm:t>
    </dgm:pt>
    <dgm:pt modelId="{EAF111B3-E48C-40C8-BAEE-F17ACE398C27}" type="pres">
      <dgm:prSet presAssocID="{67A5BAB9-2CFB-41B3-AF26-59883875B920}" presName="parTxOnlySpace" presStyleCnt="0"/>
      <dgm:spPr/>
    </dgm:pt>
    <dgm:pt modelId="{4B224330-F460-4C44-80BB-C54866B25928}" type="pres">
      <dgm:prSet presAssocID="{372B75DA-6CBA-4709-AEB1-B241B9D450B0}" presName="parTxOnly" presStyleLbl="node1" presStyleIdx="2" presStyleCnt="6" custScaleX="106895">
        <dgm:presLayoutVars>
          <dgm:chMax val="0"/>
          <dgm:chPref val="0"/>
          <dgm:bulletEnabled val="1"/>
        </dgm:presLayoutVars>
      </dgm:prSet>
      <dgm:spPr/>
      <dgm:t>
        <a:bodyPr/>
        <a:lstStyle/>
        <a:p>
          <a:endParaRPr lang="de-DE"/>
        </a:p>
      </dgm:t>
    </dgm:pt>
    <dgm:pt modelId="{B5B52168-EDE9-4FA1-A98A-C909C2021947}" type="pres">
      <dgm:prSet presAssocID="{3053CED0-C0E0-42A7-B9C4-8CEFA13645D3}" presName="parTxOnlySpace" presStyleCnt="0"/>
      <dgm:spPr/>
    </dgm:pt>
    <dgm:pt modelId="{E3D2AC46-E104-4565-8827-ABBB27A6C113}" type="pres">
      <dgm:prSet presAssocID="{9F75984F-76DC-4EBF-A772-E079BB1EF37D}" presName="parTxOnly" presStyleLbl="node1" presStyleIdx="3" presStyleCnt="6">
        <dgm:presLayoutVars>
          <dgm:chMax val="0"/>
          <dgm:chPref val="0"/>
          <dgm:bulletEnabled val="1"/>
        </dgm:presLayoutVars>
      </dgm:prSet>
      <dgm:spPr/>
      <dgm:t>
        <a:bodyPr/>
        <a:lstStyle/>
        <a:p>
          <a:endParaRPr lang="de-DE"/>
        </a:p>
      </dgm:t>
    </dgm:pt>
    <dgm:pt modelId="{FCD12669-219C-447D-B6C7-B0173D0A5302}" type="pres">
      <dgm:prSet presAssocID="{E2F8810F-3122-4D0F-8635-7427FC427400}" presName="parTxOnlySpace" presStyleCnt="0"/>
      <dgm:spPr/>
    </dgm:pt>
    <dgm:pt modelId="{C787A902-AB0E-4ED4-962D-9EB759EF6251}" type="pres">
      <dgm:prSet presAssocID="{A6145042-B172-484F-9C6E-1E14ABD98859}" presName="parTxOnly" presStyleLbl="node1" presStyleIdx="4" presStyleCnt="6" custScaleX="106231">
        <dgm:presLayoutVars>
          <dgm:chMax val="0"/>
          <dgm:chPref val="0"/>
          <dgm:bulletEnabled val="1"/>
        </dgm:presLayoutVars>
      </dgm:prSet>
      <dgm:spPr/>
      <dgm:t>
        <a:bodyPr/>
        <a:lstStyle/>
        <a:p>
          <a:endParaRPr lang="de-DE"/>
        </a:p>
      </dgm:t>
    </dgm:pt>
    <dgm:pt modelId="{08A171DA-EF13-4982-979D-507253B1E55B}" type="pres">
      <dgm:prSet presAssocID="{2ACAB7F3-A447-4761-9CF5-37A95B876DD0}" presName="parTxOnlySpace" presStyleCnt="0"/>
      <dgm:spPr/>
    </dgm:pt>
    <dgm:pt modelId="{1D944749-8B30-4244-BF7B-C1E1DB1B91C4}" type="pres">
      <dgm:prSet presAssocID="{5D2350C8-C87E-48E6-87D6-70F74B18710F}" presName="parTxOnly" presStyleLbl="node1" presStyleIdx="5" presStyleCnt="6">
        <dgm:presLayoutVars>
          <dgm:chMax val="0"/>
          <dgm:chPref val="0"/>
          <dgm:bulletEnabled val="1"/>
        </dgm:presLayoutVars>
      </dgm:prSet>
      <dgm:spPr/>
      <dgm:t>
        <a:bodyPr/>
        <a:lstStyle/>
        <a:p>
          <a:endParaRPr lang="de-DE"/>
        </a:p>
      </dgm:t>
    </dgm:pt>
  </dgm:ptLst>
  <dgm:cxnLst>
    <dgm:cxn modelId="{2FC01CE2-E04B-4F44-8216-BCED384C3108}" srcId="{D8314A40-312B-4B92-933C-E2271BE20DF4}" destId="{9F75984F-76DC-4EBF-A772-E079BB1EF37D}" srcOrd="3" destOrd="0" parTransId="{1A1A8B8A-B19A-4C6D-9E60-0D944CA386C5}" sibTransId="{E2F8810F-3122-4D0F-8635-7427FC427400}"/>
    <dgm:cxn modelId="{105165B6-705D-4113-8D7A-E38B10CCB3B0}" type="presOf" srcId="{5D2350C8-C87E-48E6-87D6-70F74B18710F}" destId="{1D944749-8B30-4244-BF7B-C1E1DB1B91C4}" srcOrd="0" destOrd="0" presId="urn:microsoft.com/office/officeart/2005/8/layout/chevron1"/>
    <dgm:cxn modelId="{13FFD880-0B85-4196-85BD-16C2315CF12A}" type="presOf" srcId="{372B75DA-6CBA-4709-AEB1-B241B9D450B0}" destId="{4B224330-F460-4C44-80BB-C54866B25928}" srcOrd="0" destOrd="0" presId="urn:microsoft.com/office/officeart/2005/8/layout/chevron1"/>
    <dgm:cxn modelId="{915BD773-8C2C-4BBF-9EC3-D080414033A7}" srcId="{D8314A40-312B-4B92-933C-E2271BE20DF4}" destId="{372B75DA-6CBA-4709-AEB1-B241B9D450B0}" srcOrd="2" destOrd="0" parTransId="{49CFCD4B-1FBC-4B8B-AF49-807F84EF9DC6}" sibTransId="{3053CED0-C0E0-42A7-B9C4-8CEFA13645D3}"/>
    <dgm:cxn modelId="{41790A6C-9638-4330-8327-EFBE236D009A}" srcId="{D8314A40-312B-4B92-933C-E2271BE20DF4}" destId="{A6145042-B172-484F-9C6E-1E14ABD98859}" srcOrd="4" destOrd="0" parTransId="{35302979-2D2F-4341-8F37-45FE24E39B14}" sibTransId="{2ACAB7F3-A447-4761-9CF5-37A95B876DD0}"/>
    <dgm:cxn modelId="{15F1BF45-84B1-4747-96C8-F03A20C2C76C}" srcId="{D8314A40-312B-4B92-933C-E2271BE20DF4}" destId="{C06CD66D-6E09-44F5-950B-E13F4B4D4ABA}" srcOrd="0" destOrd="0" parTransId="{E243131B-8DCB-4A2C-8B54-AFA55FD5A90C}" sibTransId="{F0559F3D-ED9B-469E-8E11-2BB0C285CA69}"/>
    <dgm:cxn modelId="{1F0A7A53-0E0E-4D90-BD7D-213992FF980B}" srcId="{D8314A40-312B-4B92-933C-E2271BE20DF4}" destId="{5D2350C8-C87E-48E6-87D6-70F74B18710F}" srcOrd="5" destOrd="0" parTransId="{702D6861-85F6-42B9-97EF-DBD17AB4BAC8}" sibTransId="{78E334E7-6065-47BA-85C8-1F93A9C34071}"/>
    <dgm:cxn modelId="{38FDE830-27E9-4A80-A6FF-50E1316ED61C}" type="presOf" srcId="{9F75984F-76DC-4EBF-A772-E079BB1EF37D}" destId="{E3D2AC46-E104-4565-8827-ABBB27A6C113}" srcOrd="0" destOrd="0" presId="urn:microsoft.com/office/officeart/2005/8/layout/chevron1"/>
    <dgm:cxn modelId="{B528553B-AB58-4461-B38C-14BCD1906EAF}" type="presOf" srcId="{B2044A13-0679-48DD-81D6-AD92440EDBC0}" destId="{BB4F6160-A4B9-41B0-8392-6E2230AF84E5}" srcOrd="0" destOrd="0" presId="urn:microsoft.com/office/officeart/2005/8/layout/chevron1"/>
    <dgm:cxn modelId="{85AC6D63-D6ED-4893-AC3E-1F02ADF5A09F}" type="presOf" srcId="{C06CD66D-6E09-44F5-950B-E13F4B4D4ABA}" destId="{118A55F8-D803-498F-87F5-6C012BFAE19E}" srcOrd="0" destOrd="0" presId="urn:microsoft.com/office/officeart/2005/8/layout/chevron1"/>
    <dgm:cxn modelId="{2ADB3FD6-F9C3-4190-A7AB-DC88B9622138}" srcId="{D8314A40-312B-4B92-933C-E2271BE20DF4}" destId="{B2044A13-0679-48DD-81D6-AD92440EDBC0}" srcOrd="1" destOrd="0" parTransId="{32FBE6F0-F75F-4445-9282-D0FB03C25FC1}" sibTransId="{67A5BAB9-2CFB-41B3-AF26-59883875B920}"/>
    <dgm:cxn modelId="{6BDA148E-CBF2-421B-B6AC-63418A789DD1}" type="presOf" srcId="{D8314A40-312B-4B92-933C-E2271BE20DF4}" destId="{DDF1ABB6-C8F8-464B-84B7-E47B279AEC38}" srcOrd="0" destOrd="0" presId="urn:microsoft.com/office/officeart/2005/8/layout/chevron1"/>
    <dgm:cxn modelId="{93F553BD-2808-4754-A273-7809D9C4E746}" type="presOf" srcId="{A6145042-B172-484F-9C6E-1E14ABD98859}" destId="{C787A902-AB0E-4ED4-962D-9EB759EF6251}" srcOrd="0" destOrd="0" presId="urn:microsoft.com/office/officeart/2005/8/layout/chevron1"/>
    <dgm:cxn modelId="{412530B4-6409-4E9D-A6F5-3815A8CB8F77}" type="presParOf" srcId="{DDF1ABB6-C8F8-464B-84B7-E47B279AEC38}" destId="{118A55F8-D803-498F-87F5-6C012BFAE19E}" srcOrd="0" destOrd="0" presId="urn:microsoft.com/office/officeart/2005/8/layout/chevron1"/>
    <dgm:cxn modelId="{7D12A695-DB68-471F-8D46-6610C4423871}" type="presParOf" srcId="{DDF1ABB6-C8F8-464B-84B7-E47B279AEC38}" destId="{1A406EEA-68C5-41DE-87B3-E3C988C087D7}" srcOrd="1" destOrd="0" presId="urn:microsoft.com/office/officeart/2005/8/layout/chevron1"/>
    <dgm:cxn modelId="{7FE670B4-5E1B-48BE-9888-DF546699C14B}" type="presParOf" srcId="{DDF1ABB6-C8F8-464B-84B7-E47B279AEC38}" destId="{BB4F6160-A4B9-41B0-8392-6E2230AF84E5}" srcOrd="2" destOrd="0" presId="urn:microsoft.com/office/officeart/2005/8/layout/chevron1"/>
    <dgm:cxn modelId="{61A72DDE-CD3B-47ED-85EC-DF03E64A3CEC}" type="presParOf" srcId="{DDF1ABB6-C8F8-464B-84B7-E47B279AEC38}" destId="{EAF111B3-E48C-40C8-BAEE-F17ACE398C27}" srcOrd="3" destOrd="0" presId="urn:microsoft.com/office/officeart/2005/8/layout/chevron1"/>
    <dgm:cxn modelId="{55ADCA64-3915-45FA-BB3A-9F1F49AC318C}" type="presParOf" srcId="{DDF1ABB6-C8F8-464B-84B7-E47B279AEC38}" destId="{4B224330-F460-4C44-80BB-C54866B25928}" srcOrd="4" destOrd="0" presId="urn:microsoft.com/office/officeart/2005/8/layout/chevron1"/>
    <dgm:cxn modelId="{A586556A-3642-428C-99B5-4E1CDCB58723}" type="presParOf" srcId="{DDF1ABB6-C8F8-464B-84B7-E47B279AEC38}" destId="{B5B52168-EDE9-4FA1-A98A-C909C2021947}" srcOrd="5" destOrd="0" presId="urn:microsoft.com/office/officeart/2005/8/layout/chevron1"/>
    <dgm:cxn modelId="{FC52AE71-186B-4928-8E96-73528C3B36F1}" type="presParOf" srcId="{DDF1ABB6-C8F8-464B-84B7-E47B279AEC38}" destId="{E3D2AC46-E104-4565-8827-ABBB27A6C113}" srcOrd="6" destOrd="0" presId="urn:microsoft.com/office/officeart/2005/8/layout/chevron1"/>
    <dgm:cxn modelId="{0A6C9E90-1623-4DE2-80E6-B13C1BCBC960}" type="presParOf" srcId="{DDF1ABB6-C8F8-464B-84B7-E47B279AEC38}" destId="{FCD12669-219C-447D-B6C7-B0173D0A5302}" srcOrd="7" destOrd="0" presId="urn:microsoft.com/office/officeart/2005/8/layout/chevron1"/>
    <dgm:cxn modelId="{7AABE28E-C42F-4DBD-82D6-2BE1F7F605B0}" type="presParOf" srcId="{DDF1ABB6-C8F8-464B-84B7-E47B279AEC38}" destId="{C787A902-AB0E-4ED4-962D-9EB759EF6251}" srcOrd="8" destOrd="0" presId="urn:microsoft.com/office/officeart/2005/8/layout/chevron1"/>
    <dgm:cxn modelId="{7D60F305-BAA0-4635-AF1A-5F63B5BE06AD}" type="presParOf" srcId="{DDF1ABB6-C8F8-464B-84B7-E47B279AEC38}" destId="{08A171DA-EF13-4982-979D-507253B1E55B}" srcOrd="9" destOrd="0" presId="urn:microsoft.com/office/officeart/2005/8/layout/chevron1"/>
    <dgm:cxn modelId="{4598C1FE-D132-4D65-A9EA-4A05BE7B6AB7}" type="presParOf" srcId="{DDF1ABB6-C8F8-464B-84B7-E47B279AEC38}" destId="{1D944749-8B30-4244-BF7B-C1E1DB1B91C4}" srcOrd="10" destOrd="0" presId="urn:microsoft.com/office/officeart/2005/8/layout/chevro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CC8979D-CEC6-4827-9656-6F49E0C83266}"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de-DE"/>
        </a:p>
      </dgm:t>
    </dgm:pt>
    <dgm:pt modelId="{BA2D9D30-E650-49EA-AE09-27E6677D63D3}">
      <dgm:prSet phldrT="[Text]"/>
      <dgm:spPr>
        <a:solidFill>
          <a:srgbClr val="009FE3"/>
        </a:solidFill>
        <a:ln>
          <a:solidFill>
            <a:srgbClr val="009FE3"/>
          </a:solidFill>
        </a:ln>
      </dgm:spPr>
      <dgm:t>
        <a:bodyPr/>
        <a:lstStyle/>
        <a:p>
          <a:r>
            <a:rPr lang="de-DE" dirty="0" smtClean="0"/>
            <a:t>1</a:t>
          </a:r>
          <a:endParaRPr lang="de-DE" dirty="0"/>
        </a:p>
      </dgm:t>
    </dgm:pt>
    <dgm:pt modelId="{4C6BE2B6-108A-4498-B992-15A16D87BDD3}" type="parTrans" cxnId="{1D2A326A-8B9E-4E8C-BF38-73075026F7D3}">
      <dgm:prSet/>
      <dgm:spPr/>
      <dgm:t>
        <a:bodyPr/>
        <a:lstStyle/>
        <a:p>
          <a:endParaRPr lang="de-DE"/>
        </a:p>
      </dgm:t>
    </dgm:pt>
    <dgm:pt modelId="{DA67D038-F60F-4D68-85B4-E3B4A6FCE751}" type="sibTrans" cxnId="{1D2A326A-8B9E-4E8C-BF38-73075026F7D3}">
      <dgm:prSet/>
      <dgm:spPr/>
      <dgm:t>
        <a:bodyPr/>
        <a:lstStyle/>
        <a:p>
          <a:endParaRPr lang="de-DE"/>
        </a:p>
      </dgm:t>
    </dgm:pt>
    <dgm:pt modelId="{49DB4948-C3C4-4367-948B-374B612B3D01}">
      <dgm:prSet phldrT="[Text]"/>
      <dgm:spPr>
        <a:ln>
          <a:solidFill>
            <a:srgbClr val="009FE3"/>
          </a:solidFill>
        </a:ln>
      </dgm:spPr>
      <dgm:t>
        <a:bodyPr/>
        <a:lstStyle/>
        <a:p>
          <a:r>
            <a:rPr lang="de-DE" dirty="0" smtClean="0"/>
            <a:t>Festlegung der Wirkungsgrenzen</a:t>
          </a:r>
          <a:endParaRPr lang="de-DE" dirty="0"/>
        </a:p>
      </dgm:t>
    </dgm:pt>
    <dgm:pt modelId="{90035683-79C2-4EDA-8374-409DDF9E17F1}" type="parTrans" cxnId="{ECC613A1-7AA0-4FE8-9E37-BE15544F0E76}">
      <dgm:prSet/>
      <dgm:spPr/>
      <dgm:t>
        <a:bodyPr/>
        <a:lstStyle/>
        <a:p>
          <a:endParaRPr lang="de-DE"/>
        </a:p>
      </dgm:t>
    </dgm:pt>
    <dgm:pt modelId="{B1BDA70E-1B90-434B-A68D-8A4F99022EF9}" type="sibTrans" cxnId="{ECC613A1-7AA0-4FE8-9E37-BE15544F0E76}">
      <dgm:prSet/>
      <dgm:spPr/>
      <dgm:t>
        <a:bodyPr/>
        <a:lstStyle/>
        <a:p>
          <a:endParaRPr lang="de-DE"/>
        </a:p>
      </dgm:t>
    </dgm:pt>
    <dgm:pt modelId="{6BBE7E98-CD6F-4DDA-8DF3-1355C28FA654}">
      <dgm:prSet phldrT="[Text]"/>
      <dgm:spPr>
        <a:solidFill>
          <a:srgbClr val="009FE3"/>
        </a:solidFill>
        <a:ln>
          <a:solidFill>
            <a:srgbClr val="009FE3"/>
          </a:solidFill>
        </a:ln>
      </dgm:spPr>
      <dgm:t>
        <a:bodyPr/>
        <a:lstStyle/>
        <a:p>
          <a:r>
            <a:rPr lang="de-DE" dirty="0" smtClean="0"/>
            <a:t>2</a:t>
          </a:r>
          <a:endParaRPr lang="de-DE" dirty="0"/>
        </a:p>
      </dgm:t>
    </dgm:pt>
    <dgm:pt modelId="{90D07ADC-05F1-4A67-BB53-33C75A15AB19}" type="parTrans" cxnId="{BB9B9CF7-8BF4-42AE-BAD7-A4C126CAB77B}">
      <dgm:prSet/>
      <dgm:spPr/>
      <dgm:t>
        <a:bodyPr/>
        <a:lstStyle/>
        <a:p>
          <a:endParaRPr lang="de-DE"/>
        </a:p>
      </dgm:t>
    </dgm:pt>
    <dgm:pt modelId="{EC440B5F-EA3F-4769-9A16-91C211D825EE}" type="sibTrans" cxnId="{BB9B9CF7-8BF4-42AE-BAD7-A4C126CAB77B}">
      <dgm:prSet/>
      <dgm:spPr/>
      <dgm:t>
        <a:bodyPr/>
        <a:lstStyle/>
        <a:p>
          <a:endParaRPr lang="de-DE"/>
        </a:p>
      </dgm:t>
    </dgm:pt>
    <dgm:pt modelId="{4EB7D769-C50A-4332-8730-C7D4F87EBBFD}">
      <dgm:prSet phldrT="[Text]"/>
      <dgm:spPr>
        <a:ln>
          <a:solidFill>
            <a:srgbClr val="009FE3"/>
          </a:solidFill>
        </a:ln>
      </dgm:spPr>
      <dgm:t>
        <a:bodyPr/>
        <a:lstStyle/>
        <a:p>
          <a:r>
            <a:rPr lang="de-DE" dirty="0" smtClean="0"/>
            <a:t>Identifikation der Ein- und Ausgangsströme</a:t>
          </a:r>
          <a:endParaRPr lang="de-DE" dirty="0"/>
        </a:p>
      </dgm:t>
    </dgm:pt>
    <dgm:pt modelId="{B5219AE9-2DD9-47E3-A173-1E782313C3BA}" type="parTrans" cxnId="{B037F378-957C-4BA8-800D-54675320E836}">
      <dgm:prSet/>
      <dgm:spPr/>
      <dgm:t>
        <a:bodyPr/>
        <a:lstStyle/>
        <a:p>
          <a:endParaRPr lang="de-DE"/>
        </a:p>
      </dgm:t>
    </dgm:pt>
    <dgm:pt modelId="{84C1C9B2-857B-4A96-A031-5B14B03BB5F1}" type="sibTrans" cxnId="{B037F378-957C-4BA8-800D-54675320E836}">
      <dgm:prSet/>
      <dgm:spPr/>
      <dgm:t>
        <a:bodyPr/>
        <a:lstStyle/>
        <a:p>
          <a:endParaRPr lang="de-DE"/>
        </a:p>
      </dgm:t>
    </dgm:pt>
    <dgm:pt modelId="{FE7040DA-FDEF-43AE-A640-0780889489BE}">
      <dgm:prSet phldrT="[Text]"/>
      <dgm:spPr>
        <a:solidFill>
          <a:srgbClr val="009FE3"/>
        </a:solidFill>
        <a:ln>
          <a:solidFill>
            <a:srgbClr val="009FE3"/>
          </a:solidFill>
        </a:ln>
      </dgm:spPr>
      <dgm:t>
        <a:bodyPr/>
        <a:lstStyle/>
        <a:p>
          <a:r>
            <a:rPr lang="de-DE" dirty="0" smtClean="0"/>
            <a:t>3</a:t>
          </a:r>
          <a:endParaRPr lang="de-DE" dirty="0"/>
        </a:p>
      </dgm:t>
    </dgm:pt>
    <dgm:pt modelId="{11D4B0FE-3A3A-417C-BA4E-8FA239917745}" type="parTrans" cxnId="{3A2A7176-2A74-4823-B676-22FF50E5A295}">
      <dgm:prSet/>
      <dgm:spPr/>
      <dgm:t>
        <a:bodyPr/>
        <a:lstStyle/>
        <a:p>
          <a:endParaRPr lang="de-DE"/>
        </a:p>
      </dgm:t>
    </dgm:pt>
    <dgm:pt modelId="{3DF46916-989F-4817-B67A-328BD007EDA3}" type="sibTrans" cxnId="{3A2A7176-2A74-4823-B676-22FF50E5A295}">
      <dgm:prSet/>
      <dgm:spPr/>
      <dgm:t>
        <a:bodyPr/>
        <a:lstStyle/>
        <a:p>
          <a:endParaRPr lang="de-DE"/>
        </a:p>
      </dgm:t>
    </dgm:pt>
    <dgm:pt modelId="{C713CDBF-5B53-494B-9EE4-981666244BB0}">
      <dgm:prSet phldrT="[Text]"/>
      <dgm:spPr>
        <a:ln>
          <a:solidFill>
            <a:srgbClr val="009FE3"/>
          </a:solidFill>
        </a:ln>
      </dgm:spPr>
      <dgm:t>
        <a:bodyPr/>
        <a:lstStyle/>
        <a:p>
          <a:r>
            <a:rPr lang="de-DE" dirty="0" smtClean="0"/>
            <a:t>Feststellung der Rahmenbedingungen</a:t>
          </a:r>
          <a:endParaRPr lang="de-DE" dirty="0"/>
        </a:p>
      </dgm:t>
    </dgm:pt>
    <dgm:pt modelId="{A8BD8A8D-A611-4EC2-B40A-8D90006C61DC}" type="parTrans" cxnId="{834363B3-5670-4C85-B638-08E87CEC025A}">
      <dgm:prSet/>
      <dgm:spPr/>
      <dgm:t>
        <a:bodyPr/>
        <a:lstStyle/>
        <a:p>
          <a:endParaRPr lang="de-DE"/>
        </a:p>
      </dgm:t>
    </dgm:pt>
    <dgm:pt modelId="{3451CB23-5AEA-4376-858C-851B2846DDDF}" type="sibTrans" cxnId="{834363B3-5670-4C85-B638-08E87CEC025A}">
      <dgm:prSet/>
      <dgm:spPr/>
      <dgm:t>
        <a:bodyPr/>
        <a:lstStyle/>
        <a:p>
          <a:endParaRPr lang="de-DE"/>
        </a:p>
      </dgm:t>
    </dgm:pt>
    <dgm:pt modelId="{9BD380CE-813F-49F7-A46F-D90694AC201E}">
      <dgm:prSet phldrT="[Text]"/>
      <dgm:spPr>
        <a:solidFill>
          <a:srgbClr val="009FE3"/>
        </a:solidFill>
        <a:ln>
          <a:solidFill>
            <a:srgbClr val="009FE3"/>
          </a:solidFill>
        </a:ln>
      </dgm:spPr>
      <dgm:t>
        <a:bodyPr/>
        <a:lstStyle/>
        <a:p>
          <a:r>
            <a:rPr lang="de-DE" dirty="0" smtClean="0"/>
            <a:t>4</a:t>
          </a:r>
          <a:endParaRPr lang="de-DE" dirty="0"/>
        </a:p>
      </dgm:t>
    </dgm:pt>
    <dgm:pt modelId="{D049351A-1369-402B-8C71-FFBC287D3A7B}" type="parTrans" cxnId="{F336941F-F76A-4EC0-AA2B-8189312CA93A}">
      <dgm:prSet/>
      <dgm:spPr/>
      <dgm:t>
        <a:bodyPr/>
        <a:lstStyle/>
        <a:p>
          <a:endParaRPr lang="de-DE"/>
        </a:p>
      </dgm:t>
    </dgm:pt>
    <dgm:pt modelId="{61CB251C-01E3-4B99-9748-B11C61932EC7}" type="sibTrans" cxnId="{F336941F-F76A-4EC0-AA2B-8189312CA93A}">
      <dgm:prSet/>
      <dgm:spPr/>
      <dgm:t>
        <a:bodyPr/>
        <a:lstStyle/>
        <a:p>
          <a:endParaRPr lang="de-DE"/>
        </a:p>
      </dgm:t>
    </dgm:pt>
    <dgm:pt modelId="{C8277180-3454-4548-9988-170CA574C41E}">
      <dgm:prSet phldrT="[Text]"/>
      <dgm:spPr>
        <a:ln>
          <a:solidFill>
            <a:srgbClr val="009FE3"/>
          </a:solidFill>
        </a:ln>
      </dgm:spPr>
      <dgm:t>
        <a:bodyPr/>
        <a:lstStyle/>
        <a:p>
          <a:r>
            <a:rPr lang="de-DE" dirty="0" smtClean="0"/>
            <a:t>Auswahl und Darstellung der Ein- und Ausgangsströme</a:t>
          </a:r>
          <a:endParaRPr lang="de-DE" dirty="0"/>
        </a:p>
      </dgm:t>
    </dgm:pt>
    <dgm:pt modelId="{F0B9FE2C-1B3A-441E-AE47-7239B8D059F6}" type="parTrans" cxnId="{E4195D89-9BEB-441C-AC2E-7C5D16D82BC7}">
      <dgm:prSet/>
      <dgm:spPr/>
      <dgm:t>
        <a:bodyPr/>
        <a:lstStyle/>
        <a:p>
          <a:endParaRPr lang="de-DE"/>
        </a:p>
      </dgm:t>
    </dgm:pt>
    <dgm:pt modelId="{8031CB6B-A6D5-4864-8B4C-3330AAF5BB91}" type="sibTrans" cxnId="{E4195D89-9BEB-441C-AC2E-7C5D16D82BC7}">
      <dgm:prSet/>
      <dgm:spPr/>
      <dgm:t>
        <a:bodyPr/>
        <a:lstStyle/>
        <a:p>
          <a:endParaRPr lang="de-DE"/>
        </a:p>
      </dgm:t>
    </dgm:pt>
    <dgm:pt modelId="{C1E59904-99E2-472D-A835-D7C2D8BE152D}">
      <dgm:prSet phldrT="[Text]"/>
      <dgm:spPr>
        <a:solidFill>
          <a:srgbClr val="009FE3"/>
        </a:solidFill>
        <a:ln>
          <a:solidFill>
            <a:srgbClr val="009FE3"/>
          </a:solidFill>
        </a:ln>
      </dgm:spPr>
      <dgm:t>
        <a:bodyPr/>
        <a:lstStyle/>
        <a:p>
          <a:r>
            <a:rPr lang="de-DE" dirty="0" smtClean="0"/>
            <a:t>5</a:t>
          </a:r>
          <a:endParaRPr lang="de-DE" dirty="0"/>
        </a:p>
      </dgm:t>
    </dgm:pt>
    <dgm:pt modelId="{A6757379-56E9-4700-AF49-A07088FD0294}" type="parTrans" cxnId="{CD46518C-30A2-46E4-9BD7-70238DA5C50B}">
      <dgm:prSet/>
      <dgm:spPr/>
      <dgm:t>
        <a:bodyPr/>
        <a:lstStyle/>
        <a:p>
          <a:endParaRPr lang="de-DE"/>
        </a:p>
      </dgm:t>
    </dgm:pt>
    <dgm:pt modelId="{8DD3E141-18EF-48A8-8B12-E5225C569368}" type="sibTrans" cxnId="{CD46518C-30A2-46E4-9BD7-70238DA5C50B}">
      <dgm:prSet/>
      <dgm:spPr/>
      <dgm:t>
        <a:bodyPr/>
        <a:lstStyle/>
        <a:p>
          <a:endParaRPr lang="de-DE"/>
        </a:p>
      </dgm:t>
    </dgm:pt>
    <dgm:pt modelId="{166CA4B6-A9FE-4E0A-A4F2-AFEA2F724A6B}">
      <dgm:prSet phldrT="[Text]"/>
      <dgm:spPr>
        <a:ln>
          <a:solidFill>
            <a:srgbClr val="009FE3"/>
          </a:solidFill>
        </a:ln>
      </dgm:spPr>
      <dgm:t>
        <a:bodyPr/>
        <a:lstStyle/>
        <a:p>
          <a:r>
            <a:rPr lang="de-DE" dirty="0" smtClean="0"/>
            <a:t>Analyse des Einsparpotenziales</a:t>
          </a:r>
          <a:endParaRPr lang="de-DE" dirty="0"/>
        </a:p>
      </dgm:t>
    </dgm:pt>
    <dgm:pt modelId="{185B8C0F-586D-4325-9D64-A6C1CF334DC5}" type="parTrans" cxnId="{D5F1FF42-62EE-40B1-9303-54B1A9E60901}">
      <dgm:prSet/>
      <dgm:spPr/>
      <dgm:t>
        <a:bodyPr/>
        <a:lstStyle/>
        <a:p>
          <a:endParaRPr lang="de-DE"/>
        </a:p>
      </dgm:t>
    </dgm:pt>
    <dgm:pt modelId="{5B61BBF3-C526-43A6-BA95-9AC0FABC80C7}" type="sibTrans" cxnId="{D5F1FF42-62EE-40B1-9303-54B1A9E60901}">
      <dgm:prSet/>
      <dgm:spPr/>
      <dgm:t>
        <a:bodyPr/>
        <a:lstStyle/>
        <a:p>
          <a:endParaRPr lang="de-DE"/>
        </a:p>
      </dgm:t>
    </dgm:pt>
    <dgm:pt modelId="{E7C474DA-A3C8-4662-90BE-63634EBBB441}">
      <dgm:prSet phldrT="[Text]"/>
      <dgm:spPr>
        <a:solidFill>
          <a:srgbClr val="009FE3"/>
        </a:solidFill>
        <a:ln>
          <a:solidFill>
            <a:srgbClr val="009FE3"/>
          </a:solidFill>
        </a:ln>
      </dgm:spPr>
      <dgm:t>
        <a:bodyPr/>
        <a:lstStyle/>
        <a:p>
          <a:r>
            <a:rPr lang="de-DE" dirty="0" smtClean="0"/>
            <a:t>6</a:t>
          </a:r>
          <a:endParaRPr lang="de-DE" dirty="0"/>
        </a:p>
      </dgm:t>
    </dgm:pt>
    <dgm:pt modelId="{6D4DF8FA-F529-4C77-91E9-90B0DD85EAD8}" type="parTrans" cxnId="{A53373BF-8E93-4227-A160-79CE001EDC87}">
      <dgm:prSet/>
      <dgm:spPr/>
      <dgm:t>
        <a:bodyPr/>
        <a:lstStyle/>
        <a:p>
          <a:endParaRPr lang="de-DE"/>
        </a:p>
      </dgm:t>
    </dgm:pt>
    <dgm:pt modelId="{9476AFE1-E1EA-49F0-8474-FCC6EB073844}" type="sibTrans" cxnId="{A53373BF-8E93-4227-A160-79CE001EDC87}">
      <dgm:prSet/>
      <dgm:spPr/>
      <dgm:t>
        <a:bodyPr/>
        <a:lstStyle/>
        <a:p>
          <a:endParaRPr lang="de-DE"/>
        </a:p>
      </dgm:t>
    </dgm:pt>
    <dgm:pt modelId="{D7783EB9-5ED4-484F-BB7A-8227F304B264}">
      <dgm:prSet phldrT="[Text]"/>
      <dgm:spPr>
        <a:ln>
          <a:solidFill>
            <a:srgbClr val="009FE3"/>
          </a:solidFill>
        </a:ln>
      </dgm:spPr>
      <dgm:t>
        <a:bodyPr/>
        <a:lstStyle/>
        <a:p>
          <a:r>
            <a:rPr lang="de-DE" dirty="0" smtClean="0"/>
            <a:t>Darstellung des Verbesserungspotenziales und der Maßnahmen</a:t>
          </a:r>
          <a:endParaRPr lang="de-DE" dirty="0"/>
        </a:p>
      </dgm:t>
    </dgm:pt>
    <dgm:pt modelId="{A1068C5A-148D-46E7-98EA-FA1A56D49783}" type="parTrans" cxnId="{0D1031FC-96ED-4751-8035-D7FA05C9869E}">
      <dgm:prSet/>
      <dgm:spPr/>
      <dgm:t>
        <a:bodyPr/>
        <a:lstStyle/>
        <a:p>
          <a:endParaRPr lang="de-DE"/>
        </a:p>
      </dgm:t>
    </dgm:pt>
    <dgm:pt modelId="{7E77BE32-919A-4128-8588-A247CB5ADF2D}" type="sibTrans" cxnId="{0D1031FC-96ED-4751-8035-D7FA05C9869E}">
      <dgm:prSet/>
      <dgm:spPr/>
      <dgm:t>
        <a:bodyPr/>
        <a:lstStyle/>
        <a:p>
          <a:endParaRPr lang="de-DE"/>
        </a:p>
      </dgm:t>
    </dgm:pt>
    <dgm:pt modelId="{7AB83067-189E-4DF7-8629-AE9D2C74907B}" type="pres">
      <dgm:prSet presAssocID="{8CC8979D-CEC6-4827-9656-6F49E0C83266}" presName="linearFlow" presStyleCnt="0">
        <dgm:presLayoutVars>
          <dgm:dir/>
          <dgm:animLvl val="lvl"/>
          <dgm:resizeHandles val="exact"/>
        </dgm:presLayoutVars>
      </dgm:prSet>
      <dgm:spPr/>
      <dgm:t>
        <a:bodyPr/>
        <a:lstStyle/>
        <a:p>
          <a:endParaRPr lang="de-DE"/>
        </a:p>
      </dgm:t>
    </dgm:pt>
    <dgm:pt modelId="{74BE8BFC-616B-423E-A8F5-79DA69623A8D}" type="pres">
      <dgm:prSet presAssocID="{BA2D9D30-E650-49EA-AE09-27E6677D63D3}" presName="composite" presStyleCnt="0"/>
      <dgm:spPr/>
    </dgm:pt>
    <dgm:pt modelId="{6802F3F1-3BF3-4790-B7EF-BFF5F23EA890}" type="pres">
      <dgm:prSet presAssocID="{BA2D9D30-E650-49EA-AE09-27E6677D63D3}" presName="parentText" presStyleLbl="alignNode1" presStyleIdx="0" presStyleCnt="6">
        <dgm:presLayoutVars>
          <dgm:chMax val="1"/>
          <dgm:bulletEnabled val="1"/>
        </dgm:presLayoutVars>
      </dgm:prSet>
      <dgm:spPr/>
      <dgm:t>
        <a:bodyPr/>
        <a:lstStyle/>
        <a:p>
          <a:endParaRPr lang="de-DE"/>
        </a:p>
      </dgm:t>
    </dgm:pt>
    <dgm:pt modelId="{E5002B4C-E7B7-4EF4-B9F9-367A1B3BB52A}" type="pres">
      <dgm:prSet presAssocID="{BA2D9D30-E650-49EA-AE09-27E6677D63D3}" presName="descendantText" presStyleLbl="alignAcc1" presStyleIdx="0" presStyleCnt="6">
        <dgm:presLayoutVars>
          <dgm:bulletEnabled val="1"/>
        </dgm:presLayoutVars>
      </dgm:prSet>
      <dgm:spPr/>
      <dgm:t>
        <a:bodyPr/>
        <a:lstStyle/>
        <a:p>
          <a:endParaRPr lang="de-DE"/>
        </a:p>
      </dgm:t>
    </dgm:pt>
    <dgm:pt modelId="{A44CD011-01B5-49E4-9352-966A44C2E49E}" type="pres">
      <dgm:prSet presAssocID="{DA67D038-F60F-4D68-85B4-E3B4A6FCE751}" presName="sp" presStyleCnt="0"/>
      <dgm:spPr/>
    </dgm:pt>
    <dgm:pt modelId="{C4453F1C-D7EA-4855-B557-F040F0496271}" type="pres">
      <dgm:prSet presAssocID="{6BBE7E98-CD6F-4DDA-8DF3-1355C28FA654}" presName="composite" presStyleCnt="0"/>
      <dgm:spPr/>
    </dgm:pt>
    <dgm:pt modelId="{A1E9E6DF-CC2B-486B-A12B-7C196D54D4A1}" type="pres">
      <dgm:prSet presAssocID="{6BBE7E98-CD6F-4DDA-8DF3-1355C28FA654}" presName="parentText" presStyleLbl="alignNode1" presStyleIdx="1" presStyleCnt="6">
        <dgm:presLayoutVars>
          <dgm:chMax val="1"/>
          <dgm:bulletEnabled val="1"/>
        </dgm:presLayoutVars>
      </dgm:prSet>
      <dgm:spPr/>
      <dgm:t>
        <a:bodyPr/>
        <a:lstStyle/>
        <a:p>
          <a:endParaRPr lang="de-DE"/>
        </a:p>
      </dgm:t>
    </dgm:pt>
    <dgm:pt modelId="{BB9D5719-B561-407D-8D1D-777F22DB1AC9}" type="pres">
      <dgm:prSet presAssocID="{6BBE7E98-CD6F-4DDA-8DF3-1355C28FA654}" presName="descendantText" presStyleLbl="alignAcc1" presStyleIdx="1" presStyleCnt="6">
        <dgm:presLayoutVars>
          <dgm:bulletEnabled val="1"/>
        </dgm:presLayoutVars>
      </dgm:prSet>
      <dgm:spPr/>
      <dgm:t>
        <a:bodyPr/>
        <a:lstStyle/>
        <a:p>
          <a:endParaRPr lang="de-DE"/>
        </a:p>
      </dgm:t>
    </dgm:pt>
    <dgm:pt modelId="{30CFFDA2-F471-4741-B4ED-464D461CCBB3}" type="pres">
      <dgm:prSet presAssocID="{EC440B5F-EA3F-4769-9A16-91C211D825EE}" presName="sp" presStyleCnt="0"/>
      <dgm:spPr/>
    </dgm:pt>
    <dgm:pt modelId="{FE38B631-10FA-45F8-9548-3B7C628CB5D0}" type="pres">
      <dgm:prSet presAssocID="{FE7040DA-FDEF-43AE-A640-0780889489BE}" presName="composite" presStyleCnt="0"/>
      <dgm:spPr/>
    </dgm:pt>
    <dgm:pt modelId="{26D2F71B-2B44-4DA1-AF02-0646FEF2FE4B}" type="pres">
      <dgm:prSet presAssocID="{FE7040DA-FDEF-43AE-A640-0780889489BE}" presName="parentText" presStyleLbl="alignNode1" presStyleIdx="2" presStyleCnt="6">
        <dgm:presLayoutVars>
          <dgm:chMax val="1"/>
          <dgm:bulletEnabled val="1"/>
        </dgm:presLayoutVars>
      </dgm:prSet>
      <dgm:spPr/>
      <dgm:t>
        <a:bodyPr/>
        <a:lstStyle/>
        <a:p>
          <a:endParaRPr lang="de-DE"/>
        </a:p>
      </dgm:t>
    </dgm:pt>
    <dgm:pt modelId="{2D58E507-AF8B-402A-8B72-BAA476B83EA7}" type="pres">
      <dgm:prSet presAssocID="{FE7040DA-FDEF-43AE-A640-0780889489BE}" presName="descendantText" presStyleLbl="alignAcc1" presStyleIdx="2" presStyleCnt="6">
        <dgm:presLayoutVars>
          <dgm:bulletEnabled val="1"/>
        </dgm:presLayoutVars>
      </dgm:prSet>
      <dgm:spPr/>
      <dgm:t>
        <a:bodyPr/>
        <a:lstStyle/>
        <a:p>
          <a:endParaRPr lang="de-DE"/>
        </a:p>
      </dgm:t>
    </dgm:pt>
    <dgm:pt modelId="{46370898-1235-4086-8626-815B24288724}" type="pres">
      <dgm:prSet presAssocID="{3DF46916-989F-4817-B67A-328BD007EDA3}" presName="sp" presStyleCnt="0"/>
      <dgm:spPr/>
    </dgm:pt>
    <dgm:pt modelId="{32252F65-3380-45DF-AE87-2BCC1259338C}" type="pres">
      <dgm:prSet presAssocID="{9BD380CE-813F-49F7-A46F-D90694AC201E}" presName="composite" presStyleCnt="0"/>
      <dgm:spPr/>
    </dgm:pt>
    <dgm:pt modelId="{B2BFD2D4-57C6-48E3-A512-0142BEE2E47E}" type="pres">
      <dgm:prSet presAssocID="{9BD380CE-813F-49F7-A46F-D90694AC201E}" presName="parentText" presStyleLbl="alignNode1" presStyleIdx="3" presStyleCnt="6">
        <dgm:presLayoutVars>
          <dgm:chMax val="1"/>
          <dgm:bulletEnabled val="1"/>
        </dgm:presLayoutVars>
      </dgm:prSet>
      <dgm:spPr/>
      <dgm:t>
        <a:bodyPr/>
        <a:lstStyle/>
        <a:p>
          <a:endParaRPr lang="de-DE"/>
        </a:p>
      </dgm:t>
    </dgm:pt>
    <dgm:pt modelId="{ED85E15B-5F05-4407-8F01-5DE56913C56C}" type="pres">
      <dgm:prSet presAssocID="{9BD380CE-813F-49F7-A46F-D90694AC201E}" presName="descendantText" presStyleLbl="alignAcc1" presStyleIdx="3" presStyleCnt="6">
        <dgm:presLayoutVars>
          <dgm:bulletEnabled val="1"/>
        </dgm:presLayoutVars>
      </dgm:prSet>
      <dgm:spPr/>
      <dgm:t>
        <a:bodyPr/>
        <a:lstStyle/>
        <a:p>
          <a:endParaRPr lang="de-DE"/>
        </a:p>
      </dgm:t>
    </dgm:pt>
    <dgm:pt modelId="{B4C72A0F-83DE-451B-A6A7-A6791BEBFABC}" type="pres">
      <dgm:prSet presAssocID="{61CB251C-01E3-4B99-9748-B11C61932EC7}" presName="sp" presStyleCnt="0"/>
      <dgm:spPr/>
    </dgm:pt>
    <dgm:pt modelId="{443C491C-7B8A-4084-805E-2F86866FD5A5}" type="pres">
      <dgm:prSet presAssocID="{C1E59904-99E2-472D-A835-D7C2D8BE152D}" presName="composite" presStyleCnt="0"/>
      <dgm:spPr/>
    </dgm:pt>
    <dgm:pt modelId="{D6BDC0B5-D22B-43B1-90B7-8BBD4E1284AA}" type="pres">
      <dgm:prSet presAssocID="{C1E59904-99E2-472D-A835-D7C2D8BE152D}" presName="parentText" presStyleLbl="alignNode1" presStyleIdx="4" presStyleCnt="6">
        <dgm:presLayoutVars>
          <dgm:chMax val="1"/>
          <dgm:bulletEnabled val="1"/>
        </dgm:presLayoutVars>
      </dgm:prSet>
      <dgm:spPr/>
      <dgm:t>
        <a:bodyPr/>
        <a:lstStyle/>
        <a:p>
          <a:endParaRPr lang="de-DE"/>
        </a:p>
      </dgm:t>
    </dgm:pt>
    <dgm:pt modelId="{9C426DFB-0665-4BF9-98B3-3DEBEAF4034B}" type="pres">
      <dgm:prSet presAssocID="{C1E59904-99E2-472D-A835-D7C2D8BE152D}" presName="descendantText" presStyleLbl="alignAcc1" presStyleIdx="4" presStyleCnt="6">
        <dgm:presLayoutVars>
          <dgm:bulletEnabled val="1"/>
        </dgm:presLayoutVars>
      </dgm:prSet>
      <dgm:spPr/>
      <dgm:t>
        <a:bodyPr/>
        <a:lstStyle/>
        <a:p>
          <a:endParaRPr lang="de-DE"/>
        </a:p>
      </dgm:t>
    </dgm:pt>
    <dgm:pt modelId="{021DF6C3-ED9F-4192-AF9E-F541171B5986}" type="pres">
      <dgm:prSet presAssocID="{8DD3E141-18EF-48A8-8B12-E5225C569368}" presName="sp" presStyleCnt="0"/>
      <dgm:spPr/>
    </dgm:pt>
    <dgm:pt modelId="{BF8FA8B2-DF0F-453F-A79E-4ABE7FC6FF37}" type="pres">
      <dgm:prSet presAssocID="{E7C474DA-A3C8-4662-90BE-63634EBBB441}" presName="composite" presStyleCnt="0"/>
      <dgm:spPr/>
    </dgm:pt>
    <dgm:pt modelId="{AF0AF8F3-6C0A-4CF9-B8DD-460ABA83DA1B}" type="pres">
      <dgm:prSet presAssocID="{E7C474DA-A3C8-4662-90BE-63634EBBB441}" presName="parentText" presStyleLbl="alignNode1" presStyleIdx="5" presStyleCnt="6">
        <dgm:presLayoutVars>
          <dgm:chMax val="1"/>
          <dgm:bulletEnabled val="1"/>
        </dgm:presLayoutVars>
      </dgm:prSet>
      <dgm:spPr/>
      <dgm:t>
        <a:bodyPr/>
        <a:lstStyle/>
        <a:p>
          <a:endParaRPr lang="de-DE"/>
        </a:p>
      </dgm:t>
    </dgm:pt>
    <dgm:pt modelId="{7C838B9F-B493-45CB-89A7-2E01E28D338C}" type="pres">
      <dgm:prSet presAssocID="{E7C474DA-A3C8-4662-90BE-63634EBBB441}" presName="descendantText" presStyleLbl="alignAcc1" presStyleIdx="5" presStyleCnt="6">
        <dgm:presLayoutVars>
          <dgm:bulletEnabled val="1"/>
        </dgm:presLayoutVars>
      </dgm:prSet>
      <dgm:spPr/>
      <dgm:t>
        <a:bodyPr/>
        <a:lstStyle/>
        <a:p>
          <a:endParaRPr lang="de-DE"/>
        </a:p>
      </dgm:t>
    </dgm:pt>
  </dgm:ptLst>
  <dgm:cxnLst>
    <dgm:cxn modelId="{218986DD-B11D-40FD-8B54-924F4D869583}" type="presOf" srcId="{C713CDBF-5B53-494B-9EE4-981666244BB0}" destId="{2D58E507-AF8B-402A-8B72-BAA476B83EA7}" srcOrd="0" destOrd="0" presId="urn:microsoft.com/office/officeart/2005/8/layout/chevron2"/>
    <dgm:cxn modelId="{78CEEEE1-7E9D-4E29-8654-0ECBF9140647}" type="presOf" srcId="{D7783EB9-5ED4-484F-BB7A-8227F304B264}" destId="{7C838B9F-B493-45CB-89A7-2E01E28D338C}" srcOrd="0" destOrd="0" presId="urn:microsoft.com/office/officeart/2005/8/layout/chevron2"/>
    <dgm:cxn modelId="{F0B3D06A-24EA-46D9-ABD7-DD9BEF3DFF8D}" type="presOf" srcId="{49DB4948-C3C4-4367-948B-374B612B3D01}" destId="{E5002B4C-E7B7-4EF4-B9F9-367A1B3BB52A}" srcOrd="0" destOrd="0" presId="urn:microsoft.com/office/officeart/2005/8/layout/chevron2"/>
    <dgm:cxn modelId="{1D2A326A-8B9E-4E8C-BF38-73075026F7D3}" srcId="{8CC8979D-CEC6-4827-9656-6F49E0C83266}" destId="{BA2D9D30-E650-49EA-AE09-27E6677D63D3}" srcOrd="0" destOrd="0" parTransId="{4C6BE2B6-108A-4498-B992-15A16D87BDD3}" sibTransId="{DA67D038-F60F-4D68-85B4-E3B4A6FCE751}"/>
    <dgm:cxn modelId="{3A2A7176-2A74-4823-B676-22FF50E5A295}" srcId="{8CC8979D-CEC6-4827-9656-6F49E0C83266}" destId="{FE7040DA-FDEF-43AE-A640-0780889489BE}" srcOrd="2" destOrd="0" parTransId="{11D4B0FE-3A3A-417C-BA4E-8FA239917745}" sibTransId="{3DF46916-989F-4817-B67A-328BD007EDA3}"/>
    <dgm:cxn modelId="{BB9B9CF7-8BF4-42AE-BAD7-A4C126CAB77B}" srcId="{8CC8979D-CEC6-4827-9656-6F49E0C83266}" destId="{6BBE7E98-CD6F-4DDA-8DF3-1355C28FA654}" srcOrd="1" destOrd="0" parTransId="{90D07ADC-05F1-4A67-BB53-33C75A15AB19}" sibTransId="{EC440B5F-EA3F-4769-9A16-91C211D825EE}"/>
    <dgm:cxn modelId="{A53373BF-8E93-4227-A160-79CE001EDC87}" srcId="{8CC8979D-CEC6-4827-9656-6F49E0C83266}" destId="{E7C474DA-A3C8-4662-90BE-63634EBBB441}" srcOrd="5" destOrd="0" parTransId="{6D4DF8FA-F529-4C77-91E9-90B0DD85EAD8}" sibTransId="{9476AFE1-E1EA-49F0-8474-FCC6EB073844}"/>
    <dgm:cxn modelId="{87874FF6-D744-4D6F-800E-BB42E1750F17}" type="presOf" srcId="{166CA4B6-A9FE-4E0A-A4F2-AFEA2F724A6B}" destId="{9C426DFB-0665-4BF9-98B3-3DEBEAF4034B}" srcOrd="0" destOrd="0" presId="urn:microsoft.com/office/officeart/2005/8/layout/chevron2"/>
    <dgm:cxn modelId="{B1446FB9-0E88-44A6-95F2-C67474C3AFC4}" type="presOf" srcId="{4EB7D769-C50A-4332-8730-C7D4F87EBBFD}" destId="{BB9D5719-B561-407D-8D1D-777F22DB1AC9}" srcOrd="0" destOrd="0" presId="urn:microsoft.com/office/officeart/2005/8/layout/chevron2"/>
    <dgm:cxn modelId="{834363B3-5670-4C85-B638-08E87CEC025A}" srcId="{FE7040DA-FDEF-43AE-A640-0780889489BE}" destId="{C713CDBF-5B53-494B-9EE4-981666244BB0}" srcOrd="0" destOrd="0" parTransId="{A8BD8A8D-A611-4EC2-B40A-8D90006C61DC}" sibTransId="{3451CB23-5AEA-4376-858C-851B2846DDDF}"/>
    <dgm:cxn modelId="{1D07CF06-B509-4E0D-BC18-E090E37134B7}" type="presOf" srcId="{E7C474DA-A3C8-4662-90BE-63634EBBB441}" destId="{AF0AF8F3-6C0A-4CF9-B8DD-460ABA83DA1B}" srcOrd="0" destOrd="0" presId="urn:microsoft.com/office/officeart/2005/8/layout/chevron2"/>
    <dgm:cxn modelId="{CD46518C-30A2-46E4-9BD7-70238DA5C50B}" srcId="{8CC8979D-CEC6-4827-9656-6F49E0C83266}" destId="{C1E59904-99E2-472D-A835-D7C2D8BE152D}" srcOrd="4" destOrd="0" parTransId="{A6757379-56E9-4700-AF49-A07088FD0294}" sibTransId="{8DD3E141-18EF-48A8-8B12-E5225C569368}"/>
    <dgm:cxn modelId="{0D1031FC-96ED-4751-8035-D7FA05C9869E}" srcId="{E7C474DA-A3C8-4662-90BE-63634EBBB441}" destId="{D7783EB9-5ED4-484F-BB7A-8227F304B264}" srcOrd="0" destOrd="0" parTransId="{A1068C5A-148D-46E7-98EA-FA1A56D49783}" sibTransId="{7E77BE32-919A-4128-8588-A247CB5ADF2D}"/>
    <dgm:cxn modelId="{D5F1FF42-62EE-40B1-9303-54B1A9E60901}" srcId="{C1E59904-99E2-472D-A835-D7C2D8BE152D}" destId="{166CA4B6-A9FE-4E0A-A4F2-AFEA2F724A6B}" srcOrd="0" destOrd="0" parTransId="{185B8C0F-586D-4325-9D64-A6C1CF334DC5}" sibTransId="{5B61BBF3-C526-43A6-BA95-9AC0FABC80C7}"/>
    <dgm:cxn modelId="{E4195D89-9BEB-441C-AC2E-7C5D16D82BC7}" srcId="{9BD380CE-813F-49F7-A46F-D90694AC201E}" destId="{C8277180-3454-4548-9988-170CA574C41E}" srcOrd="0" destOrd="0" parTransId="{F0B9FE2C-1B3A-441E-AE47-7239B8D059F6}" sibTransId="{8031CB6B-A6D5-4864-8B4C-3330AAF5BB91}"/>
    <dgm:cxn modelId="{D9F874BA-5D47-4E01-AD62-28CA4305A49F}" type="presOf" srcId="{FE7040DA-FDEF-43AE-A640-0780889489BE}" destId="{26D2F71B-2B44-4DA1-AF02-0646FEF2FE4B}" srcOrd="0" destOrd="0" presId="urn:microsoft.com/office/officeart/2005/8/layout/chevron2"/>
    <dgm:cxn modelId="{C3D87020-79BF-46E5-9714-F6EA25D3AB59}" type="presOf" srcId="{C1E59904-99E2-472D-A835-D7C2D8BE152D}" destId="{D6BDC0B5-D22B-43B1-90B7-8BBD4E1284AA}" srcOrd="0" destOrd="0" presId="urn:microsoft.com/office/officeart/2005/8/layout/chevron2"/>
    <dgm:cxn modelId="{0038DECD-483E-4D13-9465-6F658B20B504}" type="presOf" srcId="{9BD380CE-813F-49F7-A46F-D90694AC201E}" destId="{B2BFD2D4-57C6-48E3-A512-0142BEE2E47E}" srcOrd="0" destOrd="0" presId="urn:microsoft.com/office/officeart/2005/8/layout/chevron2"/>
    <dgm:cxn modelId="{9B3CACAA-7175-4537-931D-6D76DC247BCC}" type="presOf" srcId="{6BBE7E98-CD6F-4DDA-8DF3-1355C28FA654}" destId="{A1E9E6DF-CC2B-486B-A12B-7C196D54D4A1}" srcOrd="0" destOrd="0" presId="urn:microsoft.com/office/officeart/2005/8/layout/chevron2"/>
    <dgm:cxn modelId="{4C0FAE73-48BD-48A7-8CFC-7A9FED9D2D0A}" type="presOf" srcId="{BA2D9D30-E650-49EA-AE09-27E6677D63D3}" destId="{6802F3F1-3BF3-4790-B7EF-BFF5F23EA890}" srcOrd="0" destOrd="0" presId="urn:microsoft.com/office/officeart/2005/8/layout/chevron2"/>
    <dgm:cxn modelId="{886565A0-CC70-4781-9AD3-7F9532639CD0}" type="presOf" srcId="{C8277180-3454-4548-9988-170CA574C41E}" destId="{ED85E15B-5F05-4407-8F01-5DE56913C56C}" srcOrd="0" destOrd="0" presId="urn:microsoft.com/office/officeart/2005/8/layout/chevron2"/>
    <dgm:cxn modelId="{DEC6A4C5-FEB5-4100-AB29-5F870A764807}" type="presOf" srcId="{8CC8979D-CEC6-4827-9656-6F49E0C83266}" destId="{7AB83067-189E-4DF7-8629-AE9D2C74907B}" srcOrd="0" destOrd="0" presId="urn:microsoft.com/office/officeart/2005/8/layout/chevron2"/>
    <dgm:cxn modelId="{F336941F-F76A-4EC0-AA2B-8189312CA93A}" srcId="{8CC8979D-CEC6-4827-9656-6F49E0C83266}" destId="{9BD380CE-813F-49F7-A46F-D90694AC201E}" srcOrd="3" destOrd="0" parTransId="{D049351A-1369-402B-8C71-FFBC287D3A7B}" sibTransId="{61CB251C-01E3-4B99-9748-B11C61932EC7}"/>
    <dgm:cxn modelId="{ECC613A1-7AA0-4FE8-9E37-BE15544F0E76}" srcId="{BA2D9D30-E650-49EA-AE09-27E6677D63D3}" destId="{49DB4948-C3C4-4367-948B-374B612B3D01}" srcOrd="0" destOrd="0" parTransId="{90035683-79C2-4EDA-8374-409DDF9E17F1}" sibTransId="{B1BDA70E-1B90-434B-A68D-8A4F99022EF9}"/>
    <dgm:cxn modelId="{B037F378-957C-4BA8-800D-54675320E836}" srcId="{6BBE7E98-CD6F-4DDA-8DF3-1355C28FA654}" destId="{4EB7D769-C50A-4332-8730-C7D4F87EBBFD}" srcOrd="0" destOrd="0" parTransId="{B5219AE9-2DD9-47E3-A173-1E782313C3BA}" sibTransId="{84C1C9B2-857B-4A96-A031-5B14B03BB5F1}"/>
    <dgm:cxn modelId="{00DC3E07-DC87-48ED-9AA6-718417548A3F}" type="presParOf" srcId="{7AB83067-189E-4DF7-8629-AE9D2C74907B}" destId="{74BE8BFC-616B-423E-A8F5-79DA69623A8D}" srcOrd="0" destOrd="0" presId="urn:microsoft.com/office/officeart/2005/8/layout/chevron2"/>
    <dgm:cxn modelId="{02B7789A-3C78-4D33-A6AC-36126341454A}" type="presParOf" srcId="{74BE8BFC-616B-423E-A8F5-79DA69623A8D}" destId="{6802F3F1-3BF3-4790-B7EF-BFF5F23EA890}" srcOrd="0" destOrd="0" presId="urn:microsoft.com/office/officeart/2005/8/layout/chevron2"/>
    <dgm:cxn modelId="{DAC6E381-9313-4492-A65A-87745BA80ECE}" type="presParOf" srcId="{74BE8BFC-616B-423E-A8F5-79DA69623A8D}" destId="{E5002B4C-E7B7-4EF4-B9F9-367A1B3BB52A}" srcOrd="1" destOrd="0" presId="urn:microsoft.com/office/officeart/2005/8/layout/chevron2"/>
    <dgm:cxn modelId="{C5B6A3CD-AB4B-478B-8039-FDF848C06B10}" type="presParOf" srcId="{7AB83067-189E-4DF7-8629-AE9D2C74907B}" destId="{A44CD011-01B5-49E4-9352-966A44C2E49E}" srcOrd="1" destOrd="0" presId="urn:microsoft.com/office/officeart/2005/8/layout/chevron2"/>
    <dgm:cxn modelId="{500795E8-4C04-4F65-AAEC-6498BD65D85A}" type="presParOf" srcId="{7AB83067-189E-4DF7-8629-AE9D2C74907B}" destId="{C4453F1C-D7EA-4855-B557-F040F0496271}" srcOrd="2" destOrd="0" presId="urn:microsoft.com/office/officeart/2005/8/layout/chevron2"/>
    <dgm:cxn modelId="{1240A786-E541-4469-AEE2-2E180BA30E3B}" type="presParOf" srcId="{C4453F1C-D7EA-4855-B557-F040F0496271}" destId="{A1E9E6DF-CC2B-486B-A12B-7C196D54D4A1}" srcOrd="0" destOrd="0" presId="urn:microsoft.com/office/officeart/2005/8/layout/chevron2"/>
    <dgm:cxn modelId="{7AA28A53-9F30-4B29-8156-A8F0200365FA}" type="presParOf" srcId="{C4453F1C-D7EA-4855-B557-F040F0496271}" destId="{BB9D5719-B561-407D-8D1D-777F22DB1AC9}" srcOrd="1" destOrd="0" presId="urn:microsoft.com/office/officeart/2005/8/layout/chevron2"/>
    <dgm:cxn modelId="{91E17FD7-D227-4017-B017-7BC72C041DE3}" type="presParOf" srcId="{7AB83067-189E-4DF7-8629-AE9D2C74907B}" destId="{30CFFDA2-F471-4741-B4ED-464D461CCBB3}" srcOrd="3" destOrd="0" presId="urn:microsoft.com/office/officeart/2005/8/layout/chevron2"/>
    <dgm:cxn modelId="{A064B9A4-FF8D-4442-8649-BD8C6F72CD76}" type="presParOf" srcId="{7AB83067-189E-4DF7-8629-AE9D2C74907B}" destId="{FE38B631-10FA-45F8-9548-3B7C628CB5D0}" srcOrd="4" destOrd="0" presId="urn:microsoft.com/office/officeart/2005/8/layout/chevron2"/>
    <dgm:cxn modelId="{FA740D89-110F-478E-A88B-531DE54F8DAD}" type="presParOf" srcId="{FE38B631-10FA-45F8-9548-3B7C628CB5D0}" destId="{26D2F71B-2B44-4DA1-AF02-0646FEF2FE4B}" srcOrd="0" destOrd="0" presId="urn:microsoft.com/office/officeart/2005/8/layout/chevron2"/>
    <dgm:cxn modelId="{65EE66FE-B9AA-4BE7-AAD2-4974B5BC32A6}" type="presParOf" srcId="{FE38B631-10FA-45F8-9548-3B7C628CB5D0}" destId="{2D58E507-AF8B-402A-8B72-BAA476B83EA7}" srcOrd="1" destOrd="0" presId="urn:microsoft.com/office/officeart/2005/8/layout/chevron2"/>
    <dgm:cxn modelId="{5A3BAA54-0467-4715-8607-ADF3E565A5C5}" type="presParOf" srcId="{7AB83067-189E-4DF7-8629-AE9D2C74907B}" destId="{46370898-1235-4086-8626-815B24288724}" srcOrd="5" destOrd="0" presId="urn:microsoft.com/office/officeart/2005/8/layout/chevron2"/>
    <dgm:cxn modelId="{6BEF71CD-D615-4F7D-A42A-DAC65946BE99}" type="presParOf" srcId="{7AB83067-189E-4DF7-8629-AE9D2C74907B}" destId="{32252F65-3380-45DF-AE87-2BCC1259338C}" srcOrd="6" destOrd="0" presId="urn:microsoft.com/office/officeart/2005/8/layout/chevron2"/>
    <dgm:cxn modelId="{3C1368FA-82DA-4980-A77F-9820B63481D6}" type="presParOf" srcId="{32252F65-3380-45DF-AE87-2BCC1259338C}" destId="{B2BFD2D4-57C6-48E3-A512-0142BEE2E47E}" srcOrd="0" destOrd="0" presId="urn:microsoft.com/office/officeart/2005/8/layout/chevron2"/>
    <dgm:cxn modelId="{B979FE3A-5212-43EE-8E0C-B155C61C84FB}" type="presParOf" srcId="{32252F65-3380-45DF-AE87-2BCC1259338C}" destId="{ED85E15B-5F05-4407-8F01-5DE56913C56C}" srcOrd="1" destOrd="0" presId="urn:microsoft.com/office/officeart/2005/8/layout/chevron2"/>
    <dgm:cxn modelId="{092BD4CE-F83D-40AD-A887-09620DB54FCB}" type="presParOf" srcId="{7AB83067-189E-4DF7-8629-AE9D2C74907B}" destId="{B4C72A0F-83DE-451B-A6A7-A6791BEBFABC}" srcOrd="7" destOrd="0" presId="urn:microsoft.com/office/officeart/2005/8/layout/chevron2"/>
    <dgm:cxn modelId="{C3919C5A-9B4A-44EB-8C63-A8EC2753CB26}" type="presParOf" srcId="{7AB83067-189E-4DF7-8629-AE9D2C74907B}" destId="{443C491C-7B8A-4084-805E-2F86866FD5A5}" srcOrd="8" destOrd="0" presId="urn:microsoft.com/office/officeart/2005/8/layout/chevron2"/>
    <dgm:cxn modelId="{8C93A0EB-5F04-4AC6-8598-78ED0F6D6257}" type="presParOf" srcId="{443C491C-7B8A-4084-805E-2F86866FD5A5}" destId="{D6BDC0B5-D22B-43B1-90B7-8BBD4E1284AA}" srcOrd="0" destOrd="0" presId="urn:microsoft.com/office/officeart/2005/8/layout/chevron2"/>
    <dgm:cxn modelId="{4F8EEDD6-0BBE-4A84-8E90-F43C84B849DC}" type="presParOf" srcId="{443C491C-7B8A-4084-805E-2F86866FD5A5}" destId="{9C426DFB-0665-4BF9-98B3-3DEBEAF4034B}" srcOrd="1" destOrd="0" presId="urn:microsoft.com/office/officeart/2005/8/layout/chevron2"/>
    <dgm:cxn modelId="{BE8BEF15-47C7-4389-AD4C-909ED455B7D0}" type="presParOf" srcId="{7AB83067-189E-4DF7-8629-AE9D2C74907B}" destId="{021DF6C3-ED9F-4192-AF9E-F541171B5986}" srcOrd="9" destOrd="0" presId="urn:microsoft.com/office/officeart/2005/8/layout/chevron2"/>
    <dgm:cxn modelId="{D40C8477-1426-4F98-905B-D11400A81668}" type="presParOf" srcId="{7AB83067-189E-4DF7-8629-AE9D2C74907B}" destId="{BF8FA8B2-DF0F-453F-A79E-4ABE7FC6FF37}" srcOrd="10" destOrd="0" presId="urn:microsoft.com/office/officeart/2005/8/layout/chevron2"/>
    <dgm:cxn modelId="{079DBBC0-58D7-4045-B7AE-74E095128100}" type="presParOf" srcId="{BF8FA8B2-DF0F-453F-A79E-4ABE7FC6FF37}" destId="{AF0AF8F3-6C0A-4CF9-B8DD-460ABA83DA1B}" srcOrd="0" destOrd="0" presId="urn:microsoft.com/office/officeart/2005/8/layout/chevron2"/>
    <dgm:cxn modelId="{36BE1D59-BD78-4FC7-B3DB-3690B207E939}" type="presParOf" srcId="{BF8FA8B2-DF0F-453F-A79E-4ABE7FC6FF37}" destId="{7C838B9F-B493-45CB-89A7-2E01E28D338C}"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CC8979D-CEC6-4827-9656-6F49E0C83266}"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de-DE"/>
        </a:p>
      </dgm:t>
    </dgm:pt>
    <dgm:pt modelId="{BA2D9D30-E650-49EA-AE09-27E6677D63D3}">
      <dgm:prSet phldrT="[Text]"/>
      <dgm:spPr>
        <a:solidFill>
          <a:srgbClr val="86BC24"/>
        </a:solidFill>
        <a:ln>
          <a:solidFill>
            <a:srgbClr val="86BC24"/>
          </a:solidFill>
        </a:ln>
      </dgm:spPr>
      <dgm:t>
        <a:bodyPr/>
        <a:lstStyle/>
        <a:p>
          <a:r>
            <a:rPr lang="de-DE" dirty="0" smtClean="0"/>
            <a:t>1</a:t>
          </a:r>
          <a:endParaRPr lang="de-DE" dirty="0"/>
        </a:p>
      </dgm:t>
    </dgm:pt>
    <dgm:pt modelId="{4C6BE2B6-108A-4498-B992-15A16D87BDD3}" type="parTrans" cxnId="{1D2A326A-8B9E-4E8C-BF38-73075026F7D3}">
      <dgm:prSet/>
      <dgm:spPr/>
      <dgm:t>
        <a:bodyPr/>
        <a:lstStyle/>
        <a:p>
          <a:endParaRPr lang="de-DE"/>
        </a:p>
      </dgm:t>
    </dgm:pt>
    <dgm:pt modelId="{DA67D038-F60F-4D68-85B4-E3B4A6FCE751}" type="sibTrans" cxnId="{1D2A326A-8B9E-4E8C-BF38-73075026F7D3}">
      <dgm:prSet/>
      <dgm:spPr/>
      <dgm:t>
        <a:bodyPr/>
        <a:lstStyle/>
        <a:p>
          <a:endParaRPr lang="de-DE"/>
        </a:p>
      </dgm:t>
    </dgm:pt>
    <dgm:pt modelId="{49DB4948-C3C4-4367-948B-374B612B3D01}">
      <dgm:prSet phldrT="[Text]"/>
      <dgm:spPr>
        <a:ln>
          <a:solidFill>
            <a:srgbClr val="86BC24"/>
          </a:solidFill>
        </a:ln>
      </dgm:spPr>
      <dgm:t>
        <a:bodyPr/>
        <a:lstStyle/>
        <a:p>
          <a:r>
            <a:rPr lang="de-DE" b="0" dirty="0" smtClean="0"/>
            <a:t>Einen Rahmen schaffen und Thema Beteiligung mitdenken und thematisieren</a:t>
          </a:r>
          <a:endParaRPr lang="de-DE" b="0" dirty="0"/>
        </a:p>
      </dgm:t>
    </dgm:pt>
    <dgm:pt modelId="{90035683-79C2-4EDA-8374-409DDF9E17F1}" type="parTrans" cxnId="{ECC613A1-7AA0-4FE8-9E37-BE15544F0E76}">
      <dgm:prSet/>
      <dgm:spPr/>
      <dgm:t>
        <a:bodyPr/>
        <a:lstStyle/>
        <a:p>
          <a:endParaRPr lang="de-DE"/>
        </a:p>
      </dgm:t>
    </dgm:pt>
    <dgm:pt modelId="{B1BDA70E-1B90-434B-A68D-8A4F99022EF9}" type="sibTrans" cxnId="{ECC613A1-7AA0-4FE8-9E37-BE15544F0E76}">
      <dgm:prSet/>
      <dgm:spPr/>
      <dgm:t>
        <a:bodyPr/>
        <a:lstStyle/>
        <a:p>
          <a:endParaRPr lang="de-DE"/>
        </a:p>
      </dgm:t>
    </dgm:pt>
    <dgm:pt modelId="{6BBE7E98-CD6F-4DDA-8DF3-1355C28FA654}">
      <dgm:prSet phldrT="[Text]"/>
      <dgm:spPr>
        <a:solidFill>
          <a:srgbClr val="86BC24"/>
        </a:solidFill>
        <a:ln>
          <a:solidFill>
            <a:srgbClr val="86BC24"/>
          </a:solidFill>
        </a:ln>
      </dgm:spPr>
      <dgm:t>
        <a:bodyPr/>
        <a:lstStyle/>
        <a:p>
          <a:r>
            <a:rPr lang="de-DE" dirty="0" smtClean="0"/>
            <a:t>2</a:t>
          </a:r>
          <a:endParaRPr lang="de-DE" dirty="0"/>
        </a:p>
      </dgm:t>
    </dgm:pt>
    <dgm:pt modelId="{90D07ADC-05F1-4A67-BB53-33C75A15AB19}" type="parTrans" cxnId="{BB9B9CF7-8BF4-42AE-BAD7-A4C126CAB77B}">
      <dgm:prSet/>
      <dgm:spPr/>
      <dgm:t>
        <a:bodyPr/>
        <a:lstStyle/>
        <a:p>
          <a:endParaRPr lang="de-DE"/>
        </a:p>
      </dgm:t>
    </dgm:pt>
    <dgm:pt modelId="{EC440B5F-EA3F-4769-9A16-91C211D825EE}" type="sibTrans" cxnId="{BB9B9CF7-8BF4-42AE-BAD7-A4C126CAB77B}">
      <dgm:prSet/>
      <dgm:spPr/>
      <dgm:t>
        <a:bodyPr/>
        <a:lstStyle/>
        <a:p>
          <a:endParaRPr lang="de-DE"/>
        </a:p>
      </dgm:t>
    </dgm:pt>
    <dgm:pt modelId="{4EB7D769-C50A-4332-8730-C7D4F87EBBFD}">
      <dgm:prSet phldrT="[Text]"/>
      <dgm:spPr>
        <a:ln>
          <a:solidFill>
            <a:srgbClr val="86BC24"/>
          </a:solidFill>
        </a:ln>
      </dgm:spPr>
      <dgm:t>
        <a:bodyPr/>
        <a:lstStyle/>
        <a:p>
          <a:r>
            <a:rPr lang="de-DE" b="0" dirty="0" smtClean="0"/>
            <a:t>Situationsanalyse I zum Einfluss der Mitarbeiter*innen auf Energie &amp; Ressourcen Verbrauch</a:t>
          </a:r>
          <a:endParaRPr lang="de-DE" b="0" dirty="0"/>
        </a:p>
      </dgm:t>
    </dgm:pt>
    <dgm:pt modelId="{B5219AE9-2DD9-47E3-A173-1E782313C3BA}" type="parTrans" cxnId="{B037F378-957C-4BA8-800D-54675320E836}">
      <dgm:prSet/>
      <dgm:spPr/>
      <dgm:t>
        <a:bodyPr/>
        <a:lstStyle/>
        <a:p>
          <a:endParaRPr lang="de-DE"/>
        </a:p>
      </dgm:t>
    </dgm:pt>
    <dgm:pt modelId="{84C1C9B2-857B-4A96-A031-5B14B03BB5F1}" type="sibTrans" cxnId="{B037F378-957C-4BA8-800D-54675320E836}">
      <dgm:prSet/>
      <dgm:spPr/>
      <dgm:t>
        <a:bodyPr/>
        <a:lstStyle/>
        <a:p>
          <a:endParaRPr lang="de-DE"/>
        </a:p>
      </dgm:t>
    </dgm:pt>
    <dgm:pt modelId="{FE7040DA-FDEF-43AE-A640-0780889489BE}">
      <dgm:prSet phldrT="[Text]"/>
      <dgm:spPr>
        <a:solidFill>
          <a:srgbClr val="86BC24"/>
        </a:solidFill>
        <a:ln>
          <a:solidFill>
            <a:srgbClr val="86BC24"/>
          </a:solidFill>
        </a:ln>
      </dgm:spPr>
      <dgm:t>
        <a:bodyPr/>
        <a:lstStyle/>
        <a:p>
          <a:r>
            <a:rPr lang="de-DE" dirty="0" smtClean="0"/>
            <a:t>3</a:t>
          </a:r>
          <a:endParaRPr lang="de-DE" dirty="0"/>
        </a:p>
      </dgm:t>
    </dgm:pt>
    <dgm:pt modelId="{11D4B0FE-3A3A-417C-BA4E-8FA239917745}" type="parTrans" cxnId="{3A2A7176-2A74-4823-B676-22FF50E5A295}">
      <dgm:prSet/>
      <dgm:spPr/>
      <dgm:t>
        <a:bodyPr/>
        <a:lstStyle/>
        <a:p>
          <a:endParaRPr lang="de-DE"/>
        </a:p>
      </dgm:t>
    </dgm:pt>
    <dgm:pt modelId="{3DF46916-989F-4817-B67A-328BD007EDA3}" type="sibTrans" cxnId="{3A2A7176-2A74-4823-B676-22FF50E5A295}">
      <dgm:prSet/>
      <dgm:spPr/>
      <dgm:t>
        <a:bodyPr/>
        <a:lstStyle/>
        <a:p>
          <a:endParaRPr lang="de-DE"/>
        </a:p>
      </dgm:t>
    </dgm:pt>
    <dgm:pt modelId="{C713CDBF-5B53-494B-9EE4-981666244BB0}">
      <dgm:prSet phldrT="[Text]"/>
      <dgm:spPr>
        <a:ln>
          <a:solidFill>
            <a:srgbClr val="86BC24"/>
          </a:solidFill>
        </a:ln>
      </dgm:spPr>
      <dgm:t>
        <a:bodyPr/>
        <a:lstStyle/>
        <a:p>
          <a:r>
            <a:rPr lang="de-DE" dirty="0" smtClean="0"/>
            <a:t>Situationsanalyse II zur Feststellung der Rahmenbedingungen zu Verhalten und Beteiligung</a:t>
          </a:r>
          <a:endParaRPr lang="de-DE" dirty="0"/>
        </a:p>
      </dgm:t>
    </dgm:pt>
    <dgm:pt modelId="{A8BD8A8D-A611-4EC2-B40A-8D90006C61DC}" type="parTrans" cxnId="{834363B3-5670-4C85-B638-08E87CEC025A}">
      <dgm:prSet/>
      <dgm:spPr/>
      <dgm:t>
        <a:bodyPr/>
        <a:lstStyle/>
        <a:p>
          <a:endParaRPr lang="de-DE"/>
        </a:p>
      </dgm:t>
    </dgm:pt>
    <dgm:pt modelId="{3451CB23-5AEA-4376-858C-851B2846DDDF}" type="sibTrans" cxnId="{834363B3-5670-4C85-B638-08E87CEC025A}">
      <dgm:prSet/>
      <dgm:spPr/>
      <dgm:t>
        <a:bodyPr/>
        <a:lstStyle/>
        <a:p>
          <a:endParaRPr lang="de-DE"/>
        </a:p>
      </dgm:t>
    </dgm:pt>
    <dgm:pt modelId="{9BD380CE-813F-49F7-A46F-D90694AC201E}">
      <dgm:prSet phldrT="[Text]"/>
      <dgm:spPr>
        <a:solidFill>
          <a:srgbClr val="86BC24"/>
        </a:solidFill>
        <a:ln>
          <a:solidFill>
            <a:srgbClr val="86BC24"/>
          </a:solidFill>
        </a:ln>
      </dgm:spPr>
      <dgm:t>
        <a:bodyPr/>
        <a:lstStyle/>
        <a:p>
          <a:r>
            <a:rPr lang="de-DE" dirty="0" smtClean="0"/>
            <a:t>4</a:t>
          </a:r>
          <a:endParaRPr lang="de-DE" dirty="0"/>
        </a:p>
      </dgm:t>
    </dgm:pt>
    <dgm:pt modelId="{D049351A-1369-402B-8C71-FFBC287D3A7B}" type="parTrans" cxnId="{F336941F-F76A-4EC0-AA2B-8189312CA93A}">
      <dgm:prSet/>
      <dgm:spPr/>
      <dgm:t>
        <a:bodyPr/>
        <a:lstStyle/>
        <a:p>
          <a:endParaRPr lang="de-DE"/>
        </a:p>
      </dgm:t>
    </dgm:pt>
    <dgm:pt modelId="{61CB251C-01E3-4B99-9748-B11C61932EC7}" type="sibTrans" cxnId="{F336941F-F76A-4EC0-AA2B-8189312CA93A}">
      <dgm:prSet/>
      <dgm:spPr/>
      <dgm:t>
        <a:bodyPr/>
        <a:lstStyle/>
        <a:p>
          <a:endParaRPr lang="de-DE"/>
        </a:p>
      </dgm:t>
    </dgm:pt>
    <dgm:pt modelId="{C8277180-3454-4548-9988-170CA574C41E}">
      <dgm:prSet phldrT="[Text]"/>
      <dgm:spPr>
        <a:ln>
          <a:solidFill>
            <a:srgbClr val="86BC24"/>
          </a:solidFill>
        </a:ln>
      </dgm:spPr>
      <dgm:t>
        <a:bodyPr/>
        <a:lstStyle/>
        <a:p>
          <a:r>
            <a:rPr lang="de-DE" dirty="0" smtClean="0"/>
            <a:t>Handlungsbereiche aus Situationsanalysen entwickeln für Einsparungen durch mehr Beteiligung</a:t>
          </a:r>
          <a:endParaRPr lang="de-DE" dirty="0"/>
        </a:p>
      </dgm:t>
    </dgm:pt>
    <dgm:pt modelId="{F0B9FE2C-1B3A-441E-AE47-7239B8D059F6}" type="parTrans" cxnId="{E4195D89-9BEB-441C-AC2E-7C5D16D82BC7}">
      <dgm:prSet/>
      <dgm:spPr/>
      <dgm:t>
        <a:bodyPr/>
        <a:lstStyle/>
        <a:p>
          <a:endParaRPr lang="de-DE"/>
        </a:p>
      </dgm:t>
    </dgm:pt>
    <dgm:pt modelId="{8031CB6B-A6D5-4864-8B4C-3330AAF5BB91}" type="sibTrans" cxnId="{E4195D89-9BEB-441C-AC2E-7C5D16D82BC7}">
      <dgm:prSet/>
      <dgm:spPr/>
      <dgm:t>
        <a:bodyPr/>
        <a:lstStyle/>
        <a:p>
          <a:endParaRPr lang="de-DE"/>
        </a:p>
      </dgm:t>
    </dgm:pt>
    <dgm:pt modelId="{C1E59904-99E2-472D-A835-D7C2D8BE152D}">
      <dgm:prSet phldrT="[Text]"/>
      <dgm:spPr>
        <a:solidFill>
          <a:srgbClr val="86BC24"/>
        </a:solidFill>
        <a:ln>
          <a:solidFill>
            <a:srgbClr val="86BC24"/>
          </a:solidFill>
        </a:ln>
      </dgm:spPr>
      <dgm:t>
        <a:bodyPr/>
        <a:lstStyle/>
        <a:p>
          <a:r>
            <a:rPr lang="de-DE" dirty="0" smtClean="0"/>
            <a:t>5</a:t>
          </a:r>
          <a:endParaRPr lang="de-DE" dirty="0"/>
        </a:p>
      </dgm:t>
    </dgm:pt>
    <dgm:pt modelId="{A6757379-56E9-4700-AF49-A07088FD0294}" type="parTrans" cxnId="{CD46518C-30A2-46E4-9BD7-70238DA5C50B}">
      <dgm:prSet/>
      <dgm:spPr/>
      <dgm:t>
        <a:bodyPr/>
        <a:lstStyle/>
        <a:p>
          <a:endParaRPr lang="de-DE"/>
        </a:p>
      </dgm:t>
    </dgm:pt>
    <dgm:pt modelId="{8DD3E141-18EF-48A8-8B12-E5225C569368}" type="sibTrans" cxnId="{CD46518C-30A2-46E4-9BD7-70238DA5C50B}">
      <dgm:prSet/>
      <dgm:spPr/>
      <dgm:t>
        <a:bodyPr/>
        <a:lstStyle/>
        <a:p>
          <a:endParaRPr lang="de-DE"/>
        </a:p>
      </dgm:t>
    </dgm:pt>
    <dgm:pt modelId="{166CA4B6-A9FE-4E0A-A4F2-AFEA2F724A6B}">
      <dgm:prSet phldrT="[Text]"/>
      <dgm:spPr>
        <a:ln>
          <a:solidFill>
            <a:srgbClr val="86BC24"/>
          </a:solidFill>
        </a:ln>
      </dgm:spPr>
      <dgm:t>
        <a:bodyPr/>
        <a:lstStyle/>
        <a:p>
          <a:r>
            <a:rPr lang="de-DE" dirty="0" smtClean="0"/>
            <a:t>Handlungsoptionen für mehr Beteiligung bewerten, priorisieren und Auswirkungen abschätzen</a:t>
          </a:r>
          <a:endParaRPr lang="de-DE" dirty="0"/>
        </a:p>
      </dgm:t>
    </dgm:pt>
    <dgm:pt modelId="{185B8C0F-586D-4325-9D64-A6C1CF334DC5}" type="parTrans" cxnId="{D5F1FF42-62EE-40B1-9303-54B1A9E60901}">
      <dgm:prSet/>
      <dgm:spPr/>
      <dgm:t>
        <a:bodyPr/>
        <a:lstStyle/>
        <a:p>
          <a:endParaRPr lang="de-DE"/>
        </a:p>
      </dgm:t>
    </dgm:pt>
    <dgm:pt modelId="{5B61BBF3-C526-43A6-BA95-9AC0FABC80C7}" type="sibTrans" cxnId="{D5F1FF42-62EE-40B1-9303-54B1A9E60901}">
      <dgm:prSet/>
      <dgm:spPr/>
      <dgm:t>
        <a:bodyPr/>
        <a:lstStyle/>
        <a:p>
          <a:endParaRPr lang="de-DE"/>
        </a:p>
      </dgm:t>
    </dgm:pt>
    <dgm:pt modelId="{E7C474DA-A3C8-4662-90BE-63634EBBB441}">
      <dgm:prSet phldrT="[Text]"/>
      <dgm:spPr>
        <a:solidFill>
          <a:srgbClr val="86BC24"/>
        </a:solidFill>
        <a:ln>
          <a:solidFill>
            <a:srgbClr val="86BC24"/>
          </a:solidFill>
        </a:ln>
      </dgm:spPr>
      <dgm:t>
        <a:bodyPr/>
        <a:lstStyle/>
        <a:p>
          <a:r>
            <a:rPr lang="de-DE" dirty="0" smtClean="0"/>
            <a:t>6</a:t>
          </a:r>
          <a:endParaRPr lang="de-DE" dirty="0"/>
        </a:p>
      </dgm:t>
    </dgm:pt>
    <dgm:pt modelId="{6D4DF8FA-F529-4C77-91E9-90B0DD85EAD8}" type="parTrans" cxnId="{A53373BF-8E93-4227-A160-79CE001EDC87}">
      <dgm:prSet/>
      <dgm:spPr/>
      <dgm:t>
        <a:bodyPr/>
        <a:lstStyle/>
        <a:p>
          <a:endParaRPr lang="de-DE"/>
        </a:p>
      </dgm:t>
    </dgm:pt>
    <dgm:pt modelId="{9476AFE1-E1EA-49F0-8474-FCC6EB073844}" type="sibTrans" cxnId="{A53373BF-8E93-4227-A160-79CE001EDC87}">
      <dgm:prSet/>
      <dgm:spPr/>
      <dgm:t>
        <a:bodyPr/>
        <a:lstStyle/>
        <a:p>
          <a:endParaRPr lang="de-DE"/>
        </a:p>
      </dgm:t>
    </dgm:pt>
    <dgm:pt modelId="{D7783EB9-5ED4-484F-BB7A-8227F304B264}">
      <dgm:prSet phldrT="[Text]"/>
      <dgm:spPr>
        <a:ln>
          <a:solidFill>
            <a:srgbClr val="86BC24"/>
          </a:solidFill>
        </a:ln>
      </dgm:spPr>
      <dgm:t>
        <a:bodyPr/>
        <a:lstStyle/>
        <a:p>
          <a:r>
            <a:rPr lang="de-DE" dirty="0" smtClean="0"/>
            <a:t>Maßnahmen für mehr Beteiligung entwickeln, planen und umsetzen</a:t>
          </a:r>
          <a:endParaRPr lang="de-DE" dirty="0"/>
        </a:p>
      </dgm:t>
    </dgm:pt>
    <dgm:pt modelId="{A1068C5A-148D-46E7-98EA-FA1A56D49783}" type="parTrans" cxnId="{0D1031FC-96ED-4751-8035-D7FA05C9869E}">
      <dgm:prSet/>
      <dgm:spPr/>
      <dgm:t>
        <a:bodyPr/>
        <a:lstStyle/>
        <a:p>
          <a:endParaRPr lang="de-DE"/>
        </a:p>
      </dgm:t>
    </dgm:pt>
    <dgm:pt modelId="{7E77BE32-919A-4128-8588-A247CB5ADF2D}" type="sibTrans" cxnId="{0D1031FC-96ED-4751-8035-D7FA05C9869E}">
      <dgm:prSet/>
      <dgm:spPr/>
      <dgm:t>
        <a:bodyPr/>
        <a:lstStyle/>
        <a:p>
          <a:endParaRPr lang="de-DE"/>
        </a:p>
      </dgm:t>
    </dgm:pt>
    <dgm:pt modelId="{7AB83067-189E-4DF7-8629-AE9D2C74907B}" type="pres">
      <dgm:prSet presAssocID="{8CC8979D-CEC6-4827-9656-6F49E0C83266}" presName="linearFlow" presStyleCnt="0">
        <dgm:presLayoutVars>
          <dgm:dir val="rev"/>
          <dgm:animLvl val="lvl"/>
          <dgm:resizeHandles val="exact"/>
        </dgm:presLayoutVars>
      </dgm:prSet>
      <dgm:spPr/>
      <dgm:t>
        <a:bodyPr/>
        <a:lstStyle/>
        <a:p>
          <a:endParaRPr lang="de-DE"/>
        </a:p>
      </dgm:t>
    </dgm:pt>
    <dgm:pt modelId="{74BE8BFC-616B-423E-A8F5-79DA69623A8D}" type="pres">
      <dgm:prSet presAssocID="{BA2D9D30-E650-49EA-AE09-27E6677D63D3}" presName="composite" presStyleCnt="0"/>
      <dgm:spPr/>
    </dgm:pt>
    <dgm:pt modelId="{6802F3F1-3BF3-4790-B7EF-BFF5F23EA890}" type="pres">
      <dgm:prSet presAssocID="{BA2D9D30-E650-49EA-AE09-27E6677D63D3}" presName="parentText" presStyleLbl="alignNode1" presStyleIdx="0" presStyleCnt="6">
        <dgm:presLayoutVars>
          <dgm:chMax val="1"/>
          <dgm:bulletEnabled val="1"/>
        </dgm:presLayoutVars>
      </dgm:prSet>
      <dgm:spPr/>
      <dgm:t>
        <a:bodyPr/>
        <a:lstStyle/>
        <a:p>
          <a:endParaRPr lang="de-DE"/>
        </a:p>
      </dgm:t>
    </dgm:pt>
    <dgm:pt modelId="{E5002B4C-E7B7-4EF4-B9F9-367A1B3BB52A}" type="pres">
      <dgm:prSet presAssocID="{BA2D9D30-E650-49EA-AE09-27E6677D63D3}" presName="descendantText" presStyleLbl="alignAcc1" presStyleIdx="0" presStyleCnt="6">
        <dgm:presLayoutVars>
          <dgm:bulletEnabled val="1"/>
        </dgm:presLayoutVars>
      </dgm:prSet>
      <dgm:spPr/>
      <dgm:t>
        <a:bodyPr/>
        <a:lstStyle/>
        <a:p>
          <a:endParaRPr lang="de-DE"/>
        </a:p>
      </dgm:t>
    </dgm:pt>
    <dgm:pt modelId="{A44CD011-01B5-49E4-9352-966A44C2E49E}" type="pres">
      <dgm:prSet presAssocID="{DA67D038-F60F-4D68-85B4-E3B4A6FCE751}" presName="sp" presStyleCnt="0"/>
      <dgm:spPr/>
    </dgm:pt>
    <dgm:pt modelId="{C4453F1C-D7EA-4855-B557-F040F0496271}" type="pres">
      <dgm:prSet presAssocID="{6BBE7E98-CD6F-4DDA-8DF3-1355C28FA654}" presName="composite" presStyleCnt="0"/>
      <dgm:spPr/>
    </dgm:pt>
    <dgm:pt modelId="{A1E9E6DF-CC2B-486B-A12B-7C196D54D4A1}" type="pres">
      <dgm:prSet presAssocID="{6BBE7E98-CD6F-4DDA-8DF3-1355C28FA654}" presName="parentText" presStyleLbl="alignNode1" presStyleIdx="1" presStyleCnt="6">
        <dgm:presLayoutVars>
          <dgm:chMax val="1"/>
          <dgm:bulletEnabled val="1"/>
        </dgm:presLayoutVars>
      </dgm:prSet>
      <dgm:spPr/>
      <dgm:t>
        <a:bodyPr/>
        <a:lstStyle/>
        <a:p>
          <a:endParaRPr lang="de-DE"/>
        </a:p>
      </dgm:t>
    </dgm:pt>
    <dgm:pt modelId="{BB9D5719-B561-407D-8D1D-777F22DB1AC9}" type="pres">
      <dgm:prSet presAssocID="{6BBE7E98-CD6F-4DDA-8DF3-1355C28FA654}" presName="descendantText" presStyleLbl="alignAcc1" presStyleIdx="1" presStyleCnt="6">
        <dgm:presLayoutVars>
          <dgm:bulletEnabled val="1"/>
        </dgm:presLayoutVars>
      </dgm:prSet>
      <dgm:spPr/>
      <dgm:t>
        <a:bodyPr/>
        <a:lstStyle/>
        <a:p>
          <a:endParaRPr lang="de-DE"/>
        </a:p>
      </dgm:t>
    </dgm:pt>
    <dgm:pt modelId="{30CFFDA2-F471-4741-B4ED-464D461CCBB3}" type="pres">
      <dgm:prSet presAssocID="{EC440B5F-EA3F-4769-9A16-91C211D825EE}" presName="sp" presStyleCnt="0"/>
      <dgm:spPr/>
    </dgm:pt>
    <dgm:pt modelId="{FE38B631-10FA-45F8-9548-3B7C628CB5D0}" type="pres">
      <dgm:prSet presAssocID="{FE7040DA-FDEF-43AE-A640-0780889489BE}" presName="composite" presStyleCnt="0"/>
      <dgm:spPr/>
    </dgm:pt>
    <dgm:pt modelId="{26D2F71B-2B44-4DA1-AF02-0646FEF2FE4B}" type="pres">
      <dgm:prSet presAssocID="{FE7040DA-FDEF-43AE-A640-0780889489BE}" presName="parentText" presStyleLbl="alignNode1" presStyleIdx="2" presStyleCnt="6">
        <dgm:presLayoutVars>
          <dgm:chMax val="1"/>
          <dgm:bulletEnabled val="1"/>
        </dgm:presLayoutVars>
      </dgm:prSet>
      <dgm:spPr/>
      <dgm:t>
        <a:bodyPr/>
        <a:lstStyle/>
        <a:p>
          <a:endParaRPr lang="de-DE"/>
        </a:p>
      </dgm:t>
    </dgm:pt>
    <dgm:pt modelId="{2D58E507-AF8B-402A-8B72-BAA476B83EA7}" type="pres">
      <dgm:prSet presAssocID="{FE7040DA-FDEF-43AE-A640-0780889489BE}" presName="descendantText" presStyleLbl="alignAcc1" presStyleIdx="2" presStyleCnt="6">
        <dgm:presLayoutVars>
          <dgm:bulletEnabled val="1"/>
        </dgm:presLayoutVars>
      </dgm:prSet>
      <dgm:spPr/>
      <dgm:t>
        <a:bodyPr/>
        <a:lstStyle/>
        <a:p>
          <a:endParaRPr lang="de-DE"/>
        </a:p>
      </dgm:t>
    </dgm:pt>
    <dgm:pt modelId="{46370898-1235-4086-8626-815B24288724}" type="pres">
      <dgm:prSet presAssocID="{3DF46916-989F-4817-B67A-328BD007EDA3}" presName="sp" presStyleCnt="0"/>
      <dgm:spPr/>
    </dgm:pt>
    <dgm:pt modelId="{32252F65-3380-45DF-AE87-2BCC1259338C}" type="pres">
      <dgm:prSet presAssocID="{9BD380CE-813F-49F7-A46F-D90694AC201E}" presName="composite" presStyleCnt="0"/>
      <dgm:spPr/>
    </dgm:pt>
    <dgm:pt modelId="{B2BFD2D4-57C6-48E3-A512-0142BEE2E47E}" type="pres">
      <dgm:prSet presAssocID="{9BD380CE-813F-49F7-A46F-D90694AC201E}" presName="parentText" presStyleLbl="alignNode1" presStyleIdx="3" presStyleCnt="6">
        <dgm:presLayoutVars>
          <dgm:chMax val="1"/>
          <dgm:bulletEnabled val="1"/>
        </dgm:presLayoutVars>
      </dgm:prSet>
      <dgm:spPr/>
      <dgm:t>
        <a:bodyPr/>
        <a:lstStyle/>
        <a:p>
          <a:endParaRPr lang="de-DE"/>
        </a:p>
      </dgm:t>
    </dgm:pt>
    <dgm:pt modelId="{ED85E15B-5F05-4407-8F01-5DE56913C56C}" type="pres">
      <dgm:prSet presAssocID="{9BD380CE-813F-49F7-A46F-D90694AC201E}" presName="descendantText" presStyleLbl="alignAcc1" presStyleIdx="3" presStyleCnt="6">
        <dgm:presLayoutVars>
          <dgm:bulletEnabled val="1"/>
        </dgm:presLayoutVars>
      </dgm:prSet>
      <dgm:spPr/>
      <dgm:t>
        <a:bodyPr/>
        <a:lstStyle/>
        <a:p>
          <a:endParaRPr lang="de-DE"/>
        </a:p>
      </dgm:t>
    </dgm:pt>
    <dgm:pt modelId="{B4C72A0F-83DE-451B-A6A7-A6791BEBFABC}" type="pres">
      <dgm:prSet presAssocID="{61CB251C-01E3-4B99-9748-B11C61932EC7}" presName="sp" presStyleCnt="0"/>
      <dgm:spPr/>
    </dgm:pt>
    <dgm:pt modelId="{443C491C-7B8A-4084-805E-2F86866FD5A5}" type="pres">
      <dgm:prSet presAssocID="{C1E59904-99E2-472D-A835-D7C2D8BE152D}" presName="composite" presStyleCnt="0"/>
      <dgm:spPr/>
    </dgm:pt>
    <dgm:pt modelId="{D6BDC0B5-D22B-43B1-90B7-8BBD4E1284AA}" type="pres">
      <dgm:prSet presAssocID="{C1E59904-99E2-472D-A835-D7C2D8BE152D}" presName="parentText" presStyleLbl="alignNode1" presStyleIdx="4" presStyleCnt="6">
        <dgm:presLayoutVars>
          <dgm:chMax val="1"/>
          <dgm:bulletEnabled val="1"/>
        </dgm:presLayoutVars>
      </dgm:prSet>
      <dgm:spPr/>
      <dgm:t>
        <a:bodyPr/>
        <a:lstStyle/>
        <a:p>
          <a:endParaRPr lang="de-DE"/>
        </a:p>
      </dgm:t>
    </dgm:pt>
    <dgm:pt modelId="{9C426DFB-0665-4BF9-98B3-3DEBEAF4034B}" type="pres">
      <dgm:prSet presAssocID="{C1E59904-99E2-472D-A835-D7C2D8BE152D}" presName="descendantText" presStyleLbl="alignAcc1" presStyleIdx="4" presStyleCnt="6">
        <dgm:presLayoutVars>
          <dgm:bulletEnabled val="1"/>
        </dgm:presLayoutVars>
      </dgm:prSet>
      <dgm:spPr/>
      <dgm:t>
        <a:bodyPr/>
        <a:lstStyle/>
        <a:p>
          <a:endParaRPr lang="de-DE"/>
        </a:p>
      </dgm:t>
    </dgm:pt>
    <dgm:pt modelId="{021DF6C3-ED9F-4192-AF9E-F541171B5986}" type="pres">
      <dgm:prSet presAssocID="{8DD3E141-18EF-48A8-8B12-E5225C569368}" presName="sp" presStyleCnt="0"/>
      <dgm:spPr/>
    </dgm:pt>
    <dgm:pt modelId="{BF8FA8B2-DF0F-453F-A79E-4ABE7FC6FF37}" type="pres">
      <dgm:prSet presAssocID="{E7C474DA-A3C8-4662-90BE-63634EBBB441}" presName="composite" presStyleCnt="0"/>
      <dgm:spPr/>
    </dgm:pt>
    <dgm:pt modelId="{AF0AF8F3-6C0A-4CF9-B8DD-460ABA83DA1B}" type="pres">
      <dgm:prSet presAssocID="{E7C474DA-A3C8-4662-90BE-63634EBBB441}" presName="parentText" presStyleLbl="alignNode1" presStyleIdx="5" presStyleCnt="6">
        <dgm:presLayoutVars>
          <dgm:chMax val="1"/>
          <dgm:bulletEnabled val="1"/>
        </dgm:presLayoutVars>
      </dgm:prSet>
      <dgm:spPr/>
      <dgm:t>
        <a:bodyPr/>
        <a:lstStyle/>
        <a:p>
          <a:endParaRPr lang="de-DE"/>
        </a:p>
      </dgm:t>
    </dgm:pt>
    <dgm:pt modelId="{7C838B9F-B493-45CB-89A7-2E01E28D338C}" type="pres">
      <dgm:prSet presAssocID="{E7C474DA-A3C8-4662-90BE-63634EBBB441}" presName="descendantText" presStyleLbl="alignAcc1" presStyleIdx="5" presStyleCnt="6">
        <dgm:presLayoutVars>
          <dgm:bulletEnabled val="1"/>
        </dgm:presLayoutVars>
      </dgm:prSet>
      <dgm:spPr/>
      <dgm:t>
        <a:bodyPr/>
        <a:lstStyle/>
        <a:p>
          <a:endParaRPr lang="de-DE"/>
        </a:p>
      </dgm:t>
    </dgm:pt>
  </dgm:ptLst>
  <dgm:cxnLst>
    <dgm:cxn modelId="{F8D5C552-A816-4726-989F-0D8977BEE7FA}" type="presOf" srcId="{FE7040DA-FDEF-43AE-A640-0780889489BE}" destId="{26D2F71B-2B44-4DA1-AF02-0646FEF2FE4B}" srcOrd="0" destOrd="0" presId="urn:microsoft.com/office/officeart/2005/8/layout/chevron2"/>
    <dgm:cxn modelId="{14AAA912-B8FB-4962-9B5D-E57D922CC5FC}" type="presOf" srcId="{C8277180-3454-4548-9988-170CA574C41E}" destId="{ED85E15B-5F05-4407-8F01-5DE56913C56C}" srcOrd="0" destOrd="0" presId="urn:microsoft.com/office/officeart/2005/8/layout/chevron2"/>
    <dgm:cxn modelId="{1D2A326A-8B9E-4E8C-BF38-73075026F7D3}" srcId="{8CC8979D-CEC6-4827-9656-6F49E0C83266}" destId="{BA2D9D30-E650-49EA-AE09-27E6677D63D3}" srcOrd="0" destOrd="0" parTransId="{4C6BE2B6-108A-4498-B992-15A16D87BDD3}" sibTransId="{DA67D038-F60F-4D68-85B4-E3B4A6FCE751}"/>
    <dgm:cxn modelId="{3A2A7176-2A74-4823-B676-22FF50E5A295}" srcId="{8CC8979D-CEC6-4827-9656-6F49E0C83266}" destId="{FE7040DA-FDEF-43AE-A640-0780889489BE}" srcOrd="2" destOrd="0" parTransId="{11D4B0FE-3A3A-417C-BA4E-8FA239917745}" sibTransId="{3DF46916-989F-4817-B67A-328BD007EDA3}"/>
    <dgm:cxn modelId="{BB9B9CF7-8BF4-42AE-BAD7-A4C126CAB77B}" srcId="{8CC8979D-CEC6-4827-9656-6F49E0C83266}" destId="{6BBE7E98-CD6F-4DDA-8DF3-1355C28FA654}" srcOrd="1" destOrd="0" parTransId="{90D07ADC-05F1-4A67-BB53-33C75A15AB19}" sibTransId="{EC440B5F-EA3F-4769-9A16-91C211D825EE}"/>
    <dgm:cxn modelId="{A53373BF-8E93-4227-A160-79CE001EDC87}" srcId="{8CC8979D-CEC6-4827-9656-6F49E0C83266}" destId="{E7C474DA-A3C8-4662-90BE-63634EBBB441}" srcOrd="5" destOrd="0" parTransId="{6D4DF8FA-F529-4C77-91E9-90B0DD85EAD8}" sibTransId="{9476AFE1-E1EA-49F0-8474-FCC6EB073844}"/>
    <dgm:cxn modelId="{834363B3-5670-4C85-B638-08E87CEC025A}" srcId="{FE7040DA-FDEF-43AE-A640-0780889489BE}" destId="{C713CDBF-5B53-494B-9EE4-981666244BB0}" srcOrd="0" destOrd="0" parTransId="{A8BD8A8D-A611-4EC2-B40A-8D90006C61DC}" sibTransId="{3451CB23-5AEA-4376-858C-851B2846DDDF}"/>
    <dgm:cxn modelId="{0B139A5E-8A6A-4E73-9537-E332662C4C7E}" type="presOf" srcId="{49DB4948-C3C4-4367-948B-374B612B3D01}" destId="{E5002B4C-E7B7-4EF4-B9F9-367A1B3BB52A}" srcOrd="0" destOrd="0" presId="urn:microsoft.com/office/officeart/2005/8/layout/chevron2"/>
    <dgm:cxn modelId="{83F5684E-6EC1-4C8F-B280-E73F38F7CFC0}" type="presOf" srcId="{6BBE7E98-CD6F-4DDA-8DF3-1355C28FA654}" destId="{A1E9E6DF-CC2B-486B-A12B-7C196D54D4A1}" srcOrd="0" destOrd="0" presId="urn:microsoft.com/office/officeart/2005/8/layout/chevron2"/>
    <dgm:cxn modelId="{CD46518C-30A2-46E4-9BD7-70238DA5C50B}" srcId="{8CC8979D-CEC6-4827-9656-6F49E0C83266}" destId="{C1E59904-99E2-472D-A835-D7C2D8BE152D}" srcOrd="4" destOrd="0" parTransId="{A6757379-56E9-4700-AF49-A07088FD0294}" sibTransId="{8DD3E141-18EF-48A8-8B12-E5225C569368}"/>
    <dgm:cxn modelId="{38FBA439-EB63-4906-A6E2-8912FF16AF74}" type="presOf" srcId="{D7783EB9-5ED4-484F-BB7A-8227F304B264}" destId="{7C838B9F-B493-45CB-89A7-2E01E28D338C}" srcOrd="0" destOrd="0" presId="urn:microsoft.com/office/officeart/2005/8/layout/chevron2"/>
    <dgm:cxn modelId="{81E45BAA-6A48-499C-A8CD-DF51A05186FC}" type="presOf" srcId="{9BD380CE-813F-49F7-A46F-D90694AC201E}" destId="{B2BFD2D4-57C6-48E3-A512-0142BEE2E47E}" srcOrd="0" destOrd="0" presId="urn:microsoft.com/office/officeart/2005/8/layout/chevron2"/>
    <dgm:cxn modelId="{0D1031FC-96ED-4751-8035-D7FA05C9869E}" srcId="{E7C474DA-A3C8-4662-90BE-63634EBBB441}" destId="{D7783EB9-5ED4-484F-BB7A-8227F304B264}" srcOrd="0" destOrd="0" parTransId="{A1068C5A-148D-46E7-98EA-FA1A56D49783}" sibTransId="{7E77BE32-919A-4128-8588-A247CB5ADF2D}"/>
    <dgm:cxn modelId="{D5F1FF42-62EE-40B1-9303-54B1A9E60901}" srcId="{C1E59904-99E2-472D-A835-D7C2D8BE152D}" destId="{166CA4B6-A9FE-4E0A-A4F2-AFEA2F724A6B}" srcOrd="0" destOrd="0" parTransId="{185B8C0F-586D-4325-9D64-A6C1CF334DC5}" sibTransId="{5B61BBF3-C526-43A6-BA95-9AC0FABC80C7}"/>
    <dgm:cxn modelId="{E4195D89-9BEB-441C-AC2E-7C5D16D82BC7}" srcId="{9BD380CE-813F-49F7-A46F-D90694AC201E}" destId="{C8277180-3454-4548-9988-170CA574C41E}" srcOrd="0" destOrd="0" parTransId="{F0B9FE2C-1B3A-441E-AE47-7239B8D059F6}" sibTransId="{8031CB6B-A6D5-4864-8B4C-3330AAF5BB91}"/>
    <dgm:cxn modelId="{2E8AA558-9B99-467D-B697-1DA1644E8C1B}" type="presOf" srcId="{E7C474DA-A3C8-4662-90BE-63634EBBB441}" destId="{AF0AF8F3-6C0A-4CF9-B8DD-460ABA83DA1B}" srcOrd="0" destOrd="0" presId="urn:microsoft.com/office/officeart/2005/8/layout/chevron2"/>
    <dgm:cxn modelId="{A1A0888B-8E39-4C29-BCAB-3337461D2036}" type="presOf" srcId="{BA2D9D30-E650-49EA-AE09-27E6677D63D3}" destId="{6802F3F1-3BF3-4790-B7EF-BFF5F23EA890}" srcOrd="0" destOrd="0" presId="urn:microsoft.com/office/officeart/2005/8/layout/chevron2"/>
    <dgm:cxn modelId="{049E4F8B-297D-4EA4-BB2A-A069B209B0C4}" type="presOf" srcId="{166CA4B6-A9FE-4E0A-A4F2-AFEA2F724A6B}" destId="{9C426DFB-0665-4BF9-98B3-3DEBEAF4034B}" srcOrd="0" destOrd="0" presId="urn:microsoft.com/office/officeart/2005/8/layout/chevron2"/>
    <dgm:cxn modelId="{2621086B-4B81-4151-A1E6-E49B0B48D6B9}" type="presOf" srcId="{C1E59904-99E2-472D-A835-D7C2D8BE152D}" destId="{D6BDC0B5-D22B-43B1-90B7-8BBD4E1284AA}" srcOrd="0" destOrd="0" presId="urn:microsoft.com/office/officeart/2005/8/layout/chevron2"/>
    <dgm:cxn modelId="{573ACE25-E042-4A16-977E-3A115E6F6CC8}" type="presOf" srcId="{C713CDBF-5B53-494B-9EE4-981666244BB0}" destId="{2D58E507-AF8B-402A-8B72-BAA476B83EA7}" srcOrd="0" destOrd="0" presId="urn:microsoft.com/office/officeart/2005/8/layout/chevron2"/>
    <dgm:cxn modelId="{F336941F-F76A-4EC0-AA2B-8189312CA93A}" srcId="{8CC8979D-CEC6-4827-9656-6F49E0C83266}" destId="{9BD380CE-813F-49F7-A46F-D90694AC201E}" srcOrd="3" destOrd="0" parTransId="{D049351A-1369-402B-8C71-FFBC287D3A7B}" sibTransId="{61CB251C-01E3-4B99-9748-B11C61932EC7}"/>
    <dgm:cxn modelId="{1B07C322-3519-4F54-925B-848D4DF46434}" type="presOf" srcId="{8CC8979D-CEC6-4827-9656-6F49E0C83266}" destId="{7AB83067-189E-4DF7-8629-AE9D2C74907B}" srcOrd="0" destOrd="0" presId="urn:microsoft.com/office/officeart/2005/8/layout/chevron2"/>
    <dgm:cxn modelId="{D9B2564B-B0D4-4FDD-8CAD-46A15F19C8DD}" type="presOf" srcId="{4EB7D769-C50A-4332-8730-C7D4F87EBBFD}" destId="{BB9D5719-B561-407D-8D1D-777F22DB1AC9}" srcOrd="0" destOrd="0" presId="urn:microsoft.com/office/officeart/2005/8/layout/chevron2"/>
    <dgm:cxn modelId="{ECC613A1-7AA0-4FE8-9E37-BE15544F0E76}" srcId="{BA2D9D30-E650-49EA-AE09-27E6677D63D3}" destId="{49DB4948-C3C4-4367-948B-374B612B3D01}" srcOrd="0" destOrd="0" parTransId="{90035683-79C2-4EDA-8374-409DDF9E17F1}" sibTransId="{B1BDA70E-1B90-434B-A68D-8A4F99022EF9}"/>
    <dgm:cxn modelId="{B037F378-957C-4BA8-800D-54675320E836}" srcId="{6BBE7E98-CD6F-4DDA-8DF3-1355C28FA654}" destId="{4EB7D769-C50A-4332-8730-C7D4F87EBBFD}" srcOrd="0" destOrd="0" parTransId="{B5219AE9-2DD9-47E3-A173-1E782313C3BA}" sibTransId="{84C1C9B2-857B-4A96-A031-5B14B03BB5F1}"/>
    <dgm:cxn modelId="{29051B94-65FF-4196-A8EE-F6C28BE0BCC0}" type="presParOf" srcId="{7AB83067-189E-4DF7-8629-AE9D2C74907B}" destId="{74BE8BFC-616B-423E-A8F5-79DA69623A8D}" srcOrd="0" destOrd="0" presId="urn:microsoft.com/office/officeart/2005/8/layout/chevron2"/>
    <dgm:cxn modelId="{3D2EDD4B-15F4-4F8E-8F0C-C48B3B032F0C}" type="presParOf" srcId="{74BE8BFC-616B-423E-A8F5-79DA69623A8D}" destId="{6802F3F1-3BF3-4790-B7EF-BFF5F23EA890}" srcOrd="0" destOrd="0" presId="urn:microsoft.com/office/officeart/2005/8/layout/chevron2"/>
    <dgm:cxn modelId="{92FD31B2-262B-431A-A6DB-207AB651B7C9}" type="presParOf" srcId="{74BE8BFC-616B-423E-A8F5-79DA69623A8D}" destId="{E5002B4C-E7B7-4EF4-B9F9-367A1B3BB52A}" srcOrd="1" destOrd="0" presId="urn:microsoft.com/office/officeart/2005/8/layout/chevron2"/>
    <dgm:cxn modelId="{38A1F384-BE0A-4A4C-9B64-A4BFF95F9BDA}" type="presParOf" srcId="{7AB83067-189E-4DF7-8629-AE9D2C74907B}" destId="{A44CD011-01B5-49E4-9352-966A44C2E49E}" srcOrd="1" destOrd="0" presId="urn:microsoft.com/office/officeart/2005/8/layout/chevron2"/>
    <dgm:cxn modelId="{9AA1E46D-C68E-4BF2-8FEF-BBAA3515E8FC}" type="presParOf" srcId="{7AB83067-189E-4DF7-8629-AE9D2C74907B}" destId="{C4453F1C-D7EA-4855-B557-F040F0496271}" srcOrd="2" destOrd="0" presId="urn:microsoft.com/office/officeart/2005/8/layout/chevron2"/>
    <dgm:cxn modelId="{B402878C-83E7-4777-94D4-FFACAABA7BC1}" type="presParOf" srcId="{C4453F1C-D7EA-4855-B557-F040F0496271}" destId="{A1E9E6DF-CC2B-486B-A12B-7C196D54D4A1}" srcOrd="0" destOrd="0" presId="urn:microsoft.com/office/officeart/2005/8/layout/chevron2"/>
    <dgm:cxn modelId="{C88254EA-FB5D-4A5A-8AA3-00E05A24BFD6}" type="presParOf" srcId="{C4453F1C-D7EA-4855-B557-F040F0496271}" destId="{BB9D5719-B561-407D-8D1D-777F22DB1AC9}" srcOrd="1" destOrd="0" presId="urn:microsoft.com/office/officeart/2005/8/layout/chevron2"/>
    <dgm:cxn modelId="{B927D38E-9474-48AD-B1AF-8F9AE3E21005}" type="presParOf" srcId="{7AB83067-189E-4DF7-8629-AE9D2C74907B}" destId="{30CFFDA2-F471-4741-B4ED-464D461CCBB3}" srcOrd="3" destOrd="0" presId="urn:microsoft.com/office/officeart/2005/8/layout/chevron2"/>
    <dgm:cxn modelId="{989A2436-8887-44FE-90DA-40ECD1ECC412}" type="presParOf" srcId="{7AB83067-189E-4DF7-8629-AE9D2C74907B}" destId="{FE38B631-10FA-45F8-9548-3B7C628CB5D0}" srcOrd="4" destOrd="0" presId="urn:microsoft.com/office/officeart/2005/8/layout/chevron2"/>
    <dgm:cxn modelId="{BB8E071F-102A-479F-BC63-FFF774C0E933}" type="presParOf" srcId="{FE38B631-10FA-45F8-9548-3B7C628CB5D0}" destId="{26D2F71B-2B44-4DA1-AF02-0646FEF2FE4B}" srcOrd="0" destOrd="0" presId="urn:microsoft.com/office/officeart/2005/8/layout/chevron2"/>
    <dgm:cxn modelId="{4E449446-278F-49E8-B3B7-44B6460D03E4}" type="presParOf" srcId="{FE38B631-10FA-45F8-9548-3B7C628CB5D0}" destId="{2D58E507-AF8B-402A-8B72-BAA476B83EA7}" srcOrd="1" destOrd="0" presId="urn:microsoft.com/office/officeart/2005/8/layout/chevron2"/>
    <dgm:cxn modelId="{87BE9D09-A306-4010-B5AC-7C3785BFA5F5}" type="presParOf" srcId="{7AB83067-189E-4DF7-8629-AE9D2C74907B}" destId="{46370898-1235-4086-8626-815B24288724}" srcOrd="5" destOrd="0" presId="urn:microsoft.com/office/officeart/2005/8/layout/chevron2"/>
    <dgm:cxn modelId="{891F52EA-7765-432E-9F4F-E9E57C3D2541}" type="presParOf" srcId="{7AB83067-189E-4DF7-8629-AE9D2C74907B}" destId="{32252F65-3380-45DF-AE87-2BCC1259338C}" srcOrd="6" destOrd="0" presId="urn:microsoft.com/office/officeart/2005/8/layout/chevron2"/>
    <dgm:cxn modelId="{168257AB-E486-42F9-B6A3-F05996F5882C}" type="presParOf" srcId="{32252F65-3380-45DF-AE87-2BCC1259338C}" destId="{B2BFD2D4-57C6-48E3-A512-0142BEE2E47E}" srcOrd="0" destOrd="0" presId="urn:microsoft.com/office/officeart/2005/8/layout/chevron2"/>
    <dgm:cxn modelId="{9A75049F-29F5-412F-A74B-FBC19C9344E2}" type="presParOf" srcId="{32252F65-3380-45DF-AE87-2BCC1259338C}" destId="{ED85E15B-5F05-4407-8F01-5DE56913C56C}" srcOrd="1" destOrd="0" presId="urn:microsoft.com/office/officeart/2005/8/layout/chevron2"/>
    <dgm:cxn modelId="{CB822345-0938-445B-B82E-A30E83F46211}" type="presParOf" srcId="{7AB83067-189E-4DF7-8629-AE9D2C74907B}" destId="{B4C72A0F-83DE-451B-A6A7-A6791BEBFABC}" srcOrd="7" destOrd="0" presId="urn:microsoft.com/office/officeart/2005/8/layout/chevron2"/>
    <dgm:cxn modelId="{14952115-265F-47C4-A514-5871FF35D868}" type="presParOf" srcId="{7AB83067-189E-4DF7-8629-AE9D2C74907B}" destId="{443C491C-7B8A-4084-805E-2F86866FD5A5}" srcOrd="8" destOrd="0" presId="urn:microsoft.com/office/officeart/2005/8/layout/chevron2"/>
    <dgm:cxn modelId="{27A618AC-145F-45E1-9661-7F4296E0EAB8}" type="presParOf" srcId="{443C491C-7B8A-4084-805E-2F86866FD5A5}" destId="{D6BDC0B5-D22B-43B1-90B7-8BBD4E1284AA}" srcOrd="0" destOrd="0" presId="urn:microsoft.com/office/officeart/2005/8/layout/chevron2"/>
    <dgm:cxn modelId="{23587937-24F8-4D86-A049-C4F54D50AB6B}" type="presParOf" srcId="{443C491C-7B8A-4084-805E-2F86866FD5A5}" destId="{9C426DFB-0665-4BF9-98B3-3DEBEAF4034B}" srcOrd="1" destOrd="0" presId="urn:microsoft.com/office/officeart/2005/8/layout/chevron2"/>
    <dgm:cxn modelId="{A956825C-09B7-4DA4-A50A-454D792FEE87}" type="presParOf" srcId="{7AB83067-189E-4DF7-8629-AE9D2C74907B}" destId="{021DF6C3-ED9F-4192-AF9E-F541171B5986}" srcOrd="9" destOrd="0" presId="urn:microsoft.com/office/officeart/2005/8/layout/chevron2"/>
    <dgm:cxn modelId="{9EE5A3AD-69E5-49E4-AB29-0EEB09BD59EB}" type="presParOf" srcId="{7AB83067-189E-4DF7-8629-AE9D2C74907B}" destId="{BF8FA8B2-DF0F-453F-A79E-4ABE7FC6FF37}" srcOrd="10" destOrd="0" presId="urn:microsoft.com/office/officeart/2005/8/layout/chevron2"/>
    <dgm:cxn modelId="{BD1D4906-9A49-4949-BE66-84435FBED737}" type="presParOf" srcId="{BF8FA8B2-DF0F-453F-A79E-4ABE7FC6FF37}" destId="{AF0AF8F3-6C0A-4CF9-B8DD-460ABA83DA1B}" srcOrd="0" destOrd="0" presId="urn:microsoft.com/office/officeart/2005/8/layout/chevron2"/>
    <dgm:cxn modelId="{599FDC8D-0984-460B-8C68-C461B5722D9A}" type="presParOf" srcId="{BF8FA8B2-DF0F-453F-A79E-4ABE7FC6FF37}" destId="{7C838B9F-B493-45CB-89A7-2E01E28D338C}" srcOrd="1" destOrd="0" presId="urn:microsoft.com/office/officeart/2005/8/layout/chevro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8314A40-312B-4B92-933C-E2271BE20DF4}" type="doc">
      <dgm:prSet loTypeId="urn:microsoft.com/office/officeart/2005/8/layout/chevron1" loCatId="process" qsTypeId="urn:microsoft.com/office/officeart/2005/8/quickstyle/simple1" qsCatId="simple" csTypeId="urn:microsoft.com/office/officeart/2005/8/colors/accent1_2" csCatId="accent1" phldr="1"/>
      <dgm:spPr/>
    </dgm:pt>
    <dgm:pt modelId="{C06CD66D-6E09-44F5-950B-E13F4B4D4ABA}">
      <dgm:prSet phldrT="[Text]" custT="1"/>
      <dgm:spPr>
        <a:solidFill>
          <a:srgbClr val="006CB1"/>
        </a:solidFill>
      </dgm:spPr>
      <dgm:t>
        <a:bodyPr/>
        <a:lstStyle/>
        <a:p>
          <a:r>
            <a:rPr lang="de-DE" sz="1300" b="1" dirty="0" smtClean="0"/>
            <a:t>Schritt 1</a:t>
          </a:r>
        </a:p>
        <a:p>
          <a:r>
            <a:rPr lang="de-DE" sz="1300" dirty="0" smtClean="0"/>
            <a:t>Festlegung der Wirkungsgrenzen</a:t>
          </a:r>
          <a:endParaRPr lang="de-DE" sz="1300" dirty="0"/>
        </a:p>
      </dgm:t>
    </dgm:pt>
    <dgm:pt modelId="{E243131B-8DCB-4A2C-8B54-AFA55FD5A90C}" type="parTrans" cxnId="{15F1BF45-84B1-4747-96C8-F03A20C2C76C}">
      <dgm:prSet/>
      <dgm:spPr/>
      <dgm:t>
        <a:bodyPr/>
        <a:lstStyle/>
        <a:p>
          <a:endParaRPr lang="de-DE"/>
        </a:p>
      </dgm:t>
    </dgm:pt>
    <dgm:pt modelId="{F0559F3D-ED9B-469E-8E11-2BB0C285CA69}" type="sibTrans" cxnId="{15F1BF45-84B1-4747-96C8-F03A20C2C76C}">
      <dgm:prSet/>
      <dgm:spPr/>
      <dgm:t>
        <a:bodyPr/>
        <a:lstStyle/>
        <a:p>
          <a:endParaRPr lang="de-DE"/>
        </a:p>
      </dgm:t>
    </dgm:pt>
    <dgm:pt modelId="{B2044A13-0679-48DD-81D6-AD92440EDBC0}">
      <dgm:prSet phldrT="[Text]" custT="1"/>
      <dgm:spPr>
        <a:solidFill>
          <a:srgbClr val="006CB1"/>
        </a:solidFill>
      </dgm:spPr>
      <dgm:t>
        <a:bodyPr/>
        <a:lstStyle/>
        <a:p>
          <a:r>
            <a:rPr lang="de-DE" sz="1200" b="1" dirty="0" smtClean="0"/>
            <a:t>Schritt 2</a:t>
          </a:r>
        </a:p>
        <a:p>
          <a:r>
            <a:rPr lang="de-DE" sz="1200" dirty="0" smtClean="0"/>
            <a:t>Identifikation der Ein- und Ausgangsströme</a:t>
          </a:r>
          <a:endParaRPr lang="de-DE" sz="1200" dirty="0"/>
        </a:p>
      </dgm:t>
    </dgm:pt>
    <dgm:pt modelId="{32FBE6F0-F75F-4445-9282-D0FB03C25FC1}" type="parTrans" cxnId="{2ADB3FD6-F9C3-4190-A7AB-DC88B9622138}">
      <dgm:prSet/>
      <dgm:spPr/>
      <dgm:t>
        <a:bodyPr/>
        <a:lstStyle/>
        <a:p>
          <a:endParaRPr lang="de-DE"/>
        </a:p>
      </dgm:t>
    </dgm:pt>
    <dgm:pt modelId="{67A5BAB9-2CFB-41B3-AF26-59883875B920}" type="sibTrans" cxnId="{2ADB3FD6-F9C3-4190-A7AB-DC88B9622138}">
      <dgm:prSet/>
      <dgm:spPr/>
      <dgm:t>
        <a:bodyPr/>
        <a:lstStyle/>
        <a:p>
          <a:endParaRPr lang="de-DE"/>
        </a:p>
      </dgm:t>
    </dgm:pt>
    <dgm:pt modelId="{5D2350C8-C87E-48E6-87D6-70F74B18710F}">
      <dgm:prSet phldrT="[Text]" custT="1"/>
      <dgm:spPr>
        <a:solidFill>
          <a:srgbClr val="006CB1"/>
        </a:solidFill>
      </dgm:spPr>
      <dgm:t>
        <a:bodyPr/>
        <a:lstStyle/>
        <a:p>
          <a:r>
            <a:rPr lang="de-DE" sz="1050" b="1" dirty="0" smtClean="0"/>
            <a:t>Schritt 6</a:t>
          </a:r>
        </a:p>
        <a:p>
          <a:r>
            <a:rPr lang="de-DE" sz="1050" dirty="0" smtClean="0"/>
            <a:t>Darstellung des Verbesserungs-potenzials und Maßnahmen</a:t>
          </a:r>
          <a:endParaRPr lang="de-DE" sz="1050" dirty="0"/>
        </a:p>
      </dgm:t>
    </dgm:pt>
    <dgm:pt modelId="{702D6861-85F6-42B9-97EF-DBD17AB4BAC8}" type="parTrans" cxnId="{1F0A7A53-0E0E-4D90-BD7D-213992FF980B}">
      <dgm:prSet/>
      <dgm:spPr/>
      <dgm:t>
        <a:bodyPr/>
        <a:lstStyle/>
        <a:p>
          <a:endParaRPr lang="de-DE"/>
        </a:p>
      </dgm:t>
    </dgm:pt>
    <dgm:pt modelId="{78E334E7-6065-47BA-85C8-1F93A9C34071}" type="sibTrans" cxnId="{1F0A7A53-0E0E-4D90-BD7D-213992FF980B}">
      <dgm:prSet/>
      <dgm:spPr/>
      <dgm:t>
        <a:bodyPr/>
        <a:lstStyle/>
        <a:p>
          <a:endParaRPr lang="de-DE"/>
        </a:p>
      </dgm:t>
    </dgm:pt>
    <dgm:pt modelId="{372B75DA-6CBA-4709-AEB1-B241B9D450B0}">
      <dgm:prSet phldrT="[Text]" custT="1"/>
      <dgm:spPr>
        <a:solidFill>
          <a:srgbClr val="006CB1"/>
        </a:solidFill>
      </dgm:spPr>
      <dgm:t>
        <a:bodyPr/>
        <a:lstStyle/>
        <a:p>
          <a:r>
            <a:rPr lang="de-DE" sz="1200" b="1" dirty="0" smtClean="0"/>
            <a:t>Schritt 3</a:t>
          </a:r>
        </a:p>
        <a:p>
          <a:r>
            <a:rPr lang="de-DE" sz="1200" dirty="0" smtClean="0"/>
            <a:t>Feststellung der Rahmen-bedingungen</a:t>
          </a:r>
          <a:endParaRPr lang="de-DE" sz="1200" dirty="0"/>
        </a:p>
      </dgm:t>
    </dgm:pt>
    <dgm:pt modelId="{49CFCD4B-1FBC-4B8B-AF49-807F84EF9DC6}" type="parTrans" cxnId="{915BD773-8C2C-4BBF-9EC3-D080414033A7}">
      <dgm:prSet/>
      <dgm:spPr/>
      <dgm:t>
        <a:bodyPr/>
        <a:lstStyle/>
        <a:p>
          <a:endParaRPr lang="de-DE"/>
        </a:p>
      </dgm:t>
    </dgm:pt>
    <dgm:pt modelId="{3053CED0-C0E0-42A7-B9C4-8CEFA13645D3}" type="sibTrans" cxnId="{915BD773-8C2C-4BBF-9EC3-D080414033A7}">
      <dgm:prSet/>
      <dgm:spPr/>
      <dgm:t>
        <a:bodyPr/>
        <a:lstStyle/>
        <a:p>
          <a:endParaRPr lang="de-DE"/>
        </a:p>
      </dgm:t>
    </dgm:pt>
    <dgm:pt modelId="{9F75984F-76DC-4EBF-A772-E079BB1EF37D}">
      <dgm:prSet phldrT="[Text]" custT="1"/>
      <dgm:spPr>
        <a:solidFill>
          <a:srgbClr val="006CB1"/>
        </a:solidFill>
      </dgm:spPr>
      <dgm:t>
        <a:bodyPr/>
        <a:lstStyle/>
        <a:p>
          <a:r>
            <a:rPr lang="de-DE" sz="1100" b="1" dirty="0" smtClean="0"/>
            <a:t>Schritt 4</a:t>
          </a:r>
        </a:p>
        <a:p>
          <a:r>
            <a:rPr lang="de-DE" sz="1100" dirty="0" smtClean="0"/>
            <a:t>Auswahl und Darstellung der Ein- und Ausgangsströme</a:t>
          </a:r>
          <a:endParaRPr lang="de-DE" sz="1100" dirty="0"/>
        </a:p>
      </dgm:t>
    </dgm:pt>
    <dgm:pt modelId="{1A1A8B8A-B19A-4C6D-9E60-0D944CA386C5}" type="parTrans" cxnId="{2FC01CE2-E04B-4F44-8216-BCED384C3108}">
      <dgm:prSet/>
      <dgm:spPr/>
      <dgm:t>
        <a:bodyPr/>
        <a:lstStyle/>
        <a:p>
          <a:endParaRPr lang="de-DE"/>
        </a:p>
      </dgm:t>
    </dgm:pt>
    <dgm:pt modelId="{E2F8810F-3122-4D0F-8635-7427FC427400}" type="sibTrans" cxnId="{2FC01CE2-E04B-4F44-8216-BCED384C3108}">
      <dgm:prSet/>
      <dgm:spPr/>
      <dgm:t>
        <a:bodyPr/>
        <a:lstStyle/>
        <a:p>
          <a:endParaRPr lang="de-DE"/>
        </a:p>
      </dgm:t>
    </dgm:pt>
    <dgm:pt modelId="{A6145042-B172-484F-9C6E-1E14ABD98859}">
      <dgm:prSet phldrT="[Text]" custT="1"/>
      <dgm:spPr>
        <a:solidFill>
          <a:srgbClr val="006CB1"/>
        </a:solidFill>
      </dgm:spPr>
      <dgm:t>
        <a:bodyPr/>
        <a:lstStyle/>
        <a:p>
          <a:r>
            <a:rPr lang="de-DE" sz="1200" b="1" dirty="0" smtClean="0"/>
            <a:t>Schritt 5</a:t>
          </a:r>
        </a:p>
        <a:p>
          <a:r>
            <a:rPr lang="de-DE" sz="1200" dirty="0" smtClean="0"/>
            <a:t>Analyse des Einsparpotenzials</a:t>
          </a:r>
          <a:endParaRPr lang="de-DE" sz="1200" dirty="0"/>
        </a:p>
      </dgm:t>
    </dgm:pt>
    <dgm:pt modelId="{35302979-2D2F-4341-8F37-45FE24E39B14}" type="parTrans" cxnId="{41790A6C-9638-4330-8327-EFBE236D009A}">
      <dgm:prSet/>
      <dgm:spPr/>
      <dgm:t>
        <a:bodyPr/>
        <a:lstStyle/>
        <a:p>
          <a:endParaRPr lang="de-DE"/>
        </a:p>
      </dgm:t>
    </dgm:pt>
    <dgm:pt modelId="{2ACAB7F3-A447-4761-9CF5-37A95B876DD0}" type="sibTrans" cxnId="{41790A6C-9638-4330-8327-EFBE236D009A}">
      <dgm:prSet/>
      <dgm:spPr/>
      <dgm:t>
        <a:bodyPr/>
        <a:lstStyle/>
        <a:p>
          <a:endParaRPr lang="de-DE"/>
        </a:p>
      </dgm:t>
    </dgm:pt>
    <dgm:pt modelId="{DDF1ABB6-C8F8-464B-84B7-E47B279AEC38}" type="pres">
      <dgm:prSet presAssocID="{D8314A40-312B-4B92-933C-E2271BE20DF4}" presName="Name0" presStyleCnt="0">
        <dgm:presLayoutVars>
          <dgm:dir/>
          <dgm:animLvl val="lvl"/>
          <dgm:resizeHandles val="exact"/>
        </dgm:presLayoutVars>
      </dgm:prSet>
      <dgm:spPr/>
    </dgm:pt>
    <dgm:pt modelId="{118A55F8-D803-498F-87F5-6C012BFAE19E}" type="pres">
      <dgm:prSet presAssocID="{C06CD66D-6E09-44F5-950B-E13F4B4D4ABA}" presName="parTxOnly" presStyleLbl="node1" presStyleIdx="0" presStyleCnt="6">
        <dgm:presLayoutVars>
          <dgm:chMax val="0"/>
          <dgm:chPref val="0"/>
          <dgm:bulletEnabled val="1"/>
        </dgm:presLayoutVars>
      </dgm:prSet>
      <dgm:spPr/>
      <dgm:t>
        <a:bodyPr/>
        <a:lstStyle/>
        <a:p>
          <a:endParaRPr lang="de-DE"/>
        </a:p>
      </dgm:t>
    </dgm:pt>
    <dgm:pt modelId="{1A406EEA-68C5-41DE-87B3-E3C988C087D7}" type="pres">
      <dgm:prSet presAssocID="{F0559F3D-ED9B-469E-8E11-2BB0C285CA69}" presName="parTxOnlySpace" presStyleCnt="0"/>
      <dgm:spPr/>
    </dgm:pt>
    <dgm:pt modelId="{BB4F6160-A4B9-41B0-8392-6E2230AF84E5}" type="pres">
      <dgm:prSet presAssocID="{B2044A13-0679-48DD-81D6-AD92440EDBC0}" presName="parTxOnly" presStyleLbl="node1" presStyleIdx="1" presStyleCnt="6">
        <dgm:presLayoutVars>
          <dgm:chMax val="0"/>
          <dgm:chPref val="0"/>
          <dgm:bulletEnabled val="1"/>
        </dgm:presLayoutVars>
      </dgm:prSet>
      <dgm:spPr/>
      <dgm:t>
        <a:bodyPr/>
        <a:lstStyle/>
        <a:p>
          <a:endParaRPr lang="de-DE"/>
        </a:p>
      </dgm:t>
    </dgm:pt>
    <dgm:pt modelId="{EAF111B3-E48C-40C8-BAEE-F17ACE398C27}" type="pres">
      <dgm:prSet presAssocID="{67A5BAB9-2CFB-41B3-AF26-59883875B920}" presName="parTxOnlySpace" presStyleCnt="0"/>
      <dgm:spPr/>
    </dgm:pt>
    <dgm:pt modelId="{4B224330-F460-4C44-80BB-C54866B25928}" type="pres">
      <dgm:prSet presAssocID="{372B75DA-6CBA-4709-AEB1-B241B9D450B0}" presName="parTxOnly" presStyleLbl="node1" presStyleIdx="2" presStyleCnt="6">
        <dgm:presLayoutVars>
          <dgm:chMax val="0"/>
          <dgm:chPref val="0"/>
          <dgm:bulletEnabled val="1"/>
        </dgm:presLayoutVars>
      </dgm:prSet>
      <dgm:spPr/>
      <dgm:t>
        <a:bodyPr/>
        <a:lstStyle/>
        <a:p>
          <a:endParaRPr lang="de-DE"/>
        </a:p>
      </dgm:t>
    </dgm:pt>
    <dgm:pt modelId="{B5B52168-EDE9-4FA1-A98A-C909C2021947}" type="pres">
      <dgm:prSet presAssocID="{3053CED0-C0E0-42A7-B9C4-8CEFA13645D3}" presName="parTxOnlySpace" presStyleCnt="0"/>
      <dgm:spPr/>
    </dgm:pt>
    <dgm:pt modelId="{E3D2AC46-E104-4565-8827-ABBB27A6C113}" type="pres">
      <dgm:prSet presAssocID="{9F75984F-76DC-4EBF-A772-E079BB1EF37D}" presName="parTxOnly" presStyleLbl="node1" presStyleIdx="3" presStyleCnt="6">
        <dgm:presLayoutVars>
          <dgm:chMax val="0"/>
          <dgm:chPref val="0"/>
          <dgm:bulletEnabled val="1"/>
        </dgm:presLayoutVars>
      </dgm:prSet>
      <dgm:spPr/>
      <dgm:t>
        <a:bodyPr/>
        <a:lstStyle/>
        <a:p>
          <a:endParaRPr lang="de-DE"/>
        </a:p>
      </dgm:t>
    </dgm:pt>
    <dgm:pt modelId="{FCD12669-219C-447D-B6C7-B0173D0A5302}" type="pres">
      <dgm:prSet presAssocID="{E2F8810F-3122-4D0F-8635-7427FC427400}" presName="parTxOnlySpace" presStyleCnt="0"/>
      <dgm:spPr/>
    </dgm:pt>
    <dgm:pt modelId="{C787A902-AB0E-4ED4-962D-9EB759EF6251}" type="pres">
      <dgm:prSet presAssocID="{A6145042-B172-484F-9C6E-1E14ABD98859}" presName="parTxOnly" presStyleLbl="node1" presStyleIdx="4" presStyleCnt="6">
        <dgm:presLayoutVars>
          <dgm:chMax val="0"/>
          <dgm:chPref val="0"/>
          <dgm:bulletEnabled val="1"/>
        </dgm:presLayoutVars>
      </dgm:prSet>
      <dgm:spPr/>
      <dgm:t>
        <a:bodyPr/>
        <a:lstStyle/>
        <a:p>
          <a:endParaRPr lang="de-DE"/>
        </a:p>
      </dgm:t>
    </dgm:pt>
    <dgm:pt modelId="{08A171DA-EF13-4982-979D-507253B1E55B}" type="pres">
      <dgm:prSet presAssocID="{2ACAB7F3-A447-4761-9CF5-37A95B876DD0}" presName="parTxOnlySpace" presStyleCnt="0"/>
      <dgm:spPr/>
    </dgm:pt>
    <dgm:pt modelId="{1D944749-8B30-4244-BF7B-C1E1DB1B91C4}" type="pres">
      <dgm:prSet presAssocID="{5D2350C8-C87E-48E6-87D6-70F74B18710F}" presName="parTxOnly" presStyleLbl="node1" presStyleIdx="5" presStyleCnt="6">
        <dgm:presLayoutVars>
          <dgm:chMax val="0"/>
          <dgm:chPref val="0"/>
          <dgm:bulletEnabled val="1"/>
        </dgm:presLayoutVars>
      </dgm:prSet>
      <dgm:spPr/>
      <dgm:t>
        <a:bodyPr/>
        <a:lstStyle/>
        <a:p>
          <a:endParaRPr lang="de-DE"/>
        </a:p>
      </dgm:t>
    </dgm:pt>
  </dgm:ptLst>
  <dgm:cxnLst>
    <dgm:cxn modelId="{1298CC4C-569E-474B-A527-D6FAAB27D92E}" type="presOf" srcId="{5D2350C8-C87E-48E6-87D6-70F74B18710F}" destId="{1D944749-8B30-4244-BF7B-C1E1DB1B91C4}" srcOrd="0" destOrd="0" presId="urn:microsoft.com/office/officeart/2005/8/layout/chevron1"/>
    <dgm:cxn modelId="{2FC01CE2-E04B-4F44-8216-BCED384C3108}" srcId="{D8314A40-312B-4B92-933C-E2271BE20DF4}" destId="{9F75984F-76DC-4EBF-A772-E079BB1EF37D}" srcOrd="3" destOrd="0" parTransId="{1A1A8B8A-B19A-4C6D-9E60-0D944CA386C5}" sibTransId="{E2F8810F-3122-4D0F-8635-7427FC427400}"/>
    <dgm:cxn modelId="{ACBB8277-EF87-4300-8492-603518F736A4}" type="presOf" srcId="{D8314A40-312B-4B92-933C-E2271BE20DF4}" destId="{DDF1ABB6-C8F8-464B-84B7-E47B279AEC38}" srcOrd="0" destOrd="0" presId="urn:microsoft.com/office/officeart/2005/8/layout/chevron1"/>
    <dgm:cxn modelId="{915BD773-8C2C-4BBF-9EC3-D080414033A7}" srcId="{D8314A40-312B-4B92-933C-E2271BE20DF4}" destId="{372B75DA-6CBA-4709-AEB1-B241B9D450B0}" srcOrd="2" destOrd="0" parTransId="{49CFCD4B-1FBC-4B8B-AF49-807F84EF9DC6}" sibTransId="{3053CED0-C0E0-42A7-B9C4-8CEFA13645D3}"/>
    <dgm:cxn modelId="{41790A6C-9638-4330-8327-EFBE236D009A}" srcId="{D8314A40-312B-4B92-933C-E2271BE20DF4}" destId="{A6145042-B172-484F-9C6E-1E14ABD98859}" srcOrd="4" destOrd="0" parTransId="{35302979-2D2F-4341-8F37-45FE24E39B14}" sibTransId="{2ACAB7F3-A447-4761-9CF5-37A95B876DD0}"/>
    <dgm:cxn modelId="{15F1BF45-84B1-4747-96C8-F03A20C2C76C}" srcId="{D8314A40-312B-4B92-933C-E2271BE20DF4}" destId="{C06CD66D-6E09-44F5-950B-E13F4B4D4ABA}" srcOrd="0" destOrd="0" parTransId="{E243131B-8DCB-4A2C-8B54-AFA55FD5A90C}" sibTransId="{F0559F3D-ED9B-469E-8E11-2BB0C285CA69}"/>
    <dgm:cxn modelId="{235C51DC-AB3A-4542-A0E1-79A746E114CF}" type="presOf" srcId="{9F75984F-76DC-4EBF-A772-E079BB1EF37D}" destId="{E3D2AC46-E104-4565-8827-ABBB27A6C113}" srcOrd="0" destOrd="0" presId="urn:microsoft.com/office/officeart/2005/8/layout/chevron1"/>
    <dgm:cxn modelId="{1F0A7A53-0E0E-4D90-BD7D-213992FF980B}" srcId="{D8314A40-312B-4B92-933C-E2271BE20DF4}" destId="{5D2350C8-C87E-48E6-87D6-70F74B18710F}" srcOrd="5" destOrd="0" parTransId="{702D6861-85F6-42B9-97EF-DBD17AB4BAC8}" sibTransId="{78E334E7-6065-47BA-85C8-1F93A9C34071}"/>
    <dgm:cxn modelId="{6FEC428F-6799-4729-80DA-3F23ED6425EC}" type="presOf" srcId="{C06CD66D-6E09-44F5-950B-E13F4B4D4ABA}" destId="{118A55F8-D803-498F-87F5-6C012BFAE19E}" srcOrd="0" destOrd="0" presId="urn:microsoft.com/office/officeart/2005/8/layout/chevron1"/>
    <dgm:cxn modelId="{2ADB3FD6-F9C3-4190-A7AB-DC88B9622138}" srcId="{D8314A40-312B-4B92-933C-E2271BE20DF4}" destId="{B2044A13-0679-48DD-81D6-AD92440EDBC0}" srcOrd="1" destOrd="0" parTransId="{32FBE6F0-F75F-4445-9282-D0FB03C25FC1}" sibTransId="{67A5BAB9-2CFB-41B3-AF26-59883875B920}"/>
    <dgm:cxn modelId="{A50122A5-1213-4C7A-930F-56E5942DD7D6}" type="presOf" srcId="{B2044A13-0679-48DD-81D6-AD92440EDBC0}" destId="{BB4F6160-A4B9-41B0-8392-6E2230AF84E5}" srcOrd="0" destOrd="0" presId="urn:microsoft.com/office/officeart/2005/8/layout/chevron1"/>
    <dgm:cxn modelId="{45D6B90E-093E-4748-B2EA-58A448081C8F}" type="presOf" srcId="{A6145042-B172-484F-9C6E-1E14ABD98859}" destId="{C787A902-AB0E-4ED4-962D-9EB759EF6251}" srcOrd="0" destOrd="0" presId="urn:microsoft.com/office/officeart/2005/8/layout/chevron1"/>
    <dgm:cxn modelId="{A61BB419-D95C-44F7-945B-5C413BC008B5}" type="presOf" srcId="{372B75DA-6CBA-4709-AEB1-B241B9D450B0}" destId="{4B224330-F460-4C44-80BB-C54866B25928}" srcOrd="0" destOrd="0" presId="urn:microsoft.com/office/officeart/2005/8/layout/chevron1"/>
    <dgm:cxn modelId="{A400413C-1AD3-4D97-B281-034EBBDACA5E}" type="presParOf" srcId="{DDF1ABB6-C8F8-464B-84B7-E47B279AEC38}" destId="{118A55F8-D803-498F-87F5-6C012BFAE19E}" srcOrd="0" destOrd="0" presId="urn:microsoft.com/office/officeart/2005/8/layout/chevron1"/>
    <dgm:cxn modelId="{10F910B1-7D67-4C3D-BDF9-6B842AFF43B1}" type="presParOf" srcId="{DDF1ABB6-C8F8-464B-84B7-E47B279AEC38}" destId="{1A406EEA-68C5-41DE-87B3-E3C988C087D7}" srcOrd="1" destOrd="0" presId="urn:microsoft.com/office/officeart/2005/8/layout/chevron1"/>
    <dgm:cxn modelId="{C0DEF1D4-403C-462F-836C-D677AC909D6E}" type="presParOf" srcId="{DDF1ABB6-C8F8-464B-84B7-E47B279AEC38}" destId="{BB4F6160-A4B9-41B0-8392-6E2230AF84E5}" srcOrd="2" destOrd="0" presId="urn:microsoft.com/office/officeart/2005/8/layout/chevron1"/>
    <dgm:cxn modelId="{5B208192-164F-4930-AC5B-7C9C1EA447ED}" type="presParOf" srcId="{DDF1ABB6-C8F8-464B-84B7-E47B279AEC38}" destId="{EAF111B3-E48C-40C8-BAEE-F17ACE398C27}" srcOrd="3" destOrd="0" presId="urn:microsoft.com/office/officeart/2005/8/layout/chevron1"/>
    <dgm:cxn modelId="{27BB789C-D83F-486A-82AF-04FDB63CE228}" type="presParOf" srcId="{DDF1ABB6-C8F8-464B-84B7-E47B279AEC38}" destId="{4B224330-F460-4C44-80BB-C54866B25928}" srcOrd="4" destOrd="0" presId="urn:microsoft.com/office/officeart/2005/8/layout/chevron1"/>
    <dgm:cxn modelId="{1040BDA8-AEF8-48A1-9EEE-43B3E9D026DF}" type="presParOf" srcId="{DDF1ABB6-C8F8-464B-84B7-E47B279AEC38}" destId="{B5B52168-EDE9-4FA1-A98A-C909C2021947}" srcOrd="5" destOrd="0" presId="urn:microsoft.com/office/officeart/2005/8/layout/chevron1"/>
    <dgm:cxn modelId="{592F7DF3-2225-46F2-98D6-D81CCF9DA33D}" type="presParOf" srcId="{DDF1ABB6-C8F8-464B-84B7-E47B279AEC38}" destId="{E3D2AC46-E104-4565-8827-ABBB27A6C113}" srcOrd="6" destOrd="0" presId="urn:microsoft.com/office/officeart/2005/8/layout/chevron1"/>
    <dgm:cxn modelId="{9BCC7A4E-A1DD-4056-A94A-47B0DE70D526}" type="presParOf" srcId="{DDF1ABB6-C8F8-464B-84B7-E47B279AEC38}" destId="{FCD12669-219C-447D-B6C7-B0173D0A5302}" srcOrd="7" destOrd="0" presId="urn:microsoft.com/office/officeart/2005/8/layout/chevron1"/>
    <dgm:cxn modelId="{17B66CAC-2C9F-48E4-AF94-AEC8EBFE4DE7}" type="presParOf" srcId="{DDF1ABB6-C8F8-464B-84B7-E47B279AEC38}" destId="{C787A902-AB0E-4ED4-962D-9EB759EF6251}" srcOrd="8" destOrd="0" presId="urn:microsoft.com/office/officeart/2005/8/layout/chevron1"/>
    <dgm:cxn modelId="{D949FC27-0BAE-47B9-8B67-A9353F981F67}" type="presParOf" srcId="{DDF1ABB6-C8F8-464B-84B7-E47B279AEC38}" destId="{08A171DA-EF13-4982-979D-507253B1E55B}" srcOrd="9" destOrd="0" presId="urn:microsoft.com/office/officeart/2005/8/layout/chevron1"/>
    <dgm:cxn modelId="{68C9C90B-3C94-4BC3-936D-466FFBC0A876}" type="presParOf" srcId="{DDF1ABB6-C8F8-464B-84B7-E47B279AEC38}" destId="{1D944749-8B30-4244-BF7B-C1E1DB1B91C4}" srcOrd="10"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8314A40-312B-4B92-933C-E2271BE20DF4}" type="doc">
      <dgm:prSet loTypeId="urn:microsoft.com/office/officeart/2005/8/layout/chevron1" loCatId="process" qsTypeId="urn:microsoft.com/office/officeart/2005/8/quickstyle/simple1" qsCatId="simple" csTypeId="urn:microsoft.com/office/officeart/2005/8/colors/accent1_2" csCatId="accent1" phldr="1"/>
      <dgm:spPr/>
    </dgm:pt>
    <dgm:pt modelId="{C06CD66D-6E09-44F5-950B-E13F4B4D4ABA}">
      <dgm:prSet phldrT="[Text]" custT="1"/>
      <dgm:spPr>
        <a:solidFill>
          <a:srgbClr val="86BC24">
            <a:alpha val="30000"/>
          </a:srgbClr>
        </a:solidFill>
      </dgm:spPr>
      <dgm:t>
        <a:bodyPr/>
        <a:lstStyle/>
        <a:p>
          <a:r>
            <a:rPr lang="de-DE" sz="1400" dirty="0" smtClean="0"/>
            <a:t>Thema Beteiligung mitdenken und thematisieren</a:t>
          </a:r>
          <a:endParaRPr lang="de-DE" sz="1400" dirty="0"/>
        </a:p>
      </dgm:t>
    </dgm:pt>
    <dgm:pt modelId="{E243131B-8DCB-4A2C-8B54-AFA55FD5A90C}" type="parTrans" cxnId="{15F1BF45-84B1-4747-96C8-F03A20C2C76C}">
      <dgm:prSet/>
      <dgm:spPr/>
      <dgm:t>
        <a:bodyPr/>
        <a:lstStyle/>
        <a:p>
          <a:endParaRPr lang="de-DE"/>
        </a:p>
      </dgm:t>
    </dgm:pt>
    <dgm:pt modelId="{F0559F3D-ED9B-469E-8E11-2BB0C285CA69}" type="sibTrans" cxnId="{15F1BF45-84B1-4747-96C8-F03A20C2C76C}">
      <dgm:prSet/>
      <dgm:spPr/>
      <dgm:t>
        <a:bodyPr/>
        <a:lstStyle/>
        <a:p>
          <a:endParaRPr lang="de-DE"/>
        </a:p>
      </dgm:t>
    </dgm:pt>
    <dgm:pt modelId="{B2044A13-0679-48DD-81D6-AD92440EDBC0}">
      <dgm:prSet phldrT="[Text]" custT="1"/>
      <dgm:spPr>
        <a:solidFill>
          <a:srgbClr val="86BC24">
            <a:alpha val="30000"/>
          </a:srgbClr>
        </a:solidFill>
      </dgm:spPr>
      <dgm:t>
        <a:bodyPr/>
        <a:lstStyle/>
        <a:p>
          <a:r>
            <a:rPr lang="de-DE" sz="1050" dirty="0" smtClean="0"/>
            <a:t>Identifikation der Situation zu Energie &amp; Ressourcen-Verbrauch und MA-Einflüssen daran</a:t>
          </a:r>
          <a:endParaRPr lang="de-DE" sz="1050" dirty="0"/>
        </a:p>
      </dgm:t>
    </dgm:pt>
    <dgm:pt modelId="{32FBE6F0-F75F-4445-9282-D0FB03C25FC1}" type="parTrans" cxnId="{2ADB3FD6-F9C3-4190-A7AB-DC88B9622138}">
      <dgm:prSet/>
      <dgm:spPr/>
      <dgm:t>
        <a:bodyPr/>
        <a:lstStyle/>
        <a:p>
          <a:endParaRPr lang="de-DE"/>
        </a:p>
      </dgm:t>
    </dgm:pt>
    <dgm:pt modelId="{67A5BAB9-2CFB-41B3-AF26-59883875B920}" type="sibTrans" cxnId="{2ADB3FD6-F9C3-4190-A7AB-DC88B9622138}">
      <dgm:prSet/>
      <dgm:spPr/>
      <dgm:t>
        <a:bodyPr/>
        <a:lstStyle/>
        <a:p>
          <a:endParaRPr lang="de-DE"/>
        </a:p>
      </dgm:t>
    </dgm:pt>
    <dgm:pt modelId="{5D2350C8-C87E-48E6-87D6-70F74B18710F}">
      <dgm:prSet phldrT="[Text]" custT="1"/>
      <dgm:spPr>
        <a:solidFill>
          <a:srgbClr val="86BC24">
            <a:alpha val="30000"/>
          </a:srgbClr>
        </a:solidFill>
      </dgm:spPr>
      <dgm:t>
        <a:bodyPr/>
        <a:lstStyle/>
        <a:p>
          <a:r>
            <a:rPr lang="de-DE" sz="1200" dirty="0" smtClean="0"/>
            <a:t>Maßnahmen für mehr Beteiligung entwickeln und umsetzen</a:t>
          </a:r>
          <a:endParaRPr lang="de-DE" sz="1200" dirty="0"/>
        </a:p>
      </dgm:t>
    </dgm:pt>
    <dgm:pt modelId="{702D6861-85F6-42B9-97EF-DBD17AB4BAC8}" type="parTrans" cxnId="{1F0A7A53-0E0E-4D90-BD7D-213992FF980B}">
      <dgm:prSet/>
      <dgm:spPr/>
      <dgm:t>
        <a:bodyPr/>
        <a:lstStyle/>
        <a:p>
          <a:endParaRPr lang="de-DE"/>
        </a:p>
      </dgm:t>
    </dgm:pt>
    <dgm:pt modelId="{78E334E7-6065-47BA-85C8-1F93A9C34071}" type="sibTrans" cxnId="{1F0A7A53-0E0E-4D90-BD7D-213992FF980B}">
      <dgm:prSet/>
      <dgm:spPr/>
      <dgm:t>
        <a:bodyPr/>
        <a:lstStyle/>
        <a:p>
          <a:endParaRPr lang="de-DE"/>
        </a:p>
      </dgm:t>
    </dgm:pt>
    <dgm:pt modelId="{372B75DA-6CBA-4709-AEB1-B241B9D450B0}">
      <dgm:prSet phldrT="[Text]" custT="1"/>
      <dgm:spPr>
        <a:solidFill>
          <a:srgbClr val="86BC24">
            <a:alpha val="30000"/>
          </a:srgbClr>
        </a:solidFill>
      </dgm:spPr>
      <dgm:t>
        <a:bodyPr/>
        <a:lstStyle/>
        <a:p>
          <a:r>
            <a:rPr lang="de-DE" sz="1200" dirty="0" smtClean="0"/>
            <a:t>Feststellung der Rahmenbedingungen der bisherigen Beteiligung</a:t>
          </a:r>
          <a:endParaRPr lang="de-DE" sz="1200" dirty="0"/>
        </a:p>
      </dgm:t>
    </dgm:pt>
    <dgm:pt modelId="{49CFCD4B-1FBC-4B8B-AF49-807F84EF9DC6}" type="parTrans" cxnId="{915BD773-8C2C-4BBF-9EC3-D080414033A7}">
      <dgm:prSet/>
      <dgm:spPr/>
      <dgm:t>
        <a:bodyPr/>
        <a:lstStyle/>
        <a:p>
          <a:endParaRPr lang="de-DE"/>
        </a:p>
      </dgm:t>
    </dgm:pt>
    <dgm:pt modelId="{3053CED0-C0E0-42A7-B9C4-8CEFA13645D3}" type="sibTrans" cxnId="{915BD773-8C2C-4BBF-9EC3-D080414033A7}">
      <dgm:prSet/>
      <dgm:spPr/>
      <dgm:t>
        <a:bodyPr/>
        <a:lstStyle/>
        <a:p>
          <a:endParaRPr lang="de-DE"/>
        </a:p>
      </dgm:t>
    </dgm:pt>
    <dgm:pt modelId="{9F75984F-76DC-4EBF-A772-E079BB1EF37D}">
      <dgm:prSet phldrT="[Text]" custT="1"/>
      <dgm:spPr>
        <a:solidFill>
          <a:srgbClr val="86BC24">
            <a:alpha val="30000"/>
          </a:srgbClr>
        </a:solidFill>
      </dgm:spPr>
      <dgm:t>
        <a:bodyPr/>
        <a:lstStyle/>
        <a:p>
          <a:r>
            <a:rPr lang="de-DE" sz="1050" dirty="0" smtClean="0"/>
            <a:t>Auswahl fokussierter (Einspar-) Bereiche für mehr Beteiligung als Handlungsbereiche</a:t>
          </a:r>
          <a:endParaRPr lang="de-DE" sz="1050" dirty="0"/>
        </a:p>
      </dgm:t>
    </dgm:pt>
    <dgm:pt modelId="{1A1A8B8A-B19A-4C6D-9E60-0D944CA386C5}" type="parTrans" cxnId="{2FC01CE2-E04B-4F44-8216-BCED384C3108}">
      <dgm:prSet/>
      <dgm:spPr/>
      <dgm:t>
        <a:bodyPr/>
        <a:lstStyle/>
        <a:p>
          <a:endParaRPr lang="de-DE"/>
        </a:p>
      </dgm:t>
    </dgm:pt>
    <dgm:pt modelId="{E2F8810F-3122-4D0F-8635-7427FC427400}" type="sibTrans" cxnId="{2FC01CE2-E04B-4F44-8216-BCED384C3108}">
      <dgm:prSet/>
      <dgm:spPr/>
      <dgm:t>
        <a:bodyPr/>
        <a:lstStyle/>
        <a:p>
          <a:endParaRPr lang="de-DE"/>
        </a:p>
      </dgm:t>
    </dgm:pt>
    <dgm:pt modelId="{A6145042-B172-484F-9C6E-1E14ABD98859}">
      <dgm:prSet phldrT="[Text]" custT="1"/>
      <dgm:spPr>
        <a:solidFill>
          <a:srgbClr val="86BC24">
            <a:alpha val="30000"/>
          </a:srgbClr>
        </a:solidFill>
      </dgm:spPr>
      <dgm:t>
        <a:bodyPr/>
        <a:lstStyle/>
        <a:p>
          <a:r>
            <a:rPr lang="de-DE" sz="1200" dirty="0" smtClean="0"/>
            <a:t>Handlungsoptionen für mehr Beteiligung bewerten und priorisieren</a:t>
          </a:r>
          <a:endParaRPr lang="de-DE" sz="1200" dirty="0"/>
        </a:p>
      </dgm:t>
    </dgm:pt>
    <dgm:pt modelId="{35302979-2D2F-4341-8F37-45FE24E39B14}" type="parTrans" cxnId="{41790A6C-9638-4330-8327-EFBE236D009A}">
      <dgm:prSet/>
      <dgm:spPr/>
      <dgm:t>
        <a:bodyPr/>
        <a:lstStyle/>
        <a:p>
          <a:endParaRPr lang="de-DE"/>
        </a:p>
      </dgm:t>
    </dgm:pt>
    <dgm:pt modelId="{2ACAB7F3-A447-4761-9CF5-37A95B876DD0}" type="sibTrans" cxnId="{41790A6C-9638-4330-8327-EFBE236D009A}">
      <dgm:prSet/>
      <dgm:spPr/>
      <dgm:t>
        <a:bodyPr/>
        <a:lstStyle/>
        <a:p>
          <a:endParaRPr lang="de-DE"/>
        </a:p>
      </dgm:t>
    </dgm:pt>
    <dgm:pt modelId="{DDF1ABB6-C8F8-464B-84B7-E47B279AEC38}" type="pres">
      <dgm:prSet presAssocID="{D8314A40-312B-4B92-933C-E2271BE20DF4}" presName="Name0" presStyleCnt="0">
        <dgm:presLayoutVars>
          <dgm:dir/>
          <dgm:animLvl val="lvl"/>
          <dgm:resizeHandles val="exact"/>
        </dgm:presLayoutVars>
      </dgm:prSet>
      <dgm:spPr/>
    </dgm:pt>
    <dgm:pt modelId="{118A55F8-D803-498F-87F5-6C012BFAE19E}" type="pres">
      <dgm:prSet presAssocID="{C06CD66D-6E09-44F5-950B-E13F4B4D4ABA}" presName="parTxOnly" presStyleLbl="node1" presStyleIdx="0" presStyleCnt="6">
        <dgm:presLayoutVars>
          <dgm:chMax val="0"/>
          <dgm:chPref val="0"/>
          <dgm:bulletEnabled val="1"/>
        </dgm:presLayoutVars>
      </dgm:prSet>
      <dgm:spPr/>
      <dgm:t>
        <a:bodyPr/>
        <a:lstStyle/>
        <a:p>
          <a:endParaRPr lang="de-DE"/>
        </a:p>
      </dgm:t>
    </dgm:pt>
    <dgm:pt modelId="{1A406EEA-68C5-41DE-87B3-E3C988C087D7}" type="pres">
      <dgm:prSet presAssocID="{F0559F3D-ED9B-469E-8E11-2BB0C285CA69}" presName="parTxOnlySpace" presStyleCnt="0"/>
      <dgm:spPr/>
    </dgm:pt>
    <dgm:pt modelId="{BB4F6160-A4B9-41B0-8392-6E2230AF84E5}" type="pres">
      <dgm:prSet presAssocID="{B2044A13-0679-48DD-81D6-AD92440EDBC0}" presName="parTxOnly" presStyleLbl="node1" presStyleIdx="1" presStyleCnt="6" custScaleX="101383">
        <dgm:presLayoutVars>
          <dgm:chMax val="0"/>
          <dgm:chPref val="0"/>
          <dgm:bulletEnabled val="1"/>
        </dgm:presLayoutVars>
      </dgm:prSet>
      <dgm:spPr/>
      <dgm:t>
        <a:bodyPr/>
        <a:lstStyle/>
        <a:p>
          <a:endParaRPr lang="de-DE"/>
        </a:p>
      </dgm:t>
    </dgm:pt>
    <dgm:pt modelId="{EAF111B3-E48C-40C8-BAEE-F17ACE398C27}" type="pres">
      <dgm:prSet presAssocID="{67A5BAB9-2CFB-41B3-AF26-59883875B920}" presName="parTxOnlySpace" presStyleCnt="0"/>
      <dgm:spPr/>
    </dgm:pt>
    <dgm:pt modelId="{4B224330-F460-4C44-80BB-C54866B25928}" type="pres">
      <dgm:prSet presAssocID="{372B75DA-6CBA-4709-AEB1-B241B9D450B0}" presName="parTxOnly" presStyleLbl="node1" presStyleIdx="2" presStyleCnt="6" custScaleX="106895">
        <dgm:presLayoutVars>
          <dgm:chMax val="0"/>
          <dgm:chPref val="0"/>
          <dgm:bulletEnabled val="1"/>
        </dgm:presLayoutVars>
      </dgm:prSet>
      <dgm:spPr/>
      <dgm:t>
        <a:bodyPr/>
        <a:lstStyle/>
        <a:p>
          <a:endParaRPr lang="de-DE"/>
        </a:p>
      </dgm:t>
    </dgm:pt>
    <dgm:pt modelId="{B5B52168-EDE9-4FA1-A98A-C909C2021947}" type="pres">
      <dgm:prSet presAssocID="{3053CED0-C0E0-42A7-B9C4-8CEFA13645D3}" presName="parTxOnlySpace" presStyleCnt="0"/>
      <dgm:spPr/>
    </dgm:pt>
    <dgm:pt modelId="{E3D2AC46-E104-4565-8827-ABBB27A6C113}" type="pres">
      <dgm:prSet presAssocID="{9F75984F-76DC-4EBF-A772-E079BB1EF37D}" presName="parTxOnly" presStyleLbl="node1" presStyleIdx="3" presStyleCnt="6">
        <dgm:presLayoutVars>
          <dgm:chMax val="0"/>
          <dgm:chPref val="0"/>
          <dgm:bulletEnabled val="1"/>
        </dgm:presLayoutVars>
      </dgm:prSet>
      <dgm:spPr/>
      <dgm:t>
        <a:bodyPr/>
        <a:lstStyle/>
        <a:p>
          <a:endParaRPr lang="de-DE"/>
        </a:p>
      </dgm:t>
    </dgm:pt>
    <dgm:pt modelId="{FCD12669-219C-447D-B6C7-B0173D0A5302}" type="pres">
      <dgm:prSet presAssocID="{E2F8810F-3122-4D0F-8635-7427FC427400}" presName="parTxOnlySpace" presStyleCnt="0"/>
      <dgm:spPr/>
    </dgm:pt>
    <dgm:pt modelId="{C787A902-AB0E-4ED4-962D-9EB759EF6251}" type="pres">
      <dgm:prSet presAssocID="{A6145042-B172-484F-9C6E-1E14ABD98859}" presName="parTxOnly" presStyleLbl="node1" presStyleIdx="4" presStyleCnt="6" custScaleX="106231">
        <dgm:presLayoutVars>
          <dgm:chMax val="0"/>
          <dgm:chPref val="0"/>
          <dgm:bulletEnabled val="1"/>
        </dgm:presLayoutVars>
      </dgm:prSet>
      <dgm:spPr/>
      <dgm:t>
        <a:bodyPr/>
        <a:lstStyle/>
        <a:p>
          <a:endParaRPr lang="de-DE"/>
        </a:p>
      </dgm:t>
    </dgm:pt>
    <dgm:pt modelId="{08A171DA-EF13-4982-979D-507253B1E55B}" type="pres">
      <dgm:prSet presAssocID="{2ACAB7F3-A447-4761-9CF5-37A95B876DD0}" presName="parTxOnlySpace" presStyleCnt="0"/>
      <dgm:spPr/>
    </dgm:pt>
    <dgm:pt modelId="{1D944749-8B30-4244-BF7B-C1E1DB1B91C4}" type="pres">
      <dgm:prSet presAssocID="{5D2350C8-C87E-48E6-87D6-70F74B18710F}" presName="parTxOnly" presStyleLbl="node1" presStyleIdx="5" presStyleCnt="6">
        <dgm:presLayoutVars>
          <dgm:chMax val="0"/>
          <dgm:chPref val="0"/>
          <dgm:bulletEnabled val="1"/>
        </dgm:presLayoutVars>
      </dgm:prSet>
      <dgm:spPr/>
      <dgm:t>
        <a:bodyPr/>
        <a:lstStyle/>
        <a:p>
          <a:endParaRPr lang="de-DE"/>
        </a:p>
      </dgm:t>
    </dgm:pt>
  </dgm:ptLst>
  <dgm:cxnLst>
    <dgm:cxn modelId="{CCEC5171-9BDA-40B3-AE30-01243CFF76ED}" type="presOf" srcId="{5D2350C8-C87E-48E6-87D6-70F74B18710F}" destId="{1D944749-8B30-4244-BF7B-C1E1DB1B91C4}" srcOrd="0" destOrd="0" presId="urn:microsoft.com/office/officeart/2005/8/layout/chevron1"/>
    <dgm:cxn modelId="{41790A6C-9638-4330-8327-EFBE236D009A}" srcId="{D8314A40-312B-4B92-933C-E2271BE20DF4}" destId="{A6145042-B172-484F-9C6E-1E14ABD98859}" srcOrd="4" destOrd="0" parTransId="{35302979-2D2F-4341-8F37-45FE24E39B14}" sibTransId="{2ACAB7F3-A447-4761-9CF5-37A95B876DD0}"/>
    <dgm:cxn modelId="{8D9CF0D6-CF24-4FFC-89DE-E0B23693E04E}" type="presOf" srcId="{D8314A40-312B-4B92-933C-E2271BE20DF4}" destId="{DDF1ABB6-C8F8-464B-84B7-E47B279AEC38}" srcOrd="0" destOrd="0" presId="urn:microsoft.com/office/officeart/2005/8/layout/chevron1"/>
    <dgm:cxn modelId="{915BD773-8C2C-4BBF-9EC3-D080414033A7}" srcId="{D8314A40-312B-4B92-933C-E2271BE20DF4}" destId="{372B75DA-6CBA-4709-AEB1-B241B9D450B0}" srcOrd="2" destOrd="0" parTransId="{49CFCD4B-1FBC-4B8B-AF49-807F84EF9DC6}" sibTransId="{3053CED0-C0E0-42A7-B9C4-8CEFA13645D3}"/>
    <dgm:cxn modelId="{2ADB3FD6-F9C3-4190-A7AB-DC88B9622138}" srcId="{D8314A40-312B-4B92-933C-E2271BE20DF4}" destId="{B2044A13-0679-48DD-81D6-AD92440EDBC0}" srcOrd="1" destOrd="0" parTransId="{32FBE6F0-F75F-4445-9282-D0FB03C25FC1}" sibTransId="{67A5BAB9-2CFB-41B3-AF26-59883875B920}"/>
    <dgm:cxn modelId="{15F1BF45-84B1-4747-96C8-F03A20C2C76C}" srcId="{D8314A40-312B-4B92-933C-E2271BE20DF4}" destId="{C06CD66D-6E09-44F5-950B-E13F4B4D4ABA}" srcOrd="0" destOrd="0" parTransId="{E243131B-8DCB-4A2C-8B54-AFA55FD5A90C}" sibTransId="{F0559F3D-ED9B-469E-8E11-2BB0C285CA69}"/>
    <dgm:cxn modelId="{2FC01CE2-E04B-4F44-8216-BCED384C3108}" srcId="{D8314A40-312B-4B92-933C-E2271BE20DF4}" destId="{9F75984F-76DC-4EBF-A772-E079BB1EF37D}" srcOrd="3" destOrd="0" parTransId="{1A1A8B8A-B19A-4C6D-9E60-0D944CA386C5}" sibTransId="{E2F8810F-3122-4D0F-8635-7427FC427400}"/>
    <dgm:cxn modelId="{E4168D9E-AB38-488B-8334-329321C06331}" type="presOf" srcId="{B2044A13-0679-48DD-81D6-AD92440EDBC0}" destId="{BB4F6160-A4B9-41B0-8392-6E2230AF84E5}" srcOrd="0" destOrd="0" presId="urn:microsoft.com/office/officeart/2005/8/layout/chevron1"/>
    <dgm:cxn modelId="{D55590D3-286C-400D-8F0F-601DB9889CF3}" type="presOf" srcId="{9F75984F-76DC-4EBF-A772-E079BB1EF37D}" destId="{E3D2AC46-E104-4565-8827-ABBB27A6C113}" srcOrd="0" destOrd="0" presId="urn:microsoft.com/office/officeart/2005/8/layout/chevron1"/>
    <dgm:cxn modelId="{1F0A7A53-0E0E-4D90-BD7D-213992FF980B}" srcId="{D8314A40-312B-4B92-933C-E2271BE20DF4}" destId="{5D2350C8-C87E-48E6-87D6-70F74B18710F}" srcOrd="5" destOrd="0" parTransId="{702D6861-85F6-42B9-97EF-DBD17AB4BAC8}" sibTransId="{78E334E7-6065-47BA-85C8-1F93A9C34071}"/>
    <dgm:cxn modelId="{92247B32-1F9B-4FA9-BBBC-21481D2E91FE}" type="presOf" srcId="{C06CD66D-6E09-44F5-950B-E13F4B4D4ABA}" destId="{118A55F8-D803-498F-87F5-6C012BFAE19E}" srcOrd="0" destOrd="0" presId="urn:microsoft.com/office/officeart/2005/8/layout/chevron1"/>
    <dgm:cxn modelId="{85A7DA3B-AC25-49A3-AAC4-FBF53EB434AA}" type="presOf" srcId="{372B75DA-6CBA-4709-AEB1-B241B9D450B0}" destId="{4B224330-F460-4C44-80BB-C54866B25928}" srcOrd="0" destOrd="0" presId="urn:microsoft.com/office/officeart/2005/8/layout/chevron1"/>
    <dgm:cxn modelId="{4975FAF9-8B78-45BD-8795-780E5FA1BFA5}" type="presOf" srcId="{A6145042-B172-484F-9C6E-1E14ABD98859}" destId="{C787A902-AB0E-4ED4-962D-9EB759EF6251}" srcOrd="0" destOrd="0" presId="urn:microsoft.com/office/officeart/2005/8/layout/chevron1"/>
    <dgm:cxn modelId="{A9311170-5358-4EB3-8BD5-832C0EADD7F0}" type="presParOf" srcId="{DDF1ABB6-C8F8-464B-84B7-E47B279AEC38}" destId="{118A55F8-D803-498F-87F5-6C012BFAE19E}" srcOrd="0" destOrd="0" presId="urn:microsoft.com/office/officeart/2005/8/layout/chevron1"/>
    <dgm:cxn modelId="{B7D2CDB8-B0E7-45A6-801E-E321F0B4E5BF}" type="presParOf" srcId="{DDF1ABB6-C8F8-464B-84B7-E47B279AEC38}" destId="{1A406EEA-68C5-41DE-87B3-E3C988C087D7}" srcOrd="1" destOrd="0" presId="urn:microsoft.com/office/officeart/2005/8/layout/chevron1"/>
    <dgm:cxn modelId="{800E744B-5DDF-47C0-A778-1913F77C541D}" type="presParOf" srcId="{DDF1ABB6-C8F8-464B-84B7-E47B279AEC38}" destId="{BB4F6160-A4B9-41B0-8392-6E2230AF84E5}" srcOrd="2" destOrd="0" presId="urn:microsoft.com/office/officeart/2005/8/layout/chevron1"/>
    <dgm:cxn modelId="{DCA03DE8-3E00-46BA-8558-F3B5A929E4F1}" type="presParOf" srcId="{DDF1ABB6-C8F8-464B-84B7-E47B279AEC38}" destId="{EAF111B3-E48C-40C8-BAEE-F17ACE398C27}" srcOrd="3" destOrd="0" presId="urn:microsoft.com/office/officeart/2005/8/layout/chevron1"/>
    <dgm:cxn modelId="{60DEF4EB-2FCD-4271-B089-584E18EC55B2}" type="presParOf" srcId="{DDF1ABB6-C8F8-464B-84B7-E47B279AEC38}" destId="{4B224330-F460-4C44-80BB-C54866B25928}" srcOrd="4" destOrd="0" presId="urn:microsoft.com/office/officeart/2005/8/layout/chevron1"/>
    <dgm:cxn modelId="{0BBE5381-3A34-45EF-B83B-B58DE593D682}" type="presParOf" srcId="{DDF1ABB6-C8F8-464B-84B7-E47B279AEC38}" destId="{B5B52168-EDE9-4FA1-A98A-C909C2021947}" srcOrd="5" destOrd="0" presId="urn:microsoft.com/office/officeart/2005/8/layout/chevron1"/>
    <dgm:cxn modelId="{134F3E61-4F28-45AF-B64A-484F88BE7835}" type="presParOf" srcId="{DDF1ABB6-C8F8-464B-84B7-E47B279AEC38}" destId="{E3D2AC46-E104-4565-8827-ABBB27A6C113}" srcOrd="6" destOrd="0" presId="urn:microsoft.com/office/officeart/2005/8/layout/chevron1"/>
    <dgm:cxn modelId="{720AB30D-11E6-49E2-AD98-A084D7AD39F6}" type="presParOf" srcId="{DDF1ABB6-C8F8-464B-84B7-E47B279AEC38}" destId="{FCD12669-219C-447D-B6C7-B0173D0A5302}" srcOrd="7" destOrd="0" presId="urn:microsoft.com/office/officeart/2005/8/layout/chevron1"/>
    <dgm:cxn modelId="{0E5FC0E5-0844-478D-B196-FCC5EB5B6635}" type="presParOf" srcId="{DDF1ABB6-C8F8-464B-84B7-E47B279AEC38}" destId="{C787A902-AB0E-4ED4-962D-9EB759EF6251}" srcOrd="8" destOrd="0" presId="urn:microsoft.com/office/officeart/2005/8/layout/chevron1"/>
    <dgm:cxn modelId="{E8FC4D75-F96C-4BF7-85AD-D4D4F6EFA5DE}" type="presParOf" srcId="{DDF1ABB6-C8F8-464B-84B7-E47B279AEC38}" destId="{08A171DA-EF13-4982-979D-507253B1E55B}" srcOrd="9" destOrd="0" presId="urn:microsoft.com/office/officeart/2005/8/layout/chevron1"/>
    <dgm:cxn modelId="{1E746AAB-4FD4-498C-BE40-897A647A077A}" type="presParOf" srcId="{DDF1ABB6-C8F8-464B-84B7-E47B279AEC38}" destId="{1D944749-8B30-4244-BF7B-C1E1DB1B91C4}" srcOrd="10" destOrd="0" presId="urn:microsoft.com/office/officeart/2005/8/layout/chevro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8314A40-312B-4B92-933C-E2271BE20DF4}" type="doc">
      <dgm:prSet loTypeId="urn:microsoft.com/office/officeart/2005/8/layout/chevron1" loCatId="process" qsTypeId="urn:microsoft.com/office/officeart/2005/8/quickstyle/simple1" qsCatId="simple" csTypeId="urn:microsoft.com/office/officeart/2005/8/colors/accent1_2" csCatId="accent1" phldr="1"/>
      <dgm:spPr/>
    </dgm:pt>
    <dgm:pt modelId="{C06CD66D-6E09-44F5-950B-E13F4B4D4ABA}">
      <dgm:prSet phldrT="[Text]" custT="1"/>
      <dgm:spPr>
        <a:solidFill>
          <a:srgbClr val="86BC24"/>
        </a:solidFill>
      </dgm:spPr>
      <dgm:t>
        <a:bodyPr/>
        <a:lstStyle/>
        <a:p>
          <a:r>
            <a:rPr lang="de-DE" sz="1200" b="1" dirty="0" smtClean="0"/>
            <a:t>Rahmen </a:t>
          </a:r>
          <a:r>
            <a:rPr lang="de-DE" sz="1200" b="0" dirty="0" smtClean="0"/>
            <a:t>schaffen</a:t>
          </a:r>
          <a:endParaRPr lang="de-DE" sz="1200" b="0" dirty="0"/>
        </a:p>
      </dgm:t>
    </dgm:pt>
    <dgm:pt modelId="{E243131B-8DCB-4A2C-8B54-AFA55FD5A90C}" type="parTrans" cxnId="{15F1BF45-84B1-4747-96C8-F03A20C2C76C}">
      <dgm:prSet/>
      <dgm:spPr/>
      <dgm:t>
        <a:bodyPr/>
        <a:lstStyle/>
        <a:p>
          <a:endParaRPr lang="de-DE"/>
        </a:p>
      </dgm:t>
    </dgm:pt>
    <dgm:pt modelId="{F0559F3D-ED9B-469E-8E11-2BB0C285CA69}" type="sibTrans" cxnId="{15F1BF45-84B1-4747-96C8-F03A20C2C76C}">
      <dgm:prSet/>
      <dgm:spPr/>
      <dgm:t>
        <a:bodyPr/>
        <a:lstStyle/>
        <a:p>
          <a:endParaRPr lang="de-DE"/>
        </a:p>
      </dgm:t>
    </dgm:pt>
    <dgm:pt modelId="{B2044A13-0679-48DD-81D6-AD92440EDBC0}">
      <dgm:prSet phldrT="[Text]" custT="1"/>
      <dgm:spPr>
        <a:solidFill>
          <a:srgbClr val="86BC24"/>
        </a:solidFill>
      </dgm:spPr>
      <dgm:t>
        <a:bodyPr/>
        <a:lstStyle/>
        <a:p>
          <a:r>
            <a:rPr lang="de-DE" sz="1200" b="1" dirty="0" smtClean="0"/>
            <a:t>Situationsanalyse I</a:t>
          </a:r>
          <a:r>
            <a:rPr lang="de-DE" sz="1200" dirty="0" smtClean="0"/>
            <a:t>: Einfluss MA auf Energie- und Ressourcenverbrauch</a:t>
          </a:r>
          <a:endParaRPr lang="de-DE" sz="1200" dirty="0"/>
        </a:p>
      </dgm:t>
    </dgm:pt>
    <dgm:pt modelId="{32FBE6F0-F75F-4445-9282-D0FB03C25FC1}" type="parTrans" cxnId="{2ADB3FD6-F9C3-4190-A7AB-DC88B9622138}">
      <dgm:prSet/>
      <dgm:spPr/>
      <dgm:t>
        <a:bodyPr/>
        <a:lstStyle/>
        <a:p>
          <a:endParaRPr lang="de-DE"/>
        </a:p>
      </dgm:t>
    </dgm:pt>
    <dgm:pt modelId="{67A5BAB9-2CFB-41B3-AF26-59883875B920}" type="sibTrans" cxnId="{2ADB3FD6-F9C3-4190-A7AB-DC88B9622138}">
      <dgm:prSet/>
      <dgm:spPr/>
      <dgm:t>
        <a:bodyPr/>
        <a:lstStyle/>
        <a:p>
          <a:endParaRPr lang="de-DE"/>
        </a:p>
      </dgm:t>
    </dgm:pt>
    <dgm:pt modelId="{5D2350C8-C87E-48E6-87D6-70F74B18710F}">
      <dgm:prSet phldrT="[Text]" custT="1"/>
      <dgm:spPr>
        <a:solidFill>
          <a:srgbClr val="86BC24"/>
        </a:solidFill>
      </dgm:spPr>
      <dgm:t>
        <a:bodyPr/>
        <a:lstStyle/>
        <a:p>
          <a:r>
            <a:rPr lang="de-DE" sz="1200" b="1" dirty="0" smtClean="0"/>
            <a:t>Maßnahmen</a:t>
          </a:r>
          <a:r>
            <a:rPr lang="de-DE" sz="1200" dirty="0" smtClean="0"/>
            <a:t> entwickeln und umsetzen</a:t>
          </a:r>
          <a:endParaRPr lang="de-DE" sz="1200" dirty="0"/>
        </a:p>
      </dgm:t>
    </dgm:pt>
    <dgm:pt modelId="{702D6861-85F6-42B9-97EF-DBD17AB4BAC8}" type="parTrans" cxnId="{1F0A7A53-0E0E-4D90-BD7D-213992FF980B}">
      <dgm:prSet/>
      <dgm:spPr/>
      <dgm:t>
        <a:bodyPr/>
        <a:lstStyle/>
        <a:p>
          <a:endParaRPr lang="de-DE"/>
        </a:p>
      </dgm:t>
    </dgm:pt>
    <dgm:pt modelId="{78E334E7-6065-47BA-85C8-1F93A9C34071}" type="sibTrans" cxnId="{1F0A7A53-0E0E-4D90-BD7D-213992FF980B}">
      <dgm:prSet/>
      <dgm:spPr/>
      <dgm:t>
        <a:bodyPr/>
        <a:lstStyle/>
        <a:p>
          <a:endParaRPr lang="de-DE"/>
        </a:p>
      </dgm:t>
    </dgm:pt>
    <dgm:pt modelId="{372B75DA-6CBA-4709-AEB1-B241B9D450B0}">
      <dgm:prSet phldrT="[Text]" custT="1"/>
      <dgm:spPr>
        <a:solidFill>
          <a:srgbClr val="86BC24"/>
        </a:solidFill>
      </dgm:spPr>
      <dgm:t>
        <a:bodyPr/>
        <a:lstStyle/>
        <a:p>
          <a:r>
            <a:rPr lang="de-DE" sz="1200" b="1" dirty="0" smtClean="0"/>
            <a:t>Situationsanalyse II</a:t>
          </a:r>
          <a:r>
            <a:rPr lang="de-DE" sz="1200" dirty="0" smtClean="0"/>
            <a:t>: Bisherige Beteiligung</a:t>
          </a:r>
          <a:endParaRPr lang="de-DE" sz="1200" dirty="0"/>
        </a:p>
      </dgm:t>
    </dgm:pt>
    <dgm:pt modelId="{49CFCD4B-1FBC-4B8B-AF49-807F84EF9DC6}" type="parTrans" cxnId="{915BD773-8C2C-4BBF-9EC3-D080414033A7}">
      <dgm:prSet/>
      <dgm:spPr/>
      <dgm:t>
        <a:bodyPr/>
        <a:lstStyle/>
        <a:p>
          <a:endParaRPr lang="de-DE"/>
        </a:p>
      </dgm:t>
    </dgm:pt>
    <dgm:pt modelId="{3053CED0-C0E0-42A7-B9C4-8CEFA13645D3}" type="sibTrans" cxnId="{915BD773-8C2C-4BBF-9EC3-D080414033A7}">
      <dgm:prSet/>
      <dgm:spPr/>
      <dgm:t>
        <a:bodyPr/>
        <a:lstStyle/>
        <a:p>
          <a:endParaRPr lang="de-DE"/>
        </a:p>
      </dgm:t>
    </dgm:pt>
    <dgm:pt modelId="{9F75984F-76DC-4EBF-A772-E079BB1EF37D}">
      <dgm:prSet phldrT="[Text]" custT="1"/>
      <dgm:spPr>
        <a:solidFill>
          <a:srgbClr val="86BC24"/>
        </a:solidFill>
      </dgm:spPr>
      <dgm:t>
        <a:bodyPr/>
        <a:lstStyle/>
        <a:p>
          <a:r>
            <a:rPr lang="de-DE" sz="1200" b="1" dirty="0" smtClean="0"/>
            <a:t>Handlungsbereiche</a:t>
          </a:r>
          <a:r>
            <a:rPr lang="de-DE" sz="1200" dirty="0" smtClean="0"/>
            <a:t> entwickeln</a:t>
          </a:r>
          <a:endParaRPr lang="de-DE" sz="1200" dirty="0"/>
        </a:p>
      </dgm:t>
    </dgm:pt>
    <dgm:pt modelId="{1A1A8B8A-B19A-4C6D-9E60-0D944CA386C5}" type="parTrans" cxnId="{2FC01CE2-E04B-4F44-8216-BCED384C3108}">
      <dgm:prSet/>
      <dgm:spPr/>
      <dgm:t>
        <a:bodyPr/>
        <a:lstStyle/>
        <a:p>
          <a:endParaRPr lang="de-DE"/>
        </a:p>
      </dgm:t>
    </dgm:pt>
    <dgm:pt modelId="{E2F8810F-3122-4D0F-8635-7427FC427400}" type="sibTrans" cxnId="{2FC01CE2-E04B-4F44-8216-BCED384C3108}">
      <dgm:prSet/>
      <dgm:spPr/>
      <dgm:t>
        <a:bodyPr/>
        <a:lstStyle/>
        <a:p>
          <a:endParaRPr lang="de-DE"/>
        </a:p>
      </dgm:t>
    </dgm:pt>
    <dgm:pt modelId="{A6145042-B172-484F-9C6E-1E14ABD98859}">
      <dgm:prSet phldrT="[Text]" custT="1"/>
      <dgm:spPr>
        <a:solidFill>
          <a:srgbClr val="86BC24"/>
        </a:solidFill>
      </dgm:spPr>
      <dgm:t>
        <a:bodyPr/>
        <a:lstStyle/>
        <a:p>
          <a:r>
            <a:rPr lang="de-DE" sz="1200" b="1" dirty="0" smtClean="0"/>
            <a:t>Handlungsoptionen</a:t>
          </a:r>
          <a:r>
            <a:rPr lang="de-DE" sz="1200" dirty="0" smtClean="0"/>
            <a:t> bewerten und priorisieren</a:t>
          </a:r>
          <a:endParaRPr lang="de-DE" sz="1200" dirty="0"/>
        </a:p>
      </dgm:t>
    </dgm:pt>
    <dgm:pt modelId="{35302979-2D2F-4341-8F37-45FE24E39B14}" type="parTrans" cxnId="{41790A6C-9638-4330-8327-EFBE236D009A}">
      <dgm:prSet/>
      <dgm:spPr/>
      <dgm:t>
        <a:bodyPr/>
        <a:lstStyle/>
        <a:p>
          <a:endParaRPr lang="de-DE"/>
        </a:p>
      </dgm:t>
    </dgm:pt>
    <dgm:pt modelId="{2ACAB7F3-A447-4761-9CF5-37A95B876DD0}" type="sibTrans" cxnId="{41790A6C-9638-4330-8327-EFBE236D009A}">
      <dgm:prSet/>
      <dgm:spPr/>
      <dgm:t>
        <a:bodyPr/>
        <a:lstStyle/>
        <a:p>
          <a:endParaRPr lang="de-DE"/>
        </a:p>
      </dgm:t>
    </dgm:pt>
    <dgm:pt modelId="{DDF1ABB6-C8F8-464B-84B7-E47B279AEC38}" type="pres">
      <dgm:prSet presAssocID="{D8314A40-312B-4B92-933C-E2271BE20DF4}" presName="Name0" presStyleCnt="0">
        <dgm:presLayoutVars>
          <dgm:dir/>
          <dgm:animLvl val="lvl"/>
          <dgm:resizeHandles val="exact"/>
        </dgm:presLayoutVars>
      </dgm:prSet>
      <dgm:spPr/>
    </dgm:pt>
    <dgm:pt modelId="{118A55F8-D803-498F-87F5-6C012BFAE19E}" type="pres">
      <dgm:prSet presAssocID="{C06CD66D-6E09-44F5-950B-E13F4B4D4ABA}" presName="parTxOnly" presStyleLbl="node1" presStyleIdx="0" presStyleCnt="6" custLinFactNeighborX="-1974" custLinFactNeighborY="343">
        <dgm:presLayoutVars>
          <dgm:chMax val="0"/>
          <dgm:chPref val="0"/>
          <dgm:bulletEnabled val="1"/>
        </dgm:presLayoutVars>
      </dgm:prSet>
      <dgm:spPr/>
      <dgm:t>
        <a:bodyPr/>
        <a:lstStyle/>
        <a:p>
          <a:endParaRPr lang="de-DE"/>
        </a:p>
      </dgm:t>
    </dgm:pt>
    <dgm:pt modelId="{1A406EEA-68C5-41DE-87B3-E3C988C087D7}" type="pres">
      <dgm:prSet presAssocID="{F0559F3D-ED9B-469E-8E11-2BB0C285CA69}" presName="parTxOnlySpace" presStyleCnt="0"/>
      <dgm:spPr/>
    </dgm:pt>
    <dgm:pt modelId="{BB4F6160-A4B9-41B0-8392-6E2230AF84E5}" type="pres">
      <dgm:prSet presAssocID="{B2044A13-0679-48DD-81D6-AD92440EDBC0}" presName="parTxOnly" presStyleLbl="node1" presStyleIdx="1" presStyleCnt="6" custScaleX="116089">
        <dgm:presLayoutVars>
          <dgm:chMax val="0"/>
          <dgm:chPref val="0"/>
          <dgm:bulletEnabled val="1"/>
        </dgm:presLayoutVars>
      </dgm:prSet>
      <dgm:spPr/>
      <dgm:t>
        <a:bodyPr/>
        <a:lstStyle/>
        <a:p>
          <a:endParaRPr lang="de-DE"/>
        </a:p>
      </dgm:t>
    </dgm:pt>
    <dgm:pt modelId="{EAF111B3-E48C-40C8-BAEE-F17ACE398C27}" type="pres">
      <dgm:prSet presAssocID="{67A5BAB9-2CFB-41B3-AF26-59883875B920}" presName="parTxOnlySpace" presStyleCnt="0"/>
      <dgm:spPr/>
    </dgm:pt>
    <dgm:pt modelId="{4B224330-F460-4C44-80BB-C54866B25928}" type="pres">
      <dgm:prSet presAssocID="{372B75DA-6CBA-4709-AEB1-B241B9D450B0}" presName="parTxOnly" presStyleLbl="node1" presStyleIdx="2" presStyleCnt="6" custScaleX="106895">
        <dgm:presLayoutVars>
          <dgm:chMax val="0"/>
          <dgm:chPref val="0"/>
          <dgm:bulletEnabled val="1"/>
        </dgm:presLayoutVars>
      </dgm:prSet>
      <dgm:spPr/>
      <dgm:t>
        <a:bodyPr/>
        <a:lstStyle/>
        <a:p>
          <a:endParaRPr lang="de-DE"/>
        </a:p>
      </dgm:t>
    </dgm:pt>
    <dgm:pt modelId="{B5B52168-EDE9-4FA1-A98A-C909C2021947}" type="pres">
      <dgm:prSet presAssocID="{3053CED0-C0E0-42A7-B9C4-8CEFA13645D3}" presName="parTxOnlySpace" presStyleCnt="0"/>
      <dgm:spPr/>
    </dgm:pt>
    <dgm:pt modelId="{E3D2AC46-E104-4565-8827-ABBB27A6C113}" type="pres">
      <dgm:prSet presAssocID="{9F75984F-76DC-4EBF-A772-E079BB1EF37D}" presName="parTxOnly" presStyleLbl="node1" presStyleIdx="3" presStyleCnt="6" custScaleX="105435">
        <dgm:presLayoutVars>
          <dgm:chMax val="0"/>
          <dgm:chPref val="0"/>
          <dgm:bulletEnabled val="1"/>
        </dgm:presLayoutVars>
      </dgm:prSet>
      <dgm:spPr/>
      <dgm:t>
        <a:bodyPr/>
        <a:lstStyle/>
        <a:p>
          <a:endParaRPr lang="de-DE"/>
        </a:p>
      </dgm:t>
    </dgm:pt>
    <dgm:pt modelId="{FCD12669-219C-447D-B6C7-B0173D0A5302}" type="pres">
      <dgm:prSet presAssocID="{E2F8810F-3122-4D0F-8635-7427FC427400}" presName="parTxOnlySpace" presStyleCnt="0"/>
      <dgm:spPr/>
    </dgm:pt>
    <dgm:pt modelId="{C787A902-AB0E-4ED4-962D-9EB759EF6251}" type="pres">
      <dgm:prSet presAssocID="{A6145042-B172-484F-9C6E-1E14ABD98859}" presName="parTxOnly" presStyleLbl="node1" presStyleIdx="4" presStyleCnt="6" custScaleX="106231">
        <dgm:presLayoutVars>
          <dgm:chMax val="0"/>
          <dgm:chPref val="0"/>
          <dgm:bulletEnabled val="1"/>
        </dgm:presLayoutVars>
      </dgm:prSet>
      <dgm:spPr/>
      <dgm:t>
        <a:bodyPr/>
        <a:lstStyle/>
        <a:p>
          <a:endParaRPr lang="de-DE"/>
        </a:p>
      </dgm:t>
    </dgm:pt>
    <dgm:pt modelId="{08A171DA-EF13-4982-979D-507253B1E55B}" type="pres">
      <dgm:prSet presAssocID="{2ACAB7F3-A447-4761-9CF5-37A95B876DD0}" presName="parTxOnlySpace" presStyleCnt="0"/>
      <dgm:spPr/>
    </dgm:pt>
    <dgm:pt modelId="{1D944749-8B30-4244-BF7B-C1E1DB1B91C4}" type="pres">
      <dgm:prSet presAssocID="{5D2350C8-C87E-48E6-87D6-70F74B18710F}" presName="parTxOnly" presStyleLbl="node1" presStyleIdx="5" presStyleCnt="6">
        <dgm:presLayoutVars>
          <dgm:chMax val="0"/>
          <dgm:chPref val="0"/>
          <dgm:bulletEnabled val="1"/>
        </dgm:presLayoutVars>
      </dgm:prSet>
      <dgm:spPr/>
      <dgm:t>
        <a:bodyPr/>
        <a:lstStyle/>
        <a:p>
          <a:endParaRPr lang="de-DE"/>
        </a:p>
      </dgm:t>
    </dgm:pt>
  </dgm:ptLst>
  <dgm:cxnLst>
    <dgm:cxn modelId="{84B6218A-6282-40A3-A0DD-5404AB3D18FF}" type="presOf" srcId="{5D2350C8-C87E-48E6-87D6-70F74B18710F}" destId="{1D944749-8B30-4244-BF7B-C1E1DB1B91C4}" srcOrd="0" destOrd="0" presId="urn:microsoft.com/office/officeart/2005/8/layout/chevron1"/>
    <dgm:cxn modelId="{2FC01CE2-E04B-4F44-8216-BCED384C3108}" srcId="{D8314A40-312B-4B92-933C-E2271BE20DF4}" destId="{9F75984F-76DC-4EBF-A772-E079BB1EF37D}" srcOrd="3" destOrd="0" parTransId="{1A1A8B8A-B19A-4C6D-9E60-0D944CA386C5}" sibTransId="{E2F8810F-3122-4D0F-8635-7427FC427400}"/>
    <dgm:cxn modelId="{D2B849EC-9385-454D-9B64-DA0878870160}" type="presOf" srcId="{D8314A40-312B-4B92-933C-E2271BE20DF4}" destId="{DDF1ABB6-C8F8-464B-84B7-E47B279AEC38}" srcOrd="0" destOrd="0" presId="urn:microsoft.com/office/officeart/2005/8/layout/chevron1"/>
    <dgm:cxn modelId="{915BD773-8C2C-4BBF-9EC3-D080414033A7}" srcId="{D8314A40-312B-4B92-933C-E2271BE20DF4}" destId="{372B75DA-6CBA-4709-AEB1-B241B9D450B0}" srcOrd="2" destOrd="0" parTransId="{49CFCD4B-1FBC-4B8B-AF49-807F84EF9DC6}" sibTransId="{3053CED0-C0E0-42A7-B9C4-8CEFA13645D3}"/>
    <dgm:cxn modelId="{1EF37316-DA69-4894-BA95-B9971C20DD2A}" type="presOf" srcId="{C06CD66D-6E09-44F5-950B-E13F4B4D4ABA}" destId="{118A55F8-D803-498F-87F5-6C012BFAE19E}" srcOrd="0" destOrd="0" presId="urn:microsoft.com/office/officeart/2005/8/layout/chevron1"/>
    <dgm:cxn modelId="{41790A6C-9638-4330-8327-EFBE236D009A}" srcId="{D8314A40-312B-4B92-933C-E2271BE20DF4}" destId="{A6145042-B172-484F-9C6E-1E14ABD98859}" srcOrd="4" destOrd="0" parTransId="{35302979-2D2F-4341-8F37-45FE24E39B14}" sibTransId="{2ACAB7F3-A447-4761-9CF5-37A95B876DD0}"/>
    <dgm:cxn modelId="{23A56C3C-66DB-42CD-8E8B-A6FB3F35467D}" type="presOf" srcId="{9F75984F-76DC-4EBF-A772-E079BB1EF37D}" destId="{E3D2AC46-E104-4565-8827-ABBB27A6C113}" srcOrd="0" destOrd="0" presId="urn:microsoft.com/office/officeart/2005/8/layout/chevron1"/>
    <dgm:cxn modelId="{15F1BF45-84B1-4747-96C8-F03A20C2C76C}" srcId="{D8314A40-312B-4B92-933C-E2271BE20DF4}" destId="{C06CD66D-6E09-44F5-950B-E13F4B4D4ABA}" srcOrd="0" destOrd="0" parTransId="{E243131B-8DCB-4A2C-8B54-AFA55FD5A90C}" sibTransId="{F0559F3D-ED9B-469E-8E11-2BB0C285CA69}"/>
    <dgm:cxn modelId="{2D01A4E0-AD7B-46CE-BC28-477CE30B0839}" type="presOf" srcId="{B2044A13-0679-48DD-81D6-AD92440EDBC0}" destId="{BB4F6160-A4B9-41B0-8392-6E2230AF84E5}" srcOrd="0" destOrd="0" presId="urn:microsoft.com/office/officeart/2005/8/layout/chevron1"/>
    <dgm:cxn modelId="{1F0A7A53-0E0E-4D90-BD7D-213992FF980B}" srcId="{D8314A40-312B-4B92-933C-E2271BE20DF4}" destId="{5D2350C8-C87E-48E6-87D6-70F74B18710F}" srcOrd="5" destOrd="0" parTransId="{702D6861-85F6-42B9-97EF-DBD17AB4BAC8}" sibTransId="{78E334E7-6065-47BA-85C8-1F93A9C34071}"/>
    <dgm:cxn modelId="{860A8E2F-30EE-420D-A609-D64724E62596}" type="presOf" srcId="{A6145042-B172-484F-9C6E-1E14ABD98859}" destId="{C787A902-AB0E-4ED4-962D-9EB759EF6251}" srcOrd="0" destOrd="0" presId="urn:microsoft.com/office/officeart/2005/8/layout/chevron1"/>
    <dgm:cxn modelId="{9BB5AA3C-C978-40DC-8BBE-F089D9AEE4C6}" type="presOf" srcId="{372B75DA-6CBA-4709-AEB1-B241B9D450B0}" destId="{4B224330-F460-4C44-80BB-C54866B25928}" srcOrd="0" destOrd="0" presId="urn:microsoft.com/office/officeart/2005/8/layout/chevron1"/>
    <dgm:cxn modelId="{2ADB3FD6-F9C3-4190-A7AB-DC88B9622138}" srcId="{D8314A40-312B-4B92-933C-E2271BE20DF4}" destId="{B2044A13-0679-48DD-81D6-AD92440EDBC0}" srcOrd="1" destOrd="0" parTransId="{32FBE6F0-F75F-4445-9282-D0FB03C25FC1}" sibTransId="{67A5BAB9-2CFB-41B3-AF26-59883875B920}"/>
    <dgm:cxn modelId="{D8EAE985-2A7C-4AE9-8BB1-4E7DFB2470F0}" type="presParOf" srcId="{DDF1ABB6-C8F8-464B-84B7-E47B279AEC38}" destId="{118A55F8-D803-498F-87F5-6C012BFAE19E}" srcOrd="0" destOrd="0" presId="urn:microsoft.com/office/officeart/2005/8/layout/chevron1"/>
    <dgm:cxn modelId="{C7A72F79-22ED-47A9-8C81-69B4066C6D2F}" type="presParOf" srcId="{DDF1ABB6-C8F8-464B-84B7-E47B279AEC38}" destId="{1A406EEA-68C5-41DE-87B3-E3C988C087D7}" srcOrd="1" destOrd="0" presId="urn:microsoft.com/office/officeart/2005/8/layout/chevron1"/>
    <dgm:cxn modelId="{852DC443-63C3-4FE1-A3D5-127140BACAC0}" type="presParOf" srcId="{DDF1ABB6-C8F8-464B-84B7-E47B279AEC38}" destId="{BB4F6160-A4B9-41B0-8392-6E2230AF84E5}" srcOrd="2" destOrd="0" presId="urn:microsoft.com/office/officeart/2005/8/layout/chevron1"/>
    <dgm:cxn modelId="{846E9538-8DE9-499F-A818-BCB5991C1B5B}" type="presParOf" srcId="{DDF1ABB6-C8F8-464B-84B7-E47B279AEC38}" destId="{EAF111B3-E48C-40C8-BAEE-F17ACE398C27}" srcOrd="3" destOrd="0" presId="urn:microsoft.com/office/officeart/2005/8/layout/chevron1"/>
    <dgm:cxn modelId="{042CFE45-7CF5-4898-A0CF-0CDA05FF31CD}" type="presParOf" srcId="{DDF1ABB6-C8F8-464B-84B7-E47B279AEC38}" destId="{4B224330-F460-4C44-80BB-C54866B25928}" srcOrd="4" destOrd="0" presId="urn:microsoft.com/office/officeart/2005/8/layout/chevron1"/>
    <dgm:cxn modelId="{7779BDB7-DF36-4024-A8BC-C52885D9967E}" type="presParOf" srcId="{DDF1ABB6-C8F8-464B-84B7-E47B279AEC38}" destId="{B5B52168-EDE9-4FA1-A98A-C909C2021947}" srcOrd="5" destOrd="0" presId="urn:microsoft.com/office/officeart/2005/8/layout/chevron1"/>
    <dgm:cxn modelId="{30D1DDBC-0BF8-47A9-A5B2-994EB39E8A38}" type="presParOf" srcId="{DDF1ABB6-C8F8-464B-84B7-E47B279AEC38}" destId="{E3D2AC46-E104-4565-8827-ABBB27A6C113}" srcOrd="6" destOrd="0" presId="urn:microsoft.com/office/officeart/2005/8/layout/chevron1"/>
    <dgm:cxn modelId="{8EF5BD9C-D1A3-4650-A887-549C4745BD01}" type="presParOf" srcId="{DDF1ABB6-C8F8-464B-84B7-E47B279AEC38}" destId="{FCD12669-219C-447D-B6C7-B0173D0A5302}" srcOrd="7" destOrd="0" presId="urn:microsoft.com/office/officeart/2005/8/layout/chevron1"/>
    <dgm:cxn modelId="{6FE64512-80EF-4D6F-A22C-15450AEFE43A}" type="presParOf" srcId="{DDF1ABB6-C8F8-464B-84B7-E47B279AEC38}" destId="{C787A902-AB0E-4ED4-962D-9EB759EF6251}" srcOrd="8" destOrd="0" presId="urn:microsoft.com/office/officeart/2005/8/layout/chevron1"/>
    <dgm:cxn modelId="{3D7B8BF4-3C07-4A1D-B200-0EDB3DC24D26}" type="presParOf" srcId="{DDF1ABB6-C8F8-464B-84B7-E47B279AEC38}" destId="{08A171DA-EF13-4982-979D-507253B1E55B}" srcOrd="9" destOrd="0" presId="urn:microsoft.com/office/officeart/2005/8/layout/chevron1"/>
    <dgm:cxn modelId="{82C63161-F2AC-4A26-B011-9E9B0906FACE}" type="presParOf" srcId="{DDF1ABB6-C8F8-464B-84B7-E47B279AEC38}" destId="{1D944749-8B30-4244-BF7B-C1E1DB1B91C4}" srcOrd="10" destOrd="0" presId="urn:microsoft.com/office/officeart/2005/8/layout/chevron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8314A40-312B-4B92-933C-E2271BE20DF4}" type="doc">
      <dgm:prSet loTypeId="urn:microsoft.com/office/officeart/2005/8/layout/chevron1" loCatId="process" qsTypeId="urn:microsoft.com/office/officeart/2005/8/quickstyle/simple1" qsCatId="simple" csTypeId="urn:microsoft.com/office/officeart/2005/8/colors/accent1_2" csCatId="accent1" phldr="1"/>
      <dgm:spPr/>
    </dgm:pt>
    <dgm:pt modelId="{C06CD66D-6E09-44F5-950B-E13F4B4D4ABA}">
      <dgm:prSet phldrT="[Text]" custT="1"/>
      <dgm:spPr>
        <a:solidFill>
          <a:srgbClr val="006CB1"/>
        </a:solidFill>
      </dgm:spPr>
      <dgm:t>
        <a:bodyPr/>
        <a:lstStyle/>
        <a:p>
          <a:r>
            <a:rPr lang="de-DE" sz="1300" b="1" dirty="0" smtClean="0"/>
            <a:t>Schritt 1</a:t>
          </a:r>
        </a:p>
        <a:p>
          <a:r>
            <a:rPr lang="de-DE" sz="1300" dirty="0" smtClean="0"/>
            <a:t>Festlegung der Wirkungsgrenzen</a:t>
          </a:r>
          <a:endParaRPr lang="de-DE" sz="1300" dirty="0"/>
        </a:p>
      </dgm:t>
    </dgm:pt>
    <dgm:pt modelId="{E243131B-8DCB-4A2C-8B54-AFA55FD5A90C}" type="parTrans" cxnId="{15F1BF45-84B1-4747-96C8-F03A20C2C76C}">
      <dgm:prSet/>
      <dgm:spPr/>
      <dgm:t>
        <a:bodyPr/>
        <a:lstStyle/>
        <a:p>
          <a:endParaRPr lang="de-DE"/>
        </a:p>
      </dgm:t>
    </dgm:pt>
    <dgm:pt modelId="{F0559F3D-ED9B-469E-8E11-2BB0C285CA69}" type="sibTrans" cxnId="{15F1BF45-84B1-4747-96C8-F03A20C2C76C}">
      <dgm:prSet/>
      <dgm:spPr/>
      <dgm:t>
        <a:bodyPr/>
        <a:lstStyle/>
        <a:p>
          <a:endParaRPr lang="de-DE"/>
        </a:p>
      </dgm:t>
    </dgm:pt>
    <dgm:pt modelId="{B2044A13-0679-48DD-81D6-AD92440EDBC0}">
      <dgm:prSet phldrT="[Text]" custT="1"/>
      <dgm:spPr>
        <a:solidFill>
          <a:srgbClr val="006CB1"/>
        </a:solidFill>
      </dgm:spPr>
      <dgm:t>
        <a:bodyPr/>
        <a:lstStyle/>
        <a:p>
          <a:r>
            <a:rPr lang="de-DE" sz="1200" b="1" dirty="0" smtClean="0"/>
            <a:t>Schritt 2</a:t>
          </a:r>
        </a:p>
        <a:p>
          <a:r>
            <a:rPr lang="de-DE" sz="1200" dirty="0" smtClean="0"/>
            <a:t>Identifikation der Ein- und Ausgangsströme</a:t>
          </a:r>
          <a:endParaRPr lang="de-DE" sz="1200" dirty="0"/>
        </a:p>
      </dgm:t>
    </dgm:pt>
    <dgm:pt modelId="{32FBE6F0-F75F-4445-9282-D0FB03C25FC1}" type="parTrans" cxnId="{2ADB3FD6-F9C3-4190-A7AB-DC88B9622138}">
      <dgm:prSet/>
      <dgm:spPr/>
      <dgm:t>
        <a:bodyPr/>
        <a:lstStyle/>
        <a:p>
          <a:endParaRPr lang="de-DE"/>
        </a:p>
      </dgm:t>
    </dgm:pt>
    <dgm:pt modelId="{67A5BAB9-2CFB-41B3-AF26-59883875B920}" type="sibTrans" cxnId="{2ADB3FD6-F9C3-4190-A7AB-DC88B9622138}">
      <dgm:prSet/>
      <dgm:spPr/>
      <dgm:t>
        <a:bodyPr/>
        <a:lstStyle/>
        <a:p>
          <a:endParaRPr lang="de-DE"/>
        </a:p>
      </dgm:t>
    </dgm:pt>
    <dgm:pt modelId="{5D2350C8-C87E-48E6-87D6-70F74B18710F}">
      <dgm:prSet phldrT="[Text]" custT="1"/>
      <dgm:spPr>
        <a:solidFill>
          <a:srgbClr val="006CB1"/>
        </a:solidFill>
      </dgm:spPr>
      <dgm:t>
        <a:bodyPr/>
        <a:lstStyle/>
        <a:p>
          <a:r>
            <a:rPr lang="de-DE" sz="1050" b="1" dirty="0" smtClean="0"/>
            <a:t>Schritt 6</a:t>
          </a:r>
        </a:p>
        <a:p>
          <a:r>
            <a:rPr lang="de-DE" sz="1050" dirty="0" smtClean="0"/>
            <a:t>Darstellung des Verbesserungs-potenzials und Maßnahmen</a:t>
          </a:r>
          <a:endParaRPr lang="de-DE" sz="1050" dirty="0"/>
        </a:p>
      </dgm:t>
    </dgm:pt>
    <dgm:pt modelId="{702D6861-85F6-42B9-97EF-DBD17AB4BAC8}" type="parTrans" cxnId="{1F0A7A53-0E0E-4D90-BD7D-213992FF980B}">
      <dgm:prSet/>
      <dgm:spPr/>
      <dgm:t>
        <a:bodyPr/>
        <a:lstStyle/>
        <a:p>
          <a:endParaRPr lang="de-DE"/>
        </a:p>
      </dgm:t>
    </dgm:pt>
    <dgm:pt modelId="{78E334E7-6065-47BA-85C8-1F93A9C34071}" type="sibTrans" cxnId="{1F0A7A53-0E0E-4D90-BD7D-213992FF980B}">
      <dgm:prSet/>
      <dgm:spPr/>
      <dgm:t>
        <a:bodyPr/>
        <a:lstStyle/>
        <a:p>
          <a:endParaRPr lang="de-DE"/>
        </a:p>
      </dgm:t>
    </dgm:pt>
    <dgm:pt modelId="{372B75DA-6CBA-4709-AEB1-B241B9D450B0}">
      <dgm:prSet phldrT="[Text]" custT="1"/>
      <dgm:spPr>
        <a:solidFill>
          <a:srgbClr val="006CB1"/>
        </a:solidFill>
      </dgm:spPr>
      <dgm:t>
        <a:bodyPr/>
        <a:lstStyle/>
        <a:p>
          <a:r>
            <a:rPr lang="de-DE" sz="1200" b="1" dirty="0" smtClean="0"/>
            <a:t>Schritt 3</a:t>
          </a:r>
        </a:p>
        <a:p>
          <a:r>
            <a:rPr lang="de-DE" sz="1200" dirty="0" smtClean="0"/>
            <a:t>Feststellung der Rahmen-bedingungen</a:t>
          </a:r>
          <a:endParaRPr lang="de-DE" sz="1200" dirty="0"/>
        </a:p>
      </dgm:t>
    </dgm:pt>
    <dgm:pt modelId="{49CFCD4B-1FBC-4B8B-AF49-807F84EF9DC6}" type="parTrans" cxnId="{915BD773-8C2C-4BBF-9EC3-D080414033A7}">
      <dgm:prSet/>
      <dgm:spPr/>
      <dgm:t>
        <a:bodyPr/>
        <a:lstStyle/>
        <a:p>
          <a:endParaRPr lang="de-DE"/>
        </a:p>
      </dgm:t>
    </dgm:pt>
    <dgm:pt modelId="{3053CED0-C0E0-42A7-B9C4-8CEFA13645D3}" type="sibTrans" cxnId="{915BD773-8C2C-4BBF-9EC3-D080414033A7}">
      <dgm:prSet/>
      <dgm:spPr/>
      <dgm:t>
        <a:bodyPr/>
        <a:lstStyle/>
        <a:p>
          <a:endParaRPr lang="de-DE"/>
        </a:p>
      </dgm:t>
    </dgm:pt>
    <dgm:pt modelId="{9F75984F-76DC-4EBF-A772-E079BB1EF37D}">
      <dgm:prSet phldrT="[Text]" custT="1"/>
      <dgm:spPr>
        <a:solidFill>
          <a:srgbClr val="006CB1"/>
        </a:solidFill>
      </dgm:spPr>
      <dgm:t>
        <a:bodyPr/>
        <a:lstStyle/>
        <a:p>
          <a:r>
            <a:rPr lang="de-DE" sz="1100" b="1" dirty="0" smtClean="0"/>
            <a:t>Schritt 4</a:t>
          </a:r>
        </a:p>
        <a:p>
          <a:r>
            <a:rPr lang="de-DE" sz="1100" dirty="0" smtClean="0"/>
            <a:t>Auswahl und Darstellung der Ein- und Ausgangsströme</a:t>
          </a:r>
          <a:endParaRPr lang="de-DE" sz="1100" dirty="0"/>
        </a:p>
      </dgm:t>
    </dgm:pt>
    <dgm:pt modelId="{1A1A8B8A-B19A-4C6D-9E60-0D944CA386C5}" type="parTrans" cxnId="{2FC01CE2-E04B-4F44-8216-BCED384C3108}">
      <dgm:prSet/>
      <dgm:spPr/>
      <dgm:t>
        <a:bodyPr/>
        <a:lstStyle/>
        <a:p>
          <a:endParaRPr lang="de-DE"/>
        </a:p>
      </dgm:t>
    </dgm:pt>
    <dgm:pt modelId="{E2F8810F-3122-4D0F-8635-7427FC427400}" type="sibTrans" cxnId="{2FC01CE2-E04B-4F44-8216-BCED384C3108}">
      <dgm:prSet/>
      <dgm:spPr/>
      <dgm:t>
        <a:bodyPr/>
        <a:lstStyle/>
        <a:p>
          <a:endParaRPr lang="de-DE"/>
        </a:p>
      </dgm:t>
    </dgm:pt>
    <dgm:pt modelId="{A6145042-B172-484F-9C6E-1E14ABD98859}">
      <dgm:prSet phldrT="[Text]" custT="1"/>
      <dgm:spPr>
        <a:solidFill>
          <a:srgbClr val="006CB1"/>
        </a:solidFill>
      </dgm:spPr>
      <dgm:t>
        <a:bodyPr/>
        <a:lstStyle/>
        <a:p>
          <a:r>
            <a:rPr lang="de-DE" sz="1200" b="1" dirty="0" smtClean="0"/>
            <a:t>Schritt 5</a:t>
          </a:r>
        </a:p>
        <a:p>
          <a:r>
            <a:rPr lang="de-DE" sz="1200" dirty="0" smtClean="0"/>
            <a:t>Analyse des Einsparpotenzials</a:t>
          </a:r>
          <a:endParaRPr lang="de-DE" sz="1200" dirty="0"/>
        </a:p>
      </dgm:t>
    </dgm:pt>
    <dgm:pt modelId="{35302979-2D2F-4341-8F37-45FE24E39B14}" type="parTrans" cxnId="{41790A6C-9638-4330-8327-EFBE236D009A}">
      <dgm:prSet/>
      <dgm:spPr/>
      <dgm:t>
        <a:bodyPr/>
        <a:lstStyle/>
        <a:p>
          <a:endParaRPr lang="de-DE"/>
        </a:p>
      </dgm:t>
    </dgm:pt>
    <dgm:pt modelId="{2ACAB7F3-A447-4761-9CF5-37A95B876DD0}" type="sibTrans" cxnId="{41790A6C-9638-4330-8327-EFBE236D009A}">
      <dgm:prSet/>
      <dgm:spPr/>
      <dgm:t>
        <a:bodyPr/>
        <a:lstStyle/>
        <a:p>
          <a:endParaRPr lang="de-DE"/>
        </a:p>
      </dgm:t>
    </dgm:pt>
    <dgm:pt modelId="{DDF1ABB6-C8F8-464B-84B7-E47B279AEC38}" type="pres">
      <dgm:prSet presAssocID="{D8314A40-312B-4B92-933C-E2271BE20DF4}" presName="Name0" presStyleCnt="0">
        <dgm:presLayoutVars>
          <dgm:dir/>
          <dgm:animLvl val="lvl"/>
          <dgm:resizeHandles val="exact"/>
        </dgm:presLayoutVars>
      </dgm:prSet>
      <dgm:spPr/>
    </dgm:pt>
    <dgm:pt modelId="{118A55F8-D803-498F-87F5-6C012BFAE19E}" type="pres">
      <dgm:prSet presAssocID="{C06CD66D-6E09-44F5-950B-E13F4B4D4ABA}" presName="parTxOnly" presStyleLbl="node1" presStyleIdx="0" presStyleCnt="6">
        <dgm:presLayoutVars>
          <dgm:chMax val="0"/>
          <dgm:chPref val="0"/>
          <dgm:bulletEnabled val="1"/>
        </dgm:presLayoutVars>
      </dgm:prSet>
      <dgm:spPr/>
      <dgm:t>
        <a:bodyPr/>
        <a:lstStyle/>
        <a:p>
          <a:endParaRPr lang="de-DE"/>
        </a:p>
      </dgm:t>
    </dgm:pt>
    <dgm:pt modelId="{1A406EEA-68C5-41DE-87B3-E3C988C087D7}" type="pres">
      <dgm:prSet presAssocID="{F0559F3D-ED9B-469E-8E11-2BB0C285CA69}" presName="parTxOnlySpace" presStyleCnt="0"/>
      <dgm:spPr/>
    </dgm:pt>
    <dgm:pt modelId="{BB4F6160-A4B9-41B0-8392-6E2230AF84E5}" type="pres">
      <dgm:prSet presAssocID="{B2044A13-0679-48DD-81D6-AD92440EDBC0}" presName="parTxOnly" presStyleLbl="node1" presStyleIdx="1" presStyleCnt="6">
        <dgm:presLayoutVars>
          <dgm:chMax val="0"/>
          <dgm:chPref val="0"/>
          <dgm:bulletEnabled val="1"/>
        </dgm:presLayoutVars>
      </dgm:prSet>
      <dgm:spPr/>
      <dgm:t>
        <a:bodyPr/>
        <a:lstStyle/>
        <a:p>
          <a:endParaRPr lang="de-DE"/>
        </a:p>
      </dgm:t>
    </dgm:pt>
    <dgm:pt modelId="{EAF111B3-E48C-40C8-BAEE-F17ACE398C27}" type="pres">
      <dgm:prSet presAssocID="{67A5BAB9-2CFB-41B3-AF26-59883875B920}" presName="parTxOnlySpace" presStyleCnt="0"/>
      <dgm:spPr/>
    </dgm:pt>
    <dgm:pt modelId="{4B224330-F460-4C44-80BB-C54866B25928}" type="pres">
      <dgm:prSet presAssocID="{372B75DA-6CBA-4709-AEB1-B241B9D450B0}" presName="parTxOnly" presStyleLbl="node1" presStyleIdx="2" presStyleCnt="6">
        <dgm:presLayoutVars>
          <dgm:chMax val="0"/>
          <dgm:chPref val="0"/>
          <dgm:bulletEnabled val="1"/>
        </dgm:presLayoutVars>
      </dgm:prSet>
      <dgm:spPr/>
      <dgm:t>
        <a:bodyPr/>
        <a:lstStyle/>
        <a:p>
          <a:endParaRPr lang="de-DE"/>
        </a:p>
      </dgm:t>
    </dgm:pt>
    <dgm:pt modelId="{B5B52168-EDE9-4FA1-A98A-C909C2021947}" type="pres">
      <dgm:prSet presAssocID="{3053CED0-C0E0-42A7-B9C4-8CEFA13645D3}" presName="parTxOnlySpace" presStyleCnt="0"/>
      <dgm:spPr/>
    </dgm:pt>
    <dgm:pt modelId="{E3D2AC46-E104-4565-8827-ABBB27A6C113}" type="pres">
      <dgm:prSet presAssocID="{9F75984F-76DC-4EBF-A772-E079BB1EF37D}" presName="parTxOnly" presStyleLbl="node1" presStyleIdx="3" presStyleCnt="6">
        <dgm:presLayoutVars>
          <dgm:chMax val="0"/>
          <dgm:chPref val="0"/>
          <dgm:bulletEnabled val="1"/>
        </dgm:presLayoutVars>
      </dgm:prSet>
      <dgm:spPr/>
      <dgm:t>
        <a:bodyPr/>
        <a:lstStyle/>
        <a:p>
          <a:endParaRPr lang="de-DE"/>
        </a:p>
      </dgm:t>
    </dgm:pt>
    <dgm:pt modelId="{FCD12669-219C-447D-B6C7-B0173D0A5302}" type="pres">
      <dgm:prSet presAssocID="{E2F8810F-3122-4D0F-8635-7427FC427400}" presName="parTxOnlySpace" presStyleCnt="0"/>
      <dgm:spPr/>
    </dgm:pt>
    <dgm:pt modelId="{C787A902-AB0E-4ED4-962D-9EB759EF6251}" type="pres">
      <dgm:prSet presAssocID="{A6145042-B172-484F-9C6E-1E14ABD98859}" presName="parTxOnly" presStyleLbl="node1" presStyleIdx="4" presStyleCnt="6">
        <dgm:presLayoutVars>
          <dgm:chMax val="0"/>
          <dgm:chPref val="0"/>
          <dgm:bulletEnabled val="1"/>
        </dgm:presLayoutVars>
      </dgm:prSet>
      <dgm:spPr/>
      <dgm:t>
        <a:bodyPr/>
        <a:lstStyle/>
        <a:p>
          <a:endParaRPr lang="de-DE"/>
        </a:p>
      </dgm:t>
    </dgm:pt>
    <dgm:pt modelId="{08A171DA-EF13-4982-979D-507253B1E55B}" type="pres">
      <dgm:prSet presAssocID="{2ACAB7F3-A447-4761-9CF5-37A95B876DD0}" presName="parTxOnlySpace" presStyleCnt="0"/>
      <dgm:spPr/>
    </dgm:pt>
    <dgm:pt modelId="{1D944749-8B30-4244-BF7B-C1E1DB1B91C4}" type="pres">
      <dgm:prSet presAssocID="{5D2350C8-C87E-48E6-87D6-70F74B18710F}" presName="parTxOnly" presStyleLbl="node1" presStyleIdx="5" presStyleCnt="6">
        <dgm:presLayoutVars>
          <dgm:chMax val="0"/>
          <dgm:chPref val="0"/>
          <dgm:bulletEnabled val="1"/>
        </dgm:presLayoutVars>
      </dgm:prSet>
      <dgm:spPr/>
      <dgm:t>
        <a:bodyPr/>
        <a:lstStyle/>
        <a:p>
          <a:endParaRPr lang="de-DE"/>
        </a:p>
      </dgm:t>
    </dgm:pt>
  </dgm:ptLst>
  <dgm:cxnLst>
    <dgm:cxn modelId="{77758DD3-A7F5-4A06-A653-A24572ADC911}" type="presOf" srcId="{C06CD66D-6E09-44F5-950B-E13F4B4D4ABA}" destId="{118A55F8-D803-498F-87F5-6C012BFAE19E}" srcOrd="0" destOrd="0" presId="urn:microsoft.com/office/officeart/2005/8/layout/chevron1"/>
    <dgm:cxn modelId="{AA96646F-BF3C-4712-A1BB-C8C3BF7D1698}" type="presOf" srcId="{D8314A40-312B-4B92-933C-E2271BE20DF4}" destId="{DDF1ABB6-C8F8-464B-84B7-E47B279AEC38}" srcOrd="0" destOrd="0" presId="urn:microsoft.com/office/officeart/2005/8/layout/chevron1"/>
    <dgm:cxn modelId="{7A4D061A-A8DA-4DE6-A121-A571730BAEBD}" type="presOf" srcId="{5D2350C8-C87E-48E6-87D6-70F74B18710F}" destId="{1D944749-8B30-4244-BF7B-C1E1DB1B91C4}" srcOrd="0" destOrd="0" presId="urn:microsoft.com/office/officeart/2005/8/layout/chevron1"/>
    <dgm:cxn modelId="{7101B807-C71F-4689-AA2A-700B133DAB7B}" type="presOf" srcId="{372B75DA-6CBA-4709-AEB1-B241B9D450B0}" destId="{4B224330-F460-4C44-80BB-C54866B25928}" srcOrd="0" destOrd="0" presId="urn:microsoft.com/office/officeart/2005/8/layout/chevron1"/>
    <dgm:cxn modelId="{41790A6C-9638-4330-8327-EFBE236D009A}" srcId="{D8314A40-312B-4B92-933C-E2271BE20DF4}" destId="{A6145042-B172-484F-9C6E-1E14ABD98859}" srcOrd="4" destOrd="0" parTransId="{35302979-2D2F-4341-8F37-45FE24E39B14}" sibTransId="{2ACAB7F3-A447-4761-9CF5-37A95B876DD0}"/>
    <dgm:cxn modelId="{355A8932-0F2C-4212-ADAB-B28A54DEEE6D}" type="presOf" srcId="{A6145042-B172-484F-9C6E-1E14ABD98859}" destId="{C787A902-AB0E-4ED4-962D-9EB759EF6251}" srcOrd="0" destOrd="0" presId="urn:microsoft.com/office/officeart/2005/8/layout/chevron1"/>
    <dgm:cxn modelId="{915BD773-8C2C-4BBF-9EC3-D080414033A7}" srcId="{D8314A40-312B-4B92-933C-E2271BE20DF4}" destId="{372B75DA-6CBA-4709-AEB1-B241B9D450B0}" srcOrd="2" destOrd="0" parTransId="{49CFCD4B-1FBC-4B8B-AF49-807F84EF9DC6}" sibTransId="{3053CED0-C0E0-42A7-B9C4-8CEFA13645D3}"/>
    <dgm:cxn modelId="{2ADB3FD6-F9C3-4190-A7AB-DC88B9622138}" srcId="{D8314A40-312B-4B92-933C-E2271BE20DF4}" destId="{B2044A13-0679-48DD-81D6-AD92440EDBC0}" srcOrd="1" destOrd="0" parTransId="{32FBE6F0-F75F-4445-9282-D0FB03C25FC1}" sibTransId="{67A5BAB9-2CFB-41B3-AF26-59883875B920}"/>
    <dgm:cxn modelId="{15F1BF45-84B1-4747-96C8-F03A20C2C76C}" srcId="{D8314A40-312B-4B92-933C-E2271BE20DF4}" destId="{C06CD66D-6E09-44F5-950B-E13F4B4D4ABA}" srcOrd="0" destOrd="0" parTransId="{E243131B-8DCB-4A2C-8B54-AFA55FD5A90C}" sibTransId="{F0559F3D-ED9B-469E-8E11-2BB0C285CA69}"/>
    <dgm:cxn modelId="{F3C770F8-5610-47F8-8C3E-A3A819BA5594}" type="presOf" srcId="{B2044A13-0679-48DD-81D6-AD92440EDBC0}" destId="{BB4F6160-A4B9-41B0-8392-6E2230AF84E5}" srcOrd="0" destOrd="0" presId="urn:microsoft.com/office/officeart/2005/8/layout/chevron1"/>
    <dgm:cxn modelId="{2FC01CE2-E04B-4F44-8216-BCED384C3108}" srcId="{D8314A40-312B-4B92-933C-E2271BE20DF4}" destId="{9F75984F-76DC-4EBF-A772-E079BB1EF37D}" srcOrd="3" destOrd="0" parTransId="{1A1A8B8A-B19A-4C6D-9E60-0D944CA386C5}" sibTransId="{E2F8810F-3122-4D0F-8635-7427FC427400}"/>
    <dgm:cxn modelId="{1F0A7A53-0E0E-4D90-BD7D-213992FF980B}" srcId="{D8314A40-312B-4B92-933C-E2271BE20DF4}" destId="{5D2350C8-C87E-48E6-87D6-70F74B18710F}" srcOrd="5" destOrd="0" parTransId="{702D6861-85F6-42B9-97EF-DBD17AB4BAC8}" sibTransId="{78E334E7-6065-47BA-85C8-1F93A9C34071}"/>
    <dgm:cxn modelId="{109EC7AB-98BF-4BDA-A3CE-EECC10F4E187}" type="presOf" srcId="{9F75984F-76DC-4EBF-A772-E079BB1EF37D}" destId="{E3D2AC46-E104-4565-8827-ABBB27A6C113}" srcOrd="0" destOrd="0" presId="urn:microsoft.com/office/officeart/2005/8/layout/chevron1"/>
    <dgm:cxn modelId="{D849E5FA-040D-452F-B6CA-5278B6DDFFBB}" type="presParOf" srcId="{DDF1ABB6-C8F8-464B-84B7-E47B279AEC38}" destId="{118A55F8-D803-498F-87F5-6C012BFAE19E}" srcOrd="0" destOrd="0" presId="urn:microsoft.com/office/officeart/2005/8/layout/chevron1"/>
    <dgm:cxn modelId="{C5824AD1-4CC5-4B7F-9789-284358A45FEC}" type="presParOf" srcId="{DDF1ABB6-C8F8-464B-84B7-E47B279AEC38}" destId="{1A406EEA-68C5-41DE-87B3-E3C988C087D7}" srcOrd="1" destOrd="0" presId="urn:microsoft.com/office/officeart/2005/8/layout/chevron1"/>
    <dgm:cxn modelId="{DFB4301A-B28E-42F7-A8E9-CE30E80ED4DA}" type="presParOf" srcId="{DDF1ABB6-C8F8-464B-84B7-E47B279AEC38}" destId="{BB4F6160-A4B9-41B0-8392-6E2230AF84E5}" srcOrd="2" destOrd="0" presId="urn:microsoft.com/office/officeart/2005/8/layout/chevron1"/>
    <dgm:cxn modelId="{48CC9849-CC9E-42D6-A546-B589E73A7DF5}" type="presParOf" srcId="{DDF1ABB6-C8F8-464B-84B7-E47B279AEC38}" destId="{EAF111B3-E48C-40C8-BAEE-F17ACE398C27}" srcOrd="3" destOrd="0" presId="urn:microsoft.com/office/officeart/2005/8/layout/chevron1"/>
    <dgm:cxn modelId="{851FB93C-2114-45D6-803D-49D198A13D75}" type="presParOf" srcId="{DDF1ABB6-C8F8-464B-84B7-E47B279AEC38}" destId="{4B224330-F460-4C44-80BB-C54866B25928}" srcOrd="4" destOrd="0" presId="urn:microsoft.com/office/officeart/2005/8/layout/chevron1"/>
    <dgm:cxn modelId="{F9DF0D84-D5C6-4D65-86FB-8D9B4E0A5BE3}" type="presParOf" srcId="{DDF1ABB6-C8F8-464B-84B7-E47B279AEC38}" destId="{B5B52168-EDE9-4FA1-A98A-C909C2021947}" srcOrd="5" destOrd="0" presId="urn:microsoft.com/office/officeart/2005/8/layout/chevron1"/>
    <dgm:cxn modelId="{A413E2CF-DD29-45BA-9FFC-B9965635BD3F}" type="presParOf" srcId="{DDF1ABB6-C8F8-464B-84B7-E47B279AEC38}" destId="{E3D2AC46-E104-4565-8827-ABBB27A6C113}" srcOrd="6" destOrd="0" presId="urn:microsoft.com/office/officeart/2005/8/layout/chevron1"/>
    <dgm:cxn modelId="{DD77097E-4234-4293-96A3-063FEAFC170F}" type="presParOf" srcId="{DDF1ABB6-C8F8-464B-84B7-E47B279AEC38}" destId="{FCD12669-219C-447D-B6C7-B0173D0A5302}" srcOrd="7" destOrd="0" presId="urn:microsoft.com/office/officeart/2005/8/layout/chevron1"/>
    <dgm:cxn modelId="{CB5D2CFE-3B70-4982-BF20-03F1DEFA6012}" type="presParOf" srcId="{DDF1ABB6-C8F8-464B-84B7-E47B279AEC38}" destId="{C787A902-AB0E-4ED4-962D-9EB759EF6251}" srcOrd="8" destOrd="0" presId="urn:microsoft.com/office/officeart/2005/8/layout/chevron1"/>
    <dgm:cxn modelId="{297564DF-7CB7-4D12-9B87-BA69F791F615}" type="presParOf" srcId="{DDF1ABB6-C8F8-464B-84B7-E47B279AEC38}" destId="{08A171DA-EF13-4982-979D-507253B1E55B}" srcOrd="9" destOrd="0" presId="urn:microsoft.com/office/officeart/2005/8/layout/chevron1"/>
    <dgm:cxn modelId="{92DBF826-C0B1-4B7A-8AB5-A1A96697302C}" type="presParOf" srcId="{DDF1ABB6-C8F8-464B-84B7-E47B279AEC38}" destId="{1D944749-8B30-4244-BF7B-C1E1DB1B91C4}" srcOrd="10"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D8314A40-312B-4B92-933C-E2271BE20DF4}" type="doc">
      <dgm:prSet loTypeId="urn:microsoft.com/office/officeart/2005/8/layout/chevron1" loCatId="process" qsTypeId="urn:microsoft.com/office/officeart/2005/8/quickstyle/simple1" qsCatId="simple" csTypeId="urn:microsoft.com/office/officeart/2005/8/colors/accent1_2" csCatId="accent1" phldr="1"/>
      <dgm:spPr/>
    </dgm:pt>
    <dgm:pt modelId="{C06CD66D-6E09-44F5-950B-E13F4B4D4ABA}">
      <dgm:prSet phldrT="[Text]" custT="1"/>
      <dgm:spPr>
        <a:solidFill>
          <a:srgbClr val="86BC24"/>
        </a:solidFill>
      </dgm:spPr>
      <dgm:t>
        <a:bodyPr/>
        <a:lstStyle/>
        <a:p>
          <a:r>
            <a:rPr lang="de-DE" sz="1200" b="1" dirty="0" smtClean="0"/>
            <a:t>Rahmen </a:t>
          </a:r>
          <a:r>
            <a:rPr lang="de-DE" sz="1200" b="0" dirty="0" smtClean="0"/>
            <a:t>schaffen</a:t>
          </a:r>
          <a:endParaRPr lang="de-DE" sz="1200" b="0" dirty="0"/>
        </a:p>
      </dgm:t>
    </dgm:pt>
    <dgm:pt modelId="{E243131B-8DCB-4A2C-8B54-AFA55FD5A90C}" type="parTrans" cxnId="{15F1BF45-84B1-4747-96C8-F03A20C2C76C}">
      <dgm:prSet/>
      <dgm:spPr/>
      <dgm:t>
        <a:bodyPr/>
        <a:lstStyle/>
        <a:p>
          <a:endParaRPr lang="de-DE"/>
        </a:p>
      </dgm:t>
    </dgm:pt>
    <dgm:pt modelId="{F0559F3D-ED9B-469E-8E11-2BB0C285CA69}" type="sibTrans" cxnId="{15F1BF45-84B1-4747-96C8-F03A20C2C76C}">
      <dgm:prSet/>
      <dgm:spPr/>
      <dgm:t>
        <a:bodyPr/>
        <a:lstStyle/>
        <a:p>
          <a:endParaRPr lang="de-DE"/>
        </a:p>
      </dgm:t>
    </dgm:pt>
    <dgm:pt modelId="{B2044A13-0679-48DD-81D6-AD92440EDBC0}">
      <dgm:prSet phldrT="[Text]" custT="1"/>
      <dgm:spPr>
        <a:solidFill>
          <a:srgbClr val="86BC24"/>
        </a:solidFill>
      </dgm:spPr>
      <dgm:t>
        <a:bodyPr/>
        <a:lstStyle/>
        <a:p>
          <a:r>
            <a:rPr lang="de-DE" sz="1200" b="1" dirty="0" smtClean="0"/>
            <a:t>Situation I</a:t>
          </a:r>
          <a:r>
            <a:rPr lang="de-DE" sz="1200" dirty="0" smtClean="0"/>
            <a:t>: Einfluss MA auf Energie- und Ressourcenverbrauch</a:t>
          </a:r>
          <a:endParaRPr lang="de-DE" sz="1200" dirty="0"/>
        </a:p>
      </dgm:t>
    </dgm:pt>
    <dgm:pt modelId="{32FBE6F0-F75F-4445-9282-D0FB03C25FC1}" type="parTrans" cxnId="{2ADB3FD6-F9C3-4190-A7AB-DC88B9622138}">
      <dgm:prSet/>
      <dgm:spPr/>
      <dgm:t>
        <a:bodyPr/>
        <a:lstStyle/>
        <a:p>
          <a:endParaRPr lang="de-DE"/>
        </a:p>
      </dgm:t>
    </dgm:pt>
    <dgm:pt modelId="{67A5BAB9-2CFB-41B3-AF26-59883875B920}" type="sibTrans" cxnId="{2ADB3FD6-F9C3-4190-A7AB-DC88B9622138}">
      <dgm:prSet/>
      <dgm:spPr/>
      <dgm:t>
        <a:bodyPr/>
        <a:lstStyle/>
        <a:p>
          <a:endParaRPr lang="de-DE"/>
        </a:p>
      </dgm:t>
    </dgm:pt>
    <dgm:pt modelId="{5D2350C8-C87E-48E6-87D6-70F74B18710F}">
      <dgm:prSet phldrT="[Text]" custT="1"/>
      <dgm:spPr>
        <a:solidFill>
          <a:srgbClr val="86BC24"/>
        </a:solidFill>
      </dgm:spPr>
      <dgm:t>
        <a:bodyPr/>
        <a:lstStyle/>
        <a:p>
          <a:r>
            <a:rPr lang="de-DE" sz="1200" b="1" dirty="0" smtClean="0"/>
            <a:t>Maßnahmen</a:t>
          </a:r>
          <a:r>
            <a:rPr lang="de-DE" sz="1200" dirty="0" smtClean="0"/>
            <a:t> entwickeln und umsetzen</a:t>
          </a:r>
          <a:endParaRPr lang="de-DE" sz="1200" dirty="0"/>
        </a:p>
      </dgm:t>
    </dgm:pt>
    <dgm:pt modelId="{702D6861-85F6-42B9-97EF-DBD17AB4BAC8}" type="parTrans" cxnId="{1F0A7A53-0E0E-4D90-BD7D-213992FF980B}">
      <dgm:prSet/>
      <dgm:spPr/>
      <dgm:t>
        <a:bodyPr/>
        <a:lstStyle/>
        <a:p>
          <a:endParaRPr lang="de-DE"/>
        </a:p>
      </dgm:t>
    </dgm:pt>
    <dgm:pt modelId="{78E334E7-6065-47BA-85C8-1F93A9C34071}" type="sibTrans" cxnId="{1F0A7A53-0E0E-4D90-BD7D-213992FF980B}">
      <dgm:prSet/>
      <dgm:spPr/>
      <dgm:t>
        <a:bodyPr/>
        <a:lstStyle/>
        <a:p>
          <a:endParaRPr lang="de-DE"/>
        </a:p>
      </dgm:t>
    </dgm:pt>
    <dgm:pt modelId="{372B75DA-6CBA-4709-AEB1-B241B9D450B0}">
      <dgm:prSet phldrT="[Text]" custT="1"/>
      <dgm:spPr>
        <a:solidFill>
          <a:srgbClr val="86BC24"/>
        </a:solidFill>
      </dgm:spPr>
      <dgm:t>
        <a:bodyPr/>
        <a:lstStyle/>
        <a:p>
          <a:r>
            <a:rPr lang="de-DE" sz="1200" b="1" dirty="0" smtClean="0"/>
            <a:t>Situation II</a:t>
          </a:r>
          <a:r>
            <a:rPr lang="de-DE" sz="1200" dirty="0" smtClean="0"/>
            <a:t>: Beteiligung</a:t>
          </a:r>
          <a:endParaRPr lang="de-DE" sz="1200" dirty="0"/>
        </a:p>
      </dgm:t>
    </dgm:pt>
    <dgm:pt modelId="{49CFCD4B-1FBC-4B8B-AF49-807F84EF9DC6}" type="parTrans" cxnId="{915BD773-8C2C-4BBF-9EC3-D080414033A7}">
      <dgm:prSet/>
      <dgm:spPr/>
      <dgm:t>
        <a:bodyPr/>
        <a:lstStyle/>
        <a:p>
          <a:endParaRPr lang="de-DE"/>
        </a:p>
      </dgm:t>
    </dgm:pt>
    <dgm:pt modelId="{3053CED0-C0E0-42A7-B9C4-8CEFA13645D3}" type="sibTrans" cxnId="{915BD773-8C2C-4BBF-9EC3-D080414033A7}">
      <dgm:prSet/>
      <dgm:spPr/>
      <dgm:t>
        <a:bodyPr/>
        <a:lstStyle/>
        <a:p>
          <a:endParaRPr lang="de-DE"/>
        </a:p>
      </dgm:t>
    </dgm:pt>
    <dgm:pt modelId="{9F75984F-76DC-4EBF-A772-E079BB1EF37D}">
      <dgm:prSet phldrT="[Text]" custT="1"/>
      <dgm:spPr>
        <a:solidFill>
          <a:srgbClr val="86BC24"/>
        </a:solidFill>
      </dgm:spPr>
      <dgm:t>
        <a:bodyPr/>
        <a:lstStyle/>
        <a:p>
          <a:r>
            <a:rPr lang="de-DE" sz="1200" b="1" dirty="0" smtClean="0"/>
            <a:t>Handlungsbereiche</a:t>
          </a:r>
          <a:r>
            <a:rPr lang="de-DE" sz="1200" dirty="0" smtClean="0"/>
            <a:t> entwickeln</a:t>
          </a:r>
          <a:endParaRPr lang="de-DE" sz="1200" dirty="0"/>
        </a:p>
      </dgm:t>
    </dgm:pt>
    <dgm:pt modelId="{1A1A8B8A-B19A-4C6D-9E60-0D944CA386C5}" type="parTrans" cxnId="{2FC01CE2-E04B-4F44-8216-BCED384C3108}">
      <dgm:prSet/>
      <dgm:spPr/>
      <dgm:t>
        <a:bodyPr/>
        <a:lstStyle/>
        <a:p>
          <a:endParaRPr lang="de-DE"/>
        </a:p>
      </dgm:t>
    </dgm:pt>
    <dgm:pt modelId="{E2F8810F-3122-4D0F-8635-7427FC427400}" type="sibTrans" cxnId="{2FC01CE2-E04B-4F44-8216-BCED384C3108}">
      <dgm:prSet/>
      <dgm:spPr/>
      <dgm:t>
        <a:bodyPr/>
        <a:lstStyle/>
        <a:p>
          <a:endParaRPr lang="de-DE"/>
        </a:p>
      </dgm:t>
    </dgm:pt>
    <dgm:pt modelId="{A6145042-B172-484F-9C6E-1E14ABD98859}">
      <dgm:prSet phldrT="[Text]" custT="1"/>
      <dgm:spPr>
        <a:solidFill>
          <a:srgbClr val="86BC24"/>
        </a:solidFill>
      </dgm:spPr>
      <dgm:t>
        <a:bodyPr/>
        <a:lstStyle/>
        <a:p>
          <a:r>
            <a:rPr lang="de-DE" sz="1200" b="1" dirty="0" smtClean="0"/>
            <a:t>Handlungsoptionen</a:t>
          </a:r>
          <a:r>
            <a:rPr lang="de-DE" sz="1200" dirty="0" smtClean="0"/>
            <a:t> bewerten und priorisieren</a:t>
          </a:r>
          <a:endParaRPr lang="de-DE" sz="1200" dirty="0"/>
        </a:p>
      </dgm:t>
    </dgm:pt>
    <dgm:pt modelId="{35302979-2D2F-4341-8F37-45FE24E39B14}" type="parTrans" cxnId="{41790A6C-9638-4330-8327-EFBE236D009A}">
      <dgm:prSet/>
      <dgm:spPr/>
      <dgm:t>
        <a:bodyPr/>
        <a:lstStyle/>
        <a:p>
          <a:endParaRPr lang="de-DE"/>
        </a:p>
      </dgm:t>
    </dgm:pt>
    <dgm:pt modelId="{2ACAB7F3-A447-4761-9CF5-37A95B876DD0}" type="sibTrans" cxnId="{41790A6C-9638-4330-8327-EFBE236D009A}">
      <dgm:prSet/>
      <dgm:spPr/>
      <dgm:t>
        <a:bodyPr/>
        <a:lstStyle/>
        <a:p>
          <a:endParaRPr lang="de-DE"/>
        </a:p>
      </dgm:t>
    </dgm:pt>
    <dgm:pt modelId="{DDF1ABB6-C8F8-464B-84B7-E47B279AEC38}" type="pres">
      <dgm:prSet presAssocID="{D8314A40-312B-4B92-933C-E2271BE20DF4}" presName="Name0" presStyleCnt="0">
        <dgm:presLayoutVars>
          <dgm:dir/>
          <dgm:animLvl val="lvl"/>
          <dgm:resizeHandles val="exact"/>
        </dgm:presLayoutVars>
      </dgm:prSet>
      <dgm:spPr/>
    </dgm:pt>
    <dgm:pt modelId="{118A55F8-D803-498F-87F5-6C012BFAE19E}" type="pres">
      <dgm:prSet presAssocID="{C06CD66D-6E09-44F5-950B-E13F4B4D4ABA}" presName="parTxOnly" presStyleLbl="node1" presStyleIdx="0" presStyleCnt="6" custLinFactNeighborX="-1974" custLinFactNeighborY="343">
        <dgm:presLayoutVars>
          <dgm:chMax val="0"/>
          <dgm:chPref val="0"/>
          <dgm:bulletEnabled val="1"/>
        </dgm:presLayoutVars>
      </dgm:prSet>
      <dgm:spPr/>
      <dgm:t>
        <a:bodyPr/>
        <a:lstStyle/>
        <a:p>
          <a:endParaRPr lang="de-DE"/>
        </a:p>
      </dgm:t>
    </dgm:pt>
    <dgm:pt modelId="{1A406EEA-68C5-41DE-87B3-E3C988C087D7}" type="pres">
      <dgm:prSet presAssocID="{F0559F3D-ED9B-469E-8E11-2BB0C285CA69}" presName="parTxOnlySpace" presStyleCnt="0"/>
      <dgm:spPr/>
    </dgm:pt>
    <dgm:pt modelId="{BB4F6160-A4B9-41B0-8392-6E2230AF84E5}" type="pres">
      <dgm:prSet presAssocID="{B2044A13-0679-48DD-81D6-AD92440EDBC0}" presName="parTxOnly" presStyleLbl="node1" presStyleIdx="1" presStyleCnt="6" custScaleX="116089">
        <dgm:presLayoutVars>
          <dgm:chMax val="0"/>
          <dgm:chPref val="0"/>
          <dgm:bulletEnabled val="1"/>
        </dgm:presLayoutVars>
      </dgm:prSet>
      <dgm:spPr/>
      <dgm:t>
        <a:bodyPr/>
        <a:lstStyle/>
        <a:p>
          <a:endParaRPr lang="de-DE"/>
        </a:p>
      </dgm:t>
    </dgm:pt>
    <dgm:pt modelId="{EAF111B3-E48C-40C8-BAEE-F17ACE398C27}" type="pres">
      <dgm:prSet presAssocID="{67A5BAB9-2CFB-41B3-AF26-59883875B920}" presName="parTxOnlySpace" presStyleCnt="0"/>
      <dgm:spPr/>
    </dgm:pt>
    <dgm:pt modelId="{4B224330-F460-4C44-80BB-C54866B25928}" type="pres">
      <dgm:prSet presAssocID="{372B75DA-6CBA-4709-AEB1-B241B9D450B0}" presName="parTxOnly" presStyleLbl="node1" presStyleIdx="2" presStyleCnt="6" custScaleX="106895">
        <dgm:presLayoutVars>
          <dgm:chMax val="0"/>
          <dgm:chPref val="0"/>
          <dgm:bulletEnabled val="1"/>
        </dgm:presLayoutVars>
      </dgm:prSet>
      <dgm:spPr/>
      <dgm:t>
        <a:bodyPr/>
        <a:lstStyle/>
        <a:p>
          <a:endParaRPr lang="de-DE"/>
        </a:p>
      </dgm:t>
    </dgm:pt>
    <dgm:pt modelId="{B5B52168-EDE9-4FA1-A98A-C909C2021947}" type="pres">
      <dgm:prSet presAssocID="{3053CED0-C0E0-42A7-B9C4-8CEFA13645D3}" presName="parTxOnlySpace" presStyleCnt="0"/>
      <dgm:spPr/>
    </dgm:pt>
    <dgm:pt modelId="{E3D2AC46-E104-4565-8827-ABBB27A6C113}" type="pres">
      <dgm:prSet presAssocID="{9F75984F-76DC-4EBF-A772-E079BB1EF37D}" presName="parTxOnly" presStyleLbl="node1" presStyleIdx="3" presStyleCnt="6" custScaleX="105435">
        <dgm:presLayoutVars>
          <dgm:chMax val="0"/>
          <dgm:chPref val="0"/>
          <dgm:bulletEnabled val="1"/>
        </dgm:presLayoutVars>
      </dgm:prSet>
      <dgm:spPr/>
      <dgm:t>
        <a:bodyPr/>
        <a:lstStyle/>
        <a:p>
          <a:endParaRPr lang="de-DE"/>
        </a:p>
      </dgm:t>
    </dgm:pt>
    <dgm:pt modelId="{FCD12669-219C-447D-B6C7-B0173D0A5302}" type="pres">
      <dgm:prSet presAssocID="{E2F8810F-3122-4D0F-8635-7427FC427400}" presName="parTxOnlySpace" presStyleCnt="0"/>
      <dgm:spPr/>
    </dgm:pt>
    <dgm:pt modelId="{C787A902-AB0E-4ED4-962D-9EB759EF6251}" type="pres">
      <dgm:prSet presAssocID="{A6145042-B172-484F-9C6E-1E14ABD98859}" presName="parTxOnly" presStyleLbl="node1" presStyleIdx="4" presStyleCnt="6" custScaleX="106231">
        <dgm:presLayoutVars>
          <dgm:chMax val="0"/>
          <dgm:chPref val="0"/>
          <dgm:bulletEnabled val="1"/>
        </dgm:presLayoutVars>
      </dgm:prSet>
      <dgm:spPr/>
      <dgm:t>
        <a:bodyPr/>
        <a:lstStyle/>
        <a:p>
          <a:endParaRPr lang="de-DE"/>
        </a:p>
      </dgm:t>
    </dgm:pt>
    <dgm:pt modelId="{08A171DA-EF13-4982-979D-507253B1E55B}" type="pres">
      <dgm:prSet presAssocID="{2ACAB7F3-A447-4761-9CF5-37A95B876DD0}" presName="parTxOnlySpace" presStyleCnt="0"/>
      <dgm:spPr/>
    </dgm:pt>
    <dgm:pt modelId="{1D944749-8B30-4244-BF7B-C1E1DB1B91C4}" type="pres">
      <dgm:prSet presAssocID="{5D2350C8-C87E-48E6-87D6-70F74B18710F}" presName="parTxOnly" presStyleLbl="node1" presStyleIdx="5" presStyleCnt="6">
        <dgm:presLayoutVars>
          <dgm:chMax val="0"/>
          <dgm:chPref val="0"/>
          <dgm:bulletEnabled val="1"/>
        </dgm:presLayoutVars>
      </dgm:prSet>
      <dgm:spPr/>
      <dgm:t>
        <a:bodyPr/>
        <a:lstStyle/>
        <a:p>
          <a:endParaRPr lang="de-DE"/>
        </a:p>
      </dgm:t>
    </dgm:pt>
  </dgm:ptLst>
  <dgm:cxnLst>
    <dgm:cxn modelId="{A9FC14D5-082A-405C-9CF7-BB173D55CD1D}" type="presOf" srcId="{372B75DA-6CBA-4709-AEB1-B241B9D450B0}" destId="{4B224330-F460-4C44-80BB-C54866B25928}" srcOrd="0" destOrd="0" presId="urn:microsoft.com/office/officeart/2005/8/layout/chevron1"/>
    <dgm:cxn modelId="{2FC01CE2-E04B-4F44-8216-BCED384C3108}" srcId="{D8314A40-312B-4B92-933C-E2271BE20DF4}" destId="{9F75984F-76DC-4EBF-A772-E079BB1EF37D}" srcOrd="3" destOrd="0" parTransId="{1A1A8B8A-B19A-4C6D-9E60-0D944CA386C5}" sibTransId="{E2F8810F-3122-4D0F-8635-7427FC427400}"/>
    <dgm:cxn modelId="{1DA234FD-39B0-4E05-BC6B-73CA24DAB0EB}" type="presOf" srcId="{C06CD66D-6E09-44F5-950B-E13F4B4D4ABA}" destId="{118A55F8-D803-498F-87F5-6C012BFAE19E}" srcOrd="0" destOrd="0" presId="urn:microsoft.com/office/officeart/2005/8/layout/chevron1"/>
    <dgm:cxn modelId="{915BD773-8C2C-4BBF-9EC3-D080414033A7}" srcId="{D8314A40-312B-4B92-933C-E2271BE20DF4}" destId="{372B75DA-6CBA-4709-AEB1-B241B9D450B0}" srcOrd="2" destOrd="0" parTransId="{49CFCD4B-1FBC-4B8B-AF49-807F84EF9DC6}" sibTransId="{3053CED0-C0E0-42A7-B9C4-8CEFA13645D3}"/>
    <dgm:cxn modelId="{41790A6C-9638-4330-8327-EFBE236D009A}" srcId="{D8314A40-312B-4B92-933C-E2271BE20DF4}" destId="{A6145042-B172-484F-9C6E-1E14ABD98859}" srcOrd="4" destOrd="0" parTransId="{35302979-2D2F-4341-8F37-45FE24E39B14}" sibTransId="{2ACAB7F3-A447-4761-9CF5-37A95B876DD0}"/>
    <dgm:cxn modelId="{517904E0-6060-47C2-A358-F548E44118FC}" type="presOf" srcId="{A6145042-B172-484F-9C6E-1E14ABD98859}" destId="{C787A902-AB0E-4ED4-962D-9EB759EF6251}" srcOrd="0" destOrd="0" presId="urn:microsoft.com/office/officeart/2005/8/layout/chevron1"/>
    <dgm:cxn modelId="{15F1BF45-84B1-4747-96C8-F03A20C2C76C}" srcId="{D8314A40-312B-4B92-933C-E2271BE20DF4}" destId="{C06CD66D-6E09-44F5-950B-E13F4B4D4ABA}" srcOrd="0" destOrd="0" parTransId="{E243131B-8DCB-4A2C-8B54-AFA55FD5A90C}" sibTransId="{F0559F3D-ED9B-469E-8E11-2BB0C285CA69}"/>
    <dgm:cxn modelId="{1F0A7A53-0E0E-4D90-BD7D-213992FF980B}" srcId="{D8314A40-312B-4B92-933C-E2271BE20DF4}" destId="{5D2350C8-C87E-48E6-87D6-70F74B18710F}" srcOrd="5" destOrd="0" parTransId="{702D6861-85F6-42B9-97EF-DBD17AB4BAC8}" sibTransId="{78E334E7-6065-47BA-85C8-1F93A9C34071}"/>
    <dgm:cxn modelId="{0AC567D0-379F-402B-8E92-2CFE5546B871}" type="presOf" srcId="{B2044A13-0679-48DD-81D6-AD92440EDBC0}" destId="{BB4F6160-A4B9-41B0-8392-6E2230AF84E5}" srcOrd="0" destOrd="0" presId="urn:microsoft.com/office/officeart/2005/8/layout/chevron1"/>
    <dgm:cxn modelId="{2ADB3FD6-F9C3-4190-A7AB-DC88B9622138}" srcId="{D8314A40-312B-4B92-933C-E2271BE20DF4}" destId="{B2044A13-0679-48DD-81D6-AD92440EDBC0}" srcOrd="1" destOrd="0" parTransId="{32FBE6F0-F75F-4445-9282-D0FB03C25FC1}" sibTransId="{67A5BAB9-2CFB-41B3-AF26-59883875B920}"/>
    <dgm:cxn modelId="{82E76CBC-6FB0-4189-92A2-69507FE97D2C}" type="presOf" srcId="{5D2350C8-C87E-48E6-87D6-70F74B18710F}" destId="{1D944749-8B30-4244-BF7B-C1E1DB1B91C4}" srcOrd="0" destOrd="0" presId="urn:microsoft.com/office/officeart/2005/8/layout/chevron1"/>
    <dgm:cxn modelId="{EF9D3990-EA57-4724-8A5B-FF33CA2A0586}" type="presOf" srcId="{9F75984F-76DC-4EBF-A772-E079BB1EF37D}" destId="{E3D2AC46-E104-4565-8827-ABBB27A6C113}" srcOrd="0" destOrd="0" presId="urn:microsoft.com/office/officeart/2005/8/layout/chevron1"/>
    <dgm:cxn modelId="{6C309C79-03CA-4EA3-9F06-2C39A9A9199A}" type="presOf" srcId="{D8314A40-312B-4B92-933C-E2271BE20DF4}" destId="{DDF1ABB6-C8F8-464B-84B7-E47B279AEC38}" srcOrd="0" destOrd="0" presId="urn:microsoft.com/office/officeart/2005/8/layout/chevron1"/>
    <dgm:cxn modelId="{BCE208E0-92AD-4FFB-9900-63FC555C49C7}" type="presParOf" srcId="{DDF1ABB6-C8F8-464B-84B7-E47B279AEC38}" destId="{118A55F8-D803-498F-87F5-6C012BFAE19E}" srcOrd="0" destOrd="0" presId="urn:microsoft.com/office/officeart/2005/8/layout/chevron1"/>
    <dgm:cxn modelId="{F2091003-AC8E-403B-869F-BDE7BD186274}" type="presParOf" srcId="{DDF1ABB6-C8F8-464B-84B7-E47B279AEC38}" destId="{1A406EEA-68C5-41DE-87B3-E3C988C087D7}" srcOrd="1" destOrd="0" presId="urn:microsoft.com/office/officeart/2005/8/layout/chevron1"/>
    <dgm:cxn modelId="{D57DE17C-A155-4A65-974E-CB8B754F2CF2}" type="presParOf" srcId="{DDF1ABB6-C8F8-464B-84B7-E47B279AEC38}" destId="{BB4F6160-A4B9-41B0-8392-6E2230AF84E5}" srcOrd="2" destOrd="0" presId="urn:microsoft.com/office/officeart/2005/8/layout/chevron1"/>
    <dgm:cxn modelId="{771CCBCC-9842-454D-8B14-AAB90B49E54A}" type="presParOf" srcId="{DDF1ABB6-C8F8-464B-84B7-E47B279AEC38}" destId="{EAF111B3-E48C-40C8-BAEE-F17ACE398C27}" srcOrd="3" destOrd="0" presId="urn:microsoft.com/office/officeart/2005/8/layout/chevron1"/>
    <dgm:cxn modelId="{E414C5A5-4949-498D-A9CF-72D36E013DBE}" type="presParOf" srcId="{DDF1ABB6-C8F8-464B-84B7-E47B279AEC38}" destId="{4B224330-F460-4C44-80BB-C54866B25928}" srcOrd="4" destOrd="0" presId="urn:microsoft.com/office/officeart/2005/8/layout/chevron1"/>
    <dgm:cxn modelId="{004974B9-B3E9-4CE6-896E-62555C9E82D3}" type="presParOf" srcId="{DDF1ABB6-C8F8-464B-84B7-E47B279AEC38}" destId="{B5B52168-EDE9-4FA1-A98A-C909C2021947}" srcOrd="5" destOrd="0" presId="urn:microsoft.com/office/officeart/2005/8/layout/chevron1"/>
    <dgm:cxn modelId="{8C5B0666-BFD6-4D30-9907-AD85E3392699}" type="presParOf" srcId="{DDF1ABB6-C8F8-464B-84B7-E47B279AEC38}" destId="{E3D2AC46-E104-4565-8827-ABBB27A6C113}" srcOrd="6" destOrd="0" presId="urn:microsoft.com/office/officeart/2005/8/layout/chevron1"/>
    <dgm:cxn modelId="{FDF92AB6-7020-4923-9AE3-67680AF1A065}" type="presParOf" srcId="{DDF1ABB6-C8F8-464B-84B7-E47B279AEC38}" destId="{FCD12669-219C-447D-B6C7-B0173D0A5302}" srcOrd="7" destOrd="0" presId="urn:microsoft.com/office/officeart/2005/8/layout/chevron1"/>
    <dgm:cxn modelId="{47F16EF6-6881-483B-A266-FE0E235CC818}" type="presParOf" srcId="{DDF1ABB6-C8F8-464B-84B7-E47B279AEC38}" destId="{C787A902-AB0E-4ED4-962D-9EB759EF6251}" srcOrd="8" destOrd="0" presId="urn:microsoft.com/office/officeart/2005/8/layout/chevron1"/>
    <dgm:cxn modelId="{6F0FD733-3089-4AD3-ACA9-FC2E9AE48ED8}" type="presParOf" srcId="{DDF1ABB6-C8F8-464B-84B7-E47B279AEC38}" destId="{08A171DA-EF13-4982-979D-507253B1E55B}" srcOrd="9" destOrd="0" presId="urn:microsoft.com/office/officeart/2005/8/layout/chevron1"/>
    <dgm:cxn modelId="{5B8A8541-091B-4D01-A973-0F7E5575A2D1}" type="presParOf" srcId="{DDF1ABB6-C8F8-464B-84B7-E47B279AEC38}" destId="{1D944749-8B30-4244-BF7B-C1E1DB1B91C4}" srcOrd="10" destOrd="0" presId="urn:microsoft.com/office/officeart/2005/8/layout/chevro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0.11966</cdr:x>
      <cdr:y>0.39623</cdr:y>
    </cdr:from>
    <cdr:to>
      <cdr:x>0.3318</cdr:x>
      <cdr:y>0.57847</cdr:y>
    </cdr:to>
    <cdr:sp macro="" textlink="">
      <cdr:nvSpPr>
        <cdr:cNvPr id="2" name="Textfeld 1"/>
        <cdr:cNvSpPr txBox="1"/>
      </cdr:nvSpPr>
      <cdr:spPr>
        <a:xfrm xmlns:a="http://schemas.openxmlformats.org/drawingml/2006/main">
          <a:off x="515808" y="794757"/>
          <a:ext cx="914400" cy="36553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de-DE" sz="1600" b="1" dirty="0" smtClean="0"/>
            <a:t>40 % vermeidbare Verschwendung?</a:t>
          </a:r>
          <a:endParaRPr lang="de-DE" sz="1600" b="1"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644F415C-C846-44C0-9445-F4421D19F1FA}" type="datetimeFigureOut">
              <a:rPr lang="de-DE" smtClean="0"/>
              <a:t>13.12.2017</a:t>
            </a:fld>
            <a:endParaRPr lang="de-DE"/>
          </a:p>
        </p:txBody>
      </p:sp>
      <p:sp>
        <p:nvSpPr>
          <p:cNvPr id="4" name="Fußzeilenplatzhalt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8051B8DA-D5C8-432B-8450-36DC61BA5DEE}" type="slidenum">
              <a:rPr lang="de-DE" smtClean="0"/>
              <a:t>‹Nr.›</a:t>
            </a:fld>
            <a:endParaRPr lang="de-DE"/>
          </a:p>
        </p:txBody>
      </p:sp>
    </p:spTree>
    <p:extLst>
      <p:ext uri="{BB962C8B-B14F-4D97-AF65-F5344CB8AC3E}">
        <p14:creationId xmlns:p14="http://schemas.microsoft.com/office/powerpoint/2010/main" val="14826711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C7CE65D5-2F66-42CD-A2F4-2AC3747F54EE}" type="datetimeFigureOut">
              <a:rPr lang="de-DE" smtClean="0"/>
              <a:t>13.12.2017</a:t>
            </a:fld>
            <a:endParaRPr lang="de-DE"/>
          </a:p>
        </p:txBody>
      </p:sp>
      <p:sp>
        <p:nvSpPr>
          <p:cNvPr id="4" name="Folienbildplatzhalt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F86559E0-611C-4D46-AE85-FB95A2705A27}" type="slidenum">
              <a:rPr lang="de-DE" smtClean="0"/>
              <a:t>‹Nr.›</a:t>
            </a:fld>
            <a:endParaRPr lang="de-DE"/>
          </a:p>
        </p:txBody>
      </p:sp>
    </p:spTree>
    <p:extLst>
      <p:ext uri="{BB962C8B-B14F-4D97-AF65-F5344CB8AC3E}">
        <p14:creationId xmlns:p14="http://schemas.microsoft.com/office/powerpoint/2010/main" val="550223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F86559E0-611C-4D46-AE85-FB95A2705A27}" type="slidenum">
              <a:rPr lang="de-DE" smtClean="0"/>
              <a:t>2</a:t>
            </a:fld>
            <a:endParaRPr lang="de-DE"/>
          </a:p>
        </p:txBody>
      </p:sp>
    </p:spTree>
    <p:extLst>
      <p:ext uri="{BB962C8B-B14F-4D97-AF65-F5344CB8AC3E}">
        <p14:creationId xmlns:p14="http://schemas.microsoft.com/office/powerpoint/2010/main" val="33196809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solidFill>
                  <a:schemeClr val="accent1">
                    <a:lumMod val="75000"/>
                  </a:schemeClr>
                </a:solidFill>
              </a:rPr>
              <a:t>Fragen finden, die mit „Beteiligung im Betrieb“ zu tun haben. Gibt es Studien zu solchen Themen?</a:t>
            </a:r>
          </a:p>
          <a:p>
            <a:r>
              <a:rPr lang="de-DE" dirty="0" smtClean="0">
                <a:solidFill>
                  <a:schemeClr val="accent1">
                    <a:lumMod val="75000"/>
                  </a:schemeClr>
                </a:solidFill>
              </a:rPr>
              <a:t>Wo hat Beteiligung zu besseren Ergebnissen geführt? Beteiligung im Klimaschutz? Siehe </a:t>
            </a:r>
            <a:r>
              <a:rPr lang="de-DE" dirty="0" err="1" smtClean="0">
                <a:solidFill>
                  <a:schemeClr val="accent1">
                    <a:lumMod val="75000"/>
                  </a:schemeClr>
                </a:solidFill>
              </a:rPr>
              <a:t>KoReBB</a:t>
            </a:r>
            <a:r>
              <a:rPr lang="de-DE" dirty="0" smtClean="0">
                <a:solidFill>
                  <a:schemeClr val="accent1">
                    <a:lumMod val="75000"/>
                  </a:schemeClr>
                </a:solidFill>
              </a:rPr>
              <a:t>.</a:t>
            </a:r>
          </a:p>
          <a:p>
            <a:endParaRPr lang="de-DE" dirty="0"/>
          </a:p>
        </p:txBody>
      </p:sp>
      <p:sp>
        <p:nvSpPr>
          <p:cNvPr id="4" name="Foliennummernplatzhalter 3"/>
          <p:cNvSpPr>
            <a:spLocks noGrp="1"/>
          </p:cNvSpPr>
          <p:nvPr>
            <p:ph type="sldNum" sz="quarter" idx="10"/>
          </p:nvPr>
        </p:nvSpPr>
        <p:spPr/>
        <p:txBody>
          <a:bodyPr/>
          <a:lstStyle/>
          <a:p>
            <a:fld id="{F86559E0-611C-4D46-AE85-FB95A2705A27}" type="slidenum">
              <a:rPr lang="de-DE" smtClean="0"/>
              <a:t>58</a:t>
            </a:fld>
            <a:endParaRPr lang="de-DE"/>
          </a:p>
        </p:txBody>
      </p:sp>
    </p:spTree>
    <p:extLst>
      <p:ext uri="{BB962C8B-B14F-4D97-AF65-F5344CB8AC3E}">
        <p14:creationId xmlns:p14="http://schemas.microsoft.com/office/powerpoint/2010/main" val="1979770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800" dirty="0" smtClean="0"/>
              <a:t>Kann man das Video hier nicht direkt in die Folie einbinden? Für den Fall,</a:t>
            </a:r>
            <a:r>
              <a:rPr lang="de-DE" sz="1800" baseline="0" dirty="0" smtClean="0"/>
              <a:t> dass es mal kein Internet gibt? Oder ist das durch den </a:t>
            </a:r>
            <a:r>
              <a:rPr lang="de-DE" sz="1800" baseline="0" dirty="0" err="1" smtClean="0"/>
              <a:t>Sharepoint</a:t>
            </a:r>
            <a:r>
              <a:rPr lang="de-DE" sz="1800" baseline="0" dirty="0" smtClean="0"/>
              <a:t> nicht möglich?</a:t>
            </a:r>
            <a:endParaRPr lang="de-DE" sz="1800" dirty="0"/>
          </a:p>
        </p:txBody>
      </p:sp>
      <p:sp>
        <p:nvSpPr>
          <p:cNvPr id="4" name="Foliennummernplatzhalter 3"/>
          <p:cNvSpPr>
            <a:spLocks noGrp="1"/>
          </p:cNvSpPr>
          <p:nvPr>
            <p:ph type="sldNum" sz="quarter" idx="10"/>
          </p:nvPr>
        </p:nvSpPr>
        <p:spPr/>
        <p:txBody>
          <a:bodyPr/>
          <a:lstStyle/>
          <a:p>
            <a:fld id="{F86559E0-611C-4D46-AE85-FB95A2705A27}" type="slidenum">
              <a:rPr lang="de-DE" smtClean="0"/>
              <a:t>59</a:t>
            </a:fld>
            <a:endParaRPr lang="de-DE"/>
          </a:p>
        </p:txBody>
      </p:sp>
    </p:spTree>
    <p:extLst>
      <p:ext uri="{BB962C8B-B14F-4D97-AF65-F5344CB8AC3E}">
        <p14:creationId xmlns:p14="http://schemas.microsoft.com/office/powerpoint/2010/main" val="14488747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800" dirty="0" smtClean="0"/>
              <a:t>Kann man das Video hier nicht direkt in die Folie einbinden? Für den Fall,</a:t>
            </a:r>
            <a:r>
              <a:rPr lang="de-DE" sz="1800" baseline="0" dirty="0" smtClean="0"/>
              <a:t> dass es mal kein Internet gibt? Oder ist das durch den </a:t>
            </a:r>
            <a:r>
              <a:rPr lang="de-DE" sz="1800" baseline="0" dirty="0" err="1" smtClean="0"/>
              <a:t>Sharepoint</a:t>
            </a:r>
            <a:r>
              <a:rPr lang="de-DE" sz="1800" baseline="0" dirty="0" smtClean="0"/>
              <a:t> nicht möglich?</a:t>
            </a:r>
            <a:endParaRPr lang="de-DE" sz="1800" dirty="0"/>
          </a:p>
        </p:txBody>
      </p:sp>
      <p:sp>
        <p:nvSpPr>
          <p:cNvPr id="4" name="Foliennummernplatzhalter 3"/>
          <p:cNvSpPr>
            <a:spLocks noGrp="1"/>
          </p:cNvSpPr>
          <p:nvPr>
            <p:ph type="sldNum" sz="quarter" idx="10"/>
          </p:nvPr>
        </p:nvSpPr>
        <p:spPr/>
        <p:txBody>
          <a:bodyPr/>
          <a:lstStyle/>
          <a:p>
            <a:fld id="{F86559E0-611C-4D46-AE85-FB95A2705A27}" type="slidenum">
              <a:rPr lang="de-DE" smtClean="0"/>
              <a:t>60</a:t>
            </a:fld>
            <a:endParaRPr lang="de-DE"/>
          </a:p>
        </p:txBody>
      </p:sp>
    </p:spTree>
    <p:extLst>
      <p:ext uri="{BB962C8B-B14F-4D97-AF65-F5344CB8AC3E}">
        <p14:creationId xmlns:p14="http://schemas.microsoft.com/office/powerpoint/2010/main" val="12697542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800" dirty="0" smtClean="0"/>
              <a:t>Kann man das Video hier nicht direkt in die Folie einbinden? Für den Fall,</a:t>
            </a:r>
            <a:r>
              <a:rPr lang="de-DE" sz="1800" baseline="0" dirty="0" smtClean="0"/>
              <a:t> dass es mal kein Internet gibt? Oder ist das durch den </a:t>
            </a:r>
            <a:r>
              <a:rPr lang="de-DE" sz="1800" baseline="0" dirty="0" err="1" smtClean="0"/>
              <a:t>Sharepoint</a:t>
            </a:r>
            <a:r>
              <a:rPr lang="de-DE" sz="1800" baseline="0" dirty="0" smtClean="0"/>
              <a:t> nicht möglich?</a:t>
            </a:r>
            <a:endParaRPr lang="de-DE" sz="1800" dirty="0"/>
          </a:p>
        </p:txBody>
      </p:sp>
      <p:sp>
        <p:nvSpPr>
          <p:cNvPr id="4" name="Foliennummernplatzhalter 3"/>
          <p:cNvSpPr>
            <a:spLocks noGrp="1"/>
          </p:cNvSpPr>
          <p:nvPr>
            <p:ph type="sldNum" sz="quarter" idx="10"/>
          </p:nvPr>
        </p:nvSpPr>
        <p:spPr/>
        <p:txBody>
          <a:bodyPr/>
          <a:lstStyle/>
          <a:p>
            <a:fld id="{F86559E0-611C-4D46-AE85-FB95A2705A27}" type="slidenum">
              <a:rPr lang="de-DE" smtClean="0"/>
              <a:t>15</a:t>
            </a:fld>
            <a:endParaRPr lang="de-DE"/>
          </a:p>
        </p:txBody>
      </p:sp>
    </p:spTree>
    <p:extLst>
      <p:ext uri="{BB962C8B-B14F-4D97-AF65-F5344CB8AC3E}">
        <p14:creationId xmlns:p14="http://schemas.microsoft.com/office/powerpoint/2010/main" val="12681578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800" dirty="0" smtClean="0"/>
              <a:t>Kann man das Video hier nicht direkt in die Folie einbinden? Für den Fall,</a:t>
            </a:r>
            <a:r>
              <a:rPr lang="de-DE" sz="1800" baseline="0" dirty="0" smtClean="0"/>
              <a:t> dass es mal kein Internet gibt? Oder ist das durch den </a:t>
            </a:r>
            <a:r>
              <a:rPr lang="de-DE" sz="1800" baseline="0" dirty="0" err="1" smtClean="0"/>
              <a:t>Sharepoint</a:t>
            </a:r>
            <a:r>
              <a:rPr lang="de-DE" sz="1800" baseline="0" dirty="0" smtClean="0"/>
              <a:t> nicht möglich?</a:t>
            </a:r>
            <a:endParaRPr lang="de-DE" sz="1800" dirty="0"/>
          </a:p>
        </p:txBody>
      </p:sp>
      <p:sp>
        <p:nvSpPr>
          <p:cNvPr id="4" name="Foliennummernplatzhalter 3"/>
          <p:cNvSpPr>
            <a:spLocks noGrp="1"/>
          </p:cNvSpPr>
          <p:nvPr>
            <p:ph type="sldNum" sz="quarter" idx="10"/>
          </p:nvPr>
        </p:nvSpPr>
        <p:spPr/>
        <p:txBody>
          <a:bodyPr/>
          <a:lstStyle/>
          <a:p>
            <a:fld id="{F86559E0-611C-4D46-AE85-FB95A2705A27}" type="slidenum">
              <a:rPr lang="de-DE" smtClean="0"/>
              <a:t>16</a:t>
            </a:fld>
            <a:endParaRPr lang="de-DE"/>
          </a:p>
        </p:txBody>
      </p:sp>
    </p:spTree>
    <p:extLst>
      <p:ext uri="{BB962C8B-B14F-4D97-AF65-F5344CB8AC3E}">
        <p14:creationId xmlns:p14="http://schemas.microsoft.com/office/powerpoint/2010/main" val="34753843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de-DE" altLang="de-DE"/>
              <a:t>Einzelnen Arten der Verschwendung besprechen</a:t>
            </a:r>
          </a:p>
        </p:txBody>
      </p:sp>
    </p:spTree>
    <p:extLst>
      <p:ext uri="{BB962C8B-B14F-4D97-AF65-F5344CB8AC3E}">
        <p14:creationId xmlns:p14="http://schemas.microsoft.com/office/powerpoint/2010/main" val="33917387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de-DE" altLang="de-DE"/>
              <a:t>Einzelnen Arten der Verschwendung besprechen</a:t>
            </a:r>
          </a:p>
        </p:txBody>
      </p:sp>
    </p:spTree>
    <p:extLst>
      <p:ext uri="{BB962C8B-B14F-4D97-AF65-F5344CB8AC3E}">
        <p14:creationId xmlns:p14="http://schemas.microsoft.com/office/powerpoint/2010/main" val="7608449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F86559E0-611C-4D46-AE85-FB95A2705A27}" type="slidenum">
              <a:rPr lang="de-DE" smtClean="0"/>
              <a:t>30</a:t>
            </a:fld>
            <a:endParaRPr lang="de-DE"/>
          </a:p>
        </p:txBody>
      </p:sp>
    </p:spTree>
    <p:extLst>
      <p:ext uri="{BB962C8B-B14F-4D97-AF65-F5344CB8AC3E}">
        <p14:creationId xmlns:p14="http://schemas.microsoft.com/office/powerpoint/2010/main" val="21050511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86559E0-611C-4D46-AE85-FB95A2705A27}" type="slidenum">
              <a:rPr lang="de-DE" smtClean="0"/>
              <a:t>31</a:t>
            </a:fld>
            <a:endParaRPr lang="de-DE"/>
          </a:p>
        </p:txBody>
      </p:sp>
    </p:spTree>
    <p:extLst>
      <p:ext uri="{BB962C8B-B14F-4D97-AF65-F5344CB8AC3E}">
        <p14:creationId xmlns:p14="http://schemas.microsoft.com/office/powerpoint/2010/main" val="21014951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86559E0-611C-4D46-AE85-FB95A2705A27}" type="slidenum">
              <a:rPr lang="de-DE" smtClean="0"/>
              <a:t>32</a:t>
            </a:fld>
            <a:endParaRPr lang="de-DE"/>
          </a:p>
        </p:txBody>
      </p:sp>
    </p:spTree>
    <p:extLst>
      <p:ext uri="{BB962C8B-B14F-4D97-AF65-F5344CB8AC3E}">
        <p14:creationId xmlns:p14="http://schemas.microsoft.com/office/powerpoint/2010/main" val="40345974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86559E0-611C-4D46-AE85-FB95A2705A27}" type="slidenum">
              <a:rPr lang="de-DE" smtClean="0"/>
              <a:t>34</a:t>
            </a:fld>
            <a:endParaRPr lang="de-DE"/>
          </a:p>
        </p:txBody>
      </p:sp>
    </p:spTree>
    <p:extLst>
      <p:ext uri="{BB962C8B-B14F-4D97-AF65-F5344CB8AC3E}">
        <p14:creationId xmlns:p14="http://schemas.microsoft.com/office/powerpoint/2010/main" val="16803689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1524000" y="1040475"/>
            <a:ext cx="9144000" cy="904741"/>
          </a:xfrm>
        </p:spPr>
        <p:txBody>
          <a:bodyPr anchor="b"/>
          <a:lstStyle>
            <a:lvl1pPr algn="ctr">
              <a:defRPr sz="4000"/>
            </a:lvl1pPr>
          </a:lstStyle>
          <a:p>
            <a:r>
              <a:rPr lang="de-DE" dirty="0" smtClean="0"/>
              <a:t>Mehr Klimaschutz durch Beteiligung</a:t>
            </a:r>
            <a:endParaRPr lang="de-DE" dirty="0"/>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pic>
        <p:nvPicPr>
          <p:cNvPr id="8" name="Grafik 7"/>
          <p:cNvPicPr/>
          <p:nvPr userDrawn="1"/>
        </p:nvPicPr>
        <p:blipFill rotWithShape="1">
          <a:blip r:embed="rId2" cstate="print">
            <a:extLst>
              <a:ext uri="{28A0092B-C50C-407E-A947-70E740481C1C}">
                <a14:useLocalDpi xmlns:a14="http://schemas.microsoft.com/office/drawing/2010/main" val="0"/>
              </a:ext>
            </a:extLst>
          </a:blip>
          <a:srcRect l="3857" t="51190" r="5198"/>
          <a:stretch/>
        </p:blipFill>
        <p:spPr bwMode="auto">
          <a:xfrm>
            <a:off x="2165175" y="5341357"/>
            <a:ext cx="7811201" cy="129277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17862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D485D763-5B36-4CF6-914D-FA4C87AB8C33}" type="datetimeFigureOut">
              <a:rPr lang="de-DE" smtClean="0"/>
              <a:t>13.12.2017</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7369D92F-666E-43E1-BF49-FAA5CE022BC6}" type="slidenum">
              <a:rPr lang="de-DE" smtClean="0"/>
              <a:t>‹Nr.›</a:t>
            </a:fld>
            <a:endParaRPr lang="de-DE"/>
          </a:p>
        </p:txBody>
      </p:sp>
    </p:spTree>
    <p:extLst>
      <p:ext uri="{BB962C8B-B14F-4D97-AF65-F5344CB8AC3E}">
        <p14:creationId xmlns:p14="http://schemas.microsoft.com/office/powerpoint/2010/main" val="6671910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Ein Textfeld">
    <p:spTree>
      <p:nvGrpSpPr>
        <p:cNvPr id="1" name=""/>
        <p:cNvGrpSpPr/>
        <p:nvPr/>
      </p:nvGrpSpPr>
      <p:grpSpPr>
        <a:xfrm>
          <a:off x="0" y="0"/>
          <a:ext cx="0" cy="0"/>
          <a:chOff x="0" y="0"/>
          <a:chExt cx="0" cy="0"/>
        </a:xfrm>
      </p:grpSpPr>
      <p:sp>
        <p:nvSpPr>
          <p:cNvPr id="3" name="Inhaltsplatzhalter 2"/>
          <p:cNvSpPr>
            <a:spLocks noGrp="1"/>
          </p:cNvSpPr>
          <p:nvPr>
            <p:ph idx="1"/>
          </p:nvPr>
        </p:nvSpPr>
        <p:spPr>
          <a:xfrm>
            <a:off x="338667" y="725488"/>
            <a:ext cx="11514667" cy="5760000"/>
          </a:xfrm>
        </p:spPr>
        <p:txBody>
          <a:bodyPr lIns="0">
            <a:normAutofit/>
          </a:bodyPr>
          <a:lstStyle>
            <a:lvl1pPr marL="342900" indent="-342900">
              <a:buFontTx/>
              <a:buBlip>
                <a:blip r:embed="rId2"/>
              </a:buBlip>
              <a:defRPr>
                <a:solidFill>
                  <a:schemeClr val="accent6">
                    <a:lumMod val="50000"/>
                  </a:schemeClr>
                </a:solidFill>
              </a:defRPr>
            </a:lvl1pPr>
            <a:lvl2pPr marL="742950" indent="-285750">
              <a:buFontTx/>
              <a:buBlip>
                <a:blip r:embed="rId2"/>
              </a:buBlip>
              <a:defRPr>
                <a:solidFill>
                  <a:schemeClr val="accent6">
                    <a:lumMod val="50000"/>
                  </a:schemeClr>
                </a:solidFill>
              </a:defRPr>
            </a:lvl2pPr>
            <a:lvl3pPr marL="1143000" indent="-228600">
              <a:buFontTx/>
              <a:buBlip>
                <a:blip r:embed="rId2"/>
              </a:buBlip>
              <a:defRPr>
                <a:solidFill>
                  <a:schemeClr val="accent6">
                    <a:lumMod val="50000"/>
                  </a:schemeClr>
                </a:solidFill>
              </a:defRPr>
            </a:lvl3pPr>
            <a:lvl4pPr marL="1600200" indent="-228600">
              <a:buFontTx/>
              <a:buBlip>
                <a:blip r:embed="rId2"/>
              </a:buBlip>
              <a:defRPr>
                <a:solidFill>
                  <a:schemeClr val="accent6">
                    <a:lumMod val="50000"/>
                  </a:schemeClr>
                </a:solidFill>
              </a:defRPr>
            </a:lvl4pPr>
            <a:lvl5pPr marL="2057400" indent="-228600">
              <a:buFontTx/>
              <a:buBlip>
                <a:blip r:embed="rId2"/>
              </a:buBlip>
              <a:defRPr>
                <a:solidFill>
                  <a:schemeClr val="accent6">
                    <a:lumMod val="50000"/>
                  </a:schemeClr>
                </a:solidFill>
              </a:defRPr>
            </a:lvl5p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5" name="Titelplatzhalter 26"/>
          <p:cNvSpPr>
            <a:spLocks noGrp="1"/>
          </p:cNvSpPr>
          <p:nvPr>
            <p:ph type="title"/>
          </p:nvPr>
        </p:nvSpPr>
        <p:spPr bwMode="auto">
          <a:xfrm>
            <a:off x="224971" y="-21327"/>
            <a:ext cx="11514667" cy="443131"/>
          </a:xfrm>
          <a:prstGeom prst="rect">
            <a:avLst/>
          </a:prstGeom>
          <a:noFill/>
          <a:ln w="9525">
            <a:noFill/>
            <a:miter lim="800000"/>
            <a:headEnd/>
            <a:tailEnd/>
          </a:ln>
        </p:spPr>
        <p:txBody>
          <a:bodyPr vert="horz" wrap="square" lIns="0" tIns="36000" rIns="0" bIns="36000" numCol="1" anchor="ctr" anchorCtr="0" compatLnSpc="1">
            <a:prstTxWarp prst="textNoShape">
              <a:avLst/>
            </a:prstTxWarp>
            <a:normAutofit/>
          </a:bodyPr>
          <a:lstStyle/>
          <a:p>
            <a:pPr lvl="0"/>
            <a:r>
              <a:rPr lang="de-DE" dirty="0" smtClean="0"/>
              <a:t>Folientitel (Folienüberschrift)</a:t>
            </a:r>
          </a:p>
        </p:txBody>
      </p:sp>
    </p:spTree>
    <p:extLst>
      <p:ext uri="{BB962C8B-B14F-4D97-AF65-F5344CB8AC3E}">
        <p14:creationId xmlns:p14="http://schemas.microsoft.com/office/powerpoint/2010/main" val="112142461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Leere Folie">
    <p:spTree>
      <p:nvGrpSpPr>
        <p:cNvPr id="1" name=""/>
        <p:cNvGrpSpPr/>
        <p:nvPr/>
      </p:nvGrpSpPr>
      <p:grpSpPr>
        <a:xfrm>
          <a:off x="0" y="0"/>
          <a:ext cx="0" cy="0"/>
          <a:chOff x="0" y="0"/>
          <a:chExt cx="0" cy="0"/>
        </a:xfrm>
      </p:grpSpPr>
      <p:sp>
        <p:nvSpPr>
          <p:cNvPr id="3" name="Titelplatzhalter 26"/>
          <p:cNvSpPr>
            <a:spLocks noGrp="1"/>
          </p:cNvSpPr>
          <p:nvPr>
            <p:ph type="title"/>
          </p:nvPr>
        </p:nvSpPr>
        <p:spPr bwMode="auto">
          <a:xfrm>
            <a:off x="224971" y="-21327"/>
            <a:ext cx="11514667" cy="443131"/>
          </a:xfrm>
          <a:prstGeom prst="rect">
            <a:avLst/>
          </a:prstGeom>
          <a:noFill/>
          <a:ln w="9525">
            <a:noFill/>
            <a:miter lim="800000"/>
            <a:headEnd/>
            <a:tailEnd/>
          </a:ln>
        </p:spPr>
        <p:txBody>
          <a:bodyPr vert="horz" wrap="square" lIns="0" tIns="36000" rIns="0" bIns="36000" numCol="1" anchor="ctr" anchorCtr="0" compatLnSpc="1">
            <a:prstTxWarp prst="textNoShape">
              <a:avLst/>
            </a:prstTxWarp>
            <a:normAutofit/>
          </a:bodyPr>
          <a:lstStyle/>
          <a:p>
            <a:pPr lvl="0"/>
            <a:r>
              <a:rPr lang="de-DE" dirty="0" smtClean="0"/>
              <a:t>Folientitel (Folienüberschrift)</a:t>
            </a:r>
          </a:p>
        </p:txBody>
      </p:sp>
    </p:spTree>
    <p:extLst>
      <p:ext uri="{BB962C8B-B14F-4D97-AF65-F5344CB8AC3E}">
        <p14:creationId xmlns:p14="http://schemas.microsoft.com/office/powerpoint/2010/main" val="29233351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umsplatzhalter 3"/>
          <p:cNvSpPr>
            <a:spLocks noGrp="1"/>
          </p:cNvSpPr>
          <p:nvPr>
            <p:ph type="dt" sz="half" idx="10"/>
          </p:nvPr>
        </p:nvSpPr>
        <p:spPr/>
        <p:txBody>
          <a:bodyPr/>
          <a:lstStyle/>
          <a:p>
            <a:fld id="{BC192C51-D785-4462-821C-D20BF5119676}" type="datetime1">
              <a:rPr lang="en-US" smtClean="0"/>
              <a:t>12/13/2017</a:t>
            </a:fld>
            <a:endParaRPr lang="en-US" dirty="0"/>
          </a:p>
        </p:txBody>
      </p:sp>
      <p:sp>
        <p:nvSpPr>
          <p:cNvPr id="5" name="Fußzeilenplatzhalter 4"/>
          <p:cNvSpPr>
            <a:spLocks noGrp="1"/>
          </p:cNvSpPr>
          <p:nvPr>
            <p:ph type="ftr" sz="quarter" idx="11"/>
          </p:nvPr>
        </p:nvSpPr>
        <p:spPr/>
        <p:txBody>
          <a:bodyPr/>
          <a:lstStyle/>
          <a:p>
            <a:endParaRPr lang="en-US" dirty="0"/>
          </a:p>
        </p:txBody>
      </p:sp>
      <p:sp>
        <p:nvSpPr>
          <p:cNvPr id="6" name="Foliennummernplatzhalter 5"/>
          <p:cNvSpPr>
            <a:spLocks noGrp="1"/>
          </p:cNvSpPr>
          <p:nvPr>
            <p:ph type="sldNum" sz="quarter" idx="12"/>
          </p:nvPr>
        </p:nvSpPr>
        <p:spPr/>
        <p:txBody>
          <a:bodyPr/>
          <a:lstStyle/>
          <a:p>
            <a:fld id="{A9599034-C5B4-4D2C-AC1D-12FE64F4199A}" type="slidenum">
              <a:rPr lang="en-US" smtClean="0"/>
              <a:t>‹Nr.›</a:t>
            </a:fld>
            <a:endParaRPr lang="en-US" dirty="0"/>
          </a:p>
        </p:txBody>
      </p:sp>
      <p:sp>
        <p:nvSpPr>
          <p:cNvPr id="8" name="Inhaltsplatzhalter 2"/>
          <p:cNvSpPr>
            <a:spLocks noGrp="1"/>
          </p:cNvSpPr>
          <p:nvPr>
            <p:ph idx="13" hasCustomPrompt="1"/>
          </p:nvPr>
        </p:nvSpPr>
        <p:spPr>
          <a:xfrm>
            <a:off x="335360" y="188640"/>
            <a:ext cx="4992555" cy="432048"/>
          </a:xfrm>
        </p:spPr>
        <p:txBody>
          <a:bodyPr>
            <a:noAutofit/>
          </a:bodyPr>
          <a:lstStyle>
            <a:lvl1pPr marL="0" indent="0">
              <a:buNone/>
              <a:defRPr sz="2800" b="1">
                <a:solidFill>
                  <a:schemeClr val="bg1"/>
                </a:solidFill>
              </a:defRPr>
            </a:lvl1pPr>
            <a:lvl5pPr>
              <a:defRPr/>
            </a:lvl5pPr>
          </a:lstStyle>
          <a:p>
            <a:pPr lvl="0"/>
            <a:r>
              <a:rPr lang="en-US" dirty="0"/>
              <a:t>Folien Name</a:t>
            </a:r>
          </a:p>
        </p:txBody>
      </p:sp>
    </p:spTree>
    <p:extLst>
      <p:ext uri="{BB962C8B-B14F-4D97-AF65-F5344CB8AC3E}">
        <p14:creationId xmlns:p14="http://schemas.microsoft.com/office/powerpoint/2010/main" val="22374142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Titelmasterformat durch Klicken bearbeiten</a:t>
            </a:r>
            <a:endParaRPr lang="de-DE" dirty="0"/>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D485D763-5B36-4CF6-914D-FA4C87AB8C33}" type="datetimeFigureOut">
              <a:rPr lang="de-DE" smtClean="0"/>
              <a:t>13.12.2017</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7369D92F-666E-43E1-BF49-FAA5CE022BC6}" type="slidenum">
              <a:rPr lang="de-DE" smtClean="0"/>
              <a:t>‹Nr.›</a:t>
            </a:fld>
            <a:endParaRPr lang="de-DE"/>
          </a:p>
        </p:txBody>
      </p:sp>
    </p:spTree>
    <p:extLst>
      <p:ext uri="{BB962C8B-B14F-4D97-AF65-F5344CB8AC3E}">
        <p14:creationId xmlns:p14="http://schemas.microsoft.com/office/powerpoint/2010/main" val="304505618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ur mit Projektlogo">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1524000" y="1040475"/>
            <a:ext cx="9144000" cy="904741"/>
          </a:xfrm>
        </p:spPr>
        <p:txBody>
          <a:bodyPr anchor="b"/>
          <a:lstStyle>
            <a:lvl1pPr algn="ctr">
              <a:defRPr sz="4000"/>
            </a:lvl1pPr>
          </a:lstStyle>
          <a:p>
            <a:r>
              <a:rPr lang="de-DE" dirty="0" smtClean="0"/>
              <a:t>Mehr Klimaschutz durch Beteiligung</a:t>
            </a:r>
            <a:endParaRPr lang="de-DE" dirty="0"/>
          </a:p>
        </p:txBody>
      </p:sp>
      <p:sp>
        <p:nvSpPr>
          <p:cNvPr id="8" name="Rechteck 7"/>
          <p:cNvSpPr/>
          <p:nvPr userDrawn="1"/>
        </p:nvSpPr>
        <p:spPr>
          <a:xfrm>
            <a:off x="73959" y="73959"/>
            <a:ext cx="3119717" cy="9547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haltsplatzhalter 2"/>
          <p:cNvSpPr>
            <a:spLocks noGrp="1"/>
          </p:cNvSpPr>
          <p:nvPr>
            <p:ph idx="1"/>
          </p:nvPr>
        </p:nvSpPr>
        <p:spPr>
          <a:xfrm>
            <a:off x="838199" y="2340590"/>
            <a:ext cx="10442713" cy="3154379"/>
          </a:xfrm>
        </p:spPr>
        <p:txBody>
          <a:bodyPr/>
          <a:lstStyle>
            <a:lvl1pPr>
              <a:defRPr sz="2200"/>
            </a:lvl1pPr>
            <a:lvl2pPr>
              <a:defRPr sz="2000"/>
            </a:lvl2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Tree>
    <p:extLst>
      <p:ext uri="{BB962C8B-B14F-4D97-AF65-F5344CB8AC3E}">
        <p14:creationId xmlns:p14="http://schemas.microsoft.com/office/powerpoint/2010/main" val="124629293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D485D763-5B36-4CF6-914D-FA4C87AB8C33}" type="datetimeFigureOut">
              <a:rPr lang="de-DE" smtClean="0"/>
              <a:t>13.12.2017</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7369D92F-666E-43E1-BF49-FAA5CE022BC6}" type="slidenum">
              <a:rPr lang="de-DE" smtClean="0"/>
              <a:t>‹Nr.›</a:t>
            </a:fld>
            <a:endParaRPr lang="de-DE"/>
          </a:p>
        </p:txBody>
      </p:sp>
    </p:spTree>
    <p:extLst>
      <p:ext uri="{BB962C8B-B14F-4D97-AF65-F5344CB8AC3E}">
        <p14:creationId xmlns:p14="http://schemas.microsoft.com/office/powerpoint/2010/main" val="5745171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D485D763-5B36-4CF6-914D-FA4C87AB8C33}" type="datetimeFigureOut">
              <a:rPr lang="de-DE" smtClean="0"/>
              <a:t>13.12.2017</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7369D92F-666E-43E1-BF49-FAA5CE022BC6}" type="slidenum">
              <a:rPr lang="de-DE" smtClean="0"/>
              <a:t>‹Nr.›</a:t>
            </a:fld>
            <a:endParaRPr lang="de-DE"/>
          </a:p>
        </p:txBody>
      </p:sp>
    </p:spTree>
    <p:extLst>
      <p:ext uri="{BB962C8B-B14F-4D97-AF65-F5344CB8AC3E}">
        <p14:creationId xmlns:p14="http://schemas.microsoft.com/office/powerpoint/2010/main" val="28938976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D485D763-5B36-4CF6-914D-FA4C87AB8C33}" type="datetimeFigureOut">
              <a:rPr lang="de-DE" smtClean="0"/>
              <a:t>13.12.2017</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7369D92F-666E-43E1-BF49-FAA5CE022BC6}" type="slidenum">
              <a:rPr lang="de-DE" smtClean="0"/>
              <a:t>‹Nr.›</a:t>
            </a:fld>
            <a:endParaRPr lang="de-DE"/>
          </a:p>
        </p:txBody>
      </p:sp>
    </p:spTree>
    <p:extLst>
      <p:ext uri="{BB962C8B-B14F-4D97-AF65-F5344CB8AC3E}">
        <p14:creationId xmlns:p14="http://schemas.microsoft.com/office/powerpoint/2010/main" val="21673717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D485D763-5B36-4CF6-914D-FA4C87AB8C33}" type="datetimeFigureOut">
              <a:rPr lang="de-DE" smtClean="0"/>
              <a:t>13.12.2017</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7369D92F-666E-43E1-BF49-FAA5CE022BC6}" type="slidenum">
              <a:rPr lang="de-DE" smtClean="0"/>
              <a:t>‹Nr.›</a:t>
            </a:fld>
            <a:endParaRPr lang="de-DE"/>
          </a:p>
        </p:txBody>
      </p:sp>
    </p:spTree>
    <p:extLst>
      <p:ext uri="{BB962C8B-B14F-4D97-AF65-F5344CB8AC3E}">
        <p14:creationId xmlns:p14="http://schemas.microsoft.com/office/powerpoint/2010/main" val="20026571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D485D763-5B36-4CF6-914D-FA4C87AB8C33}" type="datetimeFigureOut">
              <a:rPr lang="de-DE" smtClean="0"/>
              <a:t>13.12.2017</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7369D92F-666E-43E1-BF49-FAA5CE022BC6}" type="slidenum">
              <a:rPr lang="de-DE" smtClean="0"/>
              <a:t>‹Nr.›</a:t>
            </a:fld>
            <a:endParaRPr lang="de-DE"/>
          </a:p>
        </p:txBody>
      </p:sp>
    </p:spTree>
    <p:extLst>
      <p:ext uri="{BB962C8B-B14F-4D97-AF65-F5344CB8AC3E}">
        <p14:creationId xmlns:p14="http://schemas.microsoft.com/office/powerpoint/2010/main" val="11309882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D485D763-5B36-4CF6-914D-FA4C87AB8C33}" type="datetimeFigureOut">
              <a:rPr lang="de-DE" smtClean="0"/>
              <a:t>13.12.2017</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7369D92F-666E-43E1-BF49-FAA5CE022BC6}" type="slidenum">
              <a:rPr lang="de-DE" smtClean="0"/>
              <a:t>‹Nr.›</a:t>
            </a:fld>
            <a:endParaRPr lang="de-DE"/>
          </a:p>
        </p:txBody>
      </p:sp>
    </p:spTree>
    <p:extLst>
      <p:ext uri="{BB962C8B-B14F-4D97-AF65-F5344CB8AC3E}">
        <p14:creationId xmlns:p14="http://schemas.microsoft.com/office/powerpoint/2010/main" val="186045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hteck 7"/>
          <p:cNvSpPr/>
          <p:nvPr/>
        </p:nvSpPr>
        <p:spPr>
          <a:xfrm>
            <a:off x="1" y="1163747"/>
            <a:ext cx="12191999" cy="840321"/>
          </a:xfrm>
          <a:prstGeom prst="rect">
            <a:avLst/>
          </a:prstGeom>
          <a:solidFill>
            <a:srgbClr val="86BC24">
              <a:alpha val="50000"/>
            </a:srgb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de-DE">
              <a:solidFill>
                <a:schemeClr val="dk1">
                  <a:alpha val="0"/>
                </a:schemeClr>
              </a:solidFill>
            </a:endParaRPr>
          </a:p>
        </p:txBody>
      </p:sp>
      <p:sp>
        <p:nvSpPr>
          <p:cNvPr id="2" name="Titelplatzhalter 1"/>
          <p:cNvSpPr>
            <a:spLocks noGrp="1"/>
          </p:cNvSpPr>
          <p:nvPr>
            <p:ph type="title"/>
          </p:nvPr>
        </p:nvSpPr>
        <p:spPr>
          <a:xfrm>
            <a:off x="882823" y="1082200"/>
            <a:ext cx="10515600" cy="1003413"/>
          </a:xfrm>
          <a:prstGeom prst="rect">
            <a:avLst/>
          </a:prstGeom>
        </p:spPr>
        <p:txBody>
          <a:bodyPr vert="horz" lIns="91440" tIns="45720" rIns="91440" bIns="45720" rtlCol="0" anchor="ctr">
            <a:normAutofit/>
          </a:bodyPr>
          <a:lstStyle/>
          <a:p>
            <a:r>
              <a:rPr lang="de-DE" dirty="0" smtClean="0"/>
              <a:t>Mehr Klimaschutz durch Beteiligung</a:t>
            </a:r>
            <a:endParaRPr lang="de-DE" dirty="0"/>
          </a:p>
        </p:txBody>
      </p:sp>
      <p:sp>
        <p:nvSpPr>
          <p:cNvPr id="3" name="Textplatzhalter 2"/>
          <p:cNvSpPr>
            <a:spLocks noGrp="1"/>
          </p:cNvSpPr>
          <p:nvPr>
            <p:ph type="body" idx="1"/>
          </p:nvPr>
        </p:nvSpPr>
        <p:spPr>
          <a:xfrm>
            <a:off x="838199" y="2340590"/>
            <a:ext cx="10442713" cy="3154379"/>
          </a:xfrm>
          <a:prstGeom prst="rect">
            <a:avLst/>
          </a:prstGeom>
        </p:spPr>
        <p:txBody>
          <a:bodyPr vert="horz" lIns="91440" tIns="45720" rIns="91440" bIns="45720" rtlCol="0">
            <a:normAutofit/>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4" name="Datumsplatzhalter 3"/>
          <p:cNvSpPr>
            <a:spLocks noGrp="1"/>
          </p:cNvSpPr>
          <p:nvPr>
            <p:ph type="dt" sz="half" idx="2"/>
          </p:nvPr>
        </p:nvSpPr>
        <p:spPr>
          <a:xfrm>
            <a:off x="814593" y="629588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85D763-5B36-4CF6-914D-FA4C87AB8C33}" type="datetimeFigureOut">
              <a:rPr lang="de-DE" smtClean="0"/>
              <a:t>13.12.2017</a:t>
            </a:fld>
            <a:endParaRPr lang="de-DE" dirty="0"/>
          </a:p>
        </p:txBody>
      </p:sp>
      <p:sp>
        <p:nvSpPr>
          <p:cNvPr id="5" name="Fußzeilenplatzhalter 4"/>
          <p:cNvSpPr>
            <a:spLocks noGrp="1"/>
          </p:cNvSpPr>
          <p:nvPr>
            <p:ph type="ftr" sz="quarter" idx="3"/>
          </p:nvPr>
        </p:nvSpPr>
        <p:spPr>
          <a:xfrm>
            <a:off x="3922594" y="6307903"/>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dirty="0"/>
          </a:p>
        </p:txBody>
      </p:sp>
      <p:sp>
        <p:nvSpPr>
          <p:cNvPr id="6" name="Foliennummernplatzhalter 5"/>
          <p:cNvSpPr>
            <a:spLocks noGrp="1"/>
          </p:cNvSpPr>
          <p:nvPr>
            <p:ph type="sldNum" sz="quarter" idx="4"/>
          </p:nvPr>
        </p:nvSpPr>
        <p:spPr>
          <a:xfrm>
            <a:off x="8601931" y="630790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724929-BADC-4E4A-A175-17DA354A9D94}" type="slidenum">
              <a:rPr lang="de-DE" smtClean="0"/>
              <a:pPr/>
              <a:t>‹Nr.›</a:t>
            </a:fld>
            <a:endParaRPr lang="de-DE" dirty="0"/>
          </a:p>
        </p:txBody>
      </p:sp>
      <p:grpSp>
        <p:nvGrpSpPr>
          <p:cNvPr id="16" name="Gruppieren 15"/>
          <p:cNvGrpSpPr/>
          <p:nvPr/>
        </p:nvGrpSpPr>
        <p:grpSpPr>
          <a:xfrm>
            <a:off x="264410" y="185113"/>
            <a:ext cx="2678777" cy="633760"/>
            <a:chOff x="486397" y="301100"/>
            <a:chExt cx="2586143" cy="633760"/>
          </a:xfrm>
        </p:grpSpPr>
        <p:pic>
          <p:nvPicPr>
            <p:cNvPr id="13" name="Grafik 12"/>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486397" y="577023"/>
              <a:ext cx="1062315" cy="357837"/>
            </a:xfrm>
            <a:prstGeom prst="rect">
              <a:avLst/>
            </a:prstGeom>
          </p:spPr>
        </p:pic>
        <p:pic>
          <p:nvPicPr>
            <p:cNvPr id="14" name="Grafik 13"/>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507435" y="301100"/>
              <a:ext cx="1151979" cy="203847"/>
            </a:xfrm>
            <a:prstGeom prst="rect">
              <a:avLst/>
            </a:prstGeom>
          </p:spPr>
        </p:pic>
        <p:pic>
          <p:nvPicPr>
            <p:cNvPr id="15" name="Grafik 14"/>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2089422" y="396906"/>
              <a:ext cx="983118" cy="465422"/>
            </a:xfrm>
            <a:prstGeom prst="rect">
              <a:avLst/>
            </a:prstGeom>
          </p:spPr>
        </p:pic>
      </p:grpSp>
      <p:pic>
        <p:nvPicPr>
          <p:cNvPr id="9" name="Grafik 8"/>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0328651" y="60455"/>
            <a:ext cx="1848908" cy="1078133"/>
          </a:xfrm>
          <a:prstGeom prst="rect">
            <a:avLst/>
          </a:prstGeom>
        </p:spPr>
      </p:pic>
    </p:spTree>
    <p:extLst>
      <p:ext uri="{BB962C8B-B14F-4D97-AF65-F5344CB8AC3E}">
        <p14:creationId xmlns:p14="http://schemas.microsoft.com/office/powerpoint/2010/main" val="812077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0" r:id="rId3"/>
    <p:sldLayoutId id="2147483663" r:id="rId4"/>
    <p:sldLayoutId id="2147483664" r:id="rId5"/>
    <p:sldLayoutId id="2147483665" r:id="rId6"/>
    <p:sldLayoutId id="2147483666" r:id="rId7"/>
    <p:sldLayoutId id="2147483667" r:id="rId8"/>
    <p:sldLayoutId id="2147483668" r:id="rId9"/>
    <p:sldLayoutId id="2147483669" r:id="rId10"/>
    <p:sldLayoutId id="2147483671" r:id="rId11"/>
    <p:sldLayoutId id="2147483672" r:id="rId12"/>
    <p:sldLayoutId id="2147483673" r:id="rId13"/>
  </p:sldLayoutIdLst>
  <p:txStyles>
    <p:titleStyle>
      <a:lvl1pPr algn="ctr" defTabSz="914400" rtl="0" eaLnBrk="1" latinLnBrk="0" hangingPunct="1">
        <a:lnSpc>
          <a:spcPct val="90000"/>
        </a:lnSpc>
        <a:spcBef>
          <a:spcPct val="0"/>
        </a:spcBef>
        <a:buNone/>
        <a:defRPr sz="36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3.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Filme/Die%20Rechnung%20-%20Kurzfilm%20-%20Germanwatch.mp4"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hyperlink" Target="https://www.youtube.com/watch?v=EmirohM3hac"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3.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20.jpeg"/><Relationship Id="rId11" Type="http://schemas.openxmlformats.org/officeDocument/2006/relationships/chart" Target="../charts/chart2.xml"/><Relationship Id="rId5" Type="http://schemas.openxmlformats.org/officeDocument/2006/relationships/image" Target="../media/image19.jpeg"/><Relationship Id="rId10" Type="http://schemas.openxmlformats.org/officeDocument/2006/relationships/image" Target="../media/image24.png"/><Relationship Id="rId4" Type="http://schemas.openxmlformats.org/officeDocument/2006/relationships/image" Target="../media/image18.jpeg"/><Relationship Id="rId9" Type="http://schemas.openxmlformats.org/officeDocument/2006/relationships/image" Target="../media/image2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33.tiff"/><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hyperlink" Target="https://www.youtube.com/watch?v=XcoTlMLBhus"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60.xml.rels><?xml version="1.0" encoding="UTF-8" standalone="yes"?>
<Relationships xmlns="http://schemas.openxmlformats.org/package/2006/relationships"><Relationship Id="rId3" Type="http://schemas.openxmlformats.org/officeDocument/2006/relationships/hyperlink" Target="../TBS%20Film/2016-07-05%20Arschkalt_Ein%20B&#252;ro%20auf%20Eis%20(TBS).mp4"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38.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3.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6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7.png"/><Relationship Id="rId1" Type="http://schemas.openxmlformats.org/officeDocument/2006/relationships/slideLayout" Target="../slideLayouts/slideLayout3.xml"/><Relationship Id="rId5" Type="http://schemas.openxmlformats.org/officeDocument/2006/relationships/image" Target="../media/image41.jpg"/><Relationship Id="rId4" Type="http://schemas.openxmlformats.org/officeDocument/2006/relationships/image" Target="../media/image40.jp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6.xml"/><Relationship Id="rId13" Type="http://schemas.openxmlformats.org/officeDocument/2006/relationships/diagramLayout" Target="../diagrams/layout7.xml"/><Relationship Id="rId3" Type="http://schemas.openxmlformats.org/officeDocument/2006/relationships/diagramLayout" Target="../diagrams/layout5.xml"/><Relationship Id="rId7" Type="http://schemas.openxmlformats.org/officeDocument/2006/relationships/diagramData" Target="../diagrams/data6.xml"/><Relationship Id="rId12" Type="http://schemas.openxmlformats.org/officeDocument/2006/relationships/diagramData" Target="../diagrams/data7.xml"/><Relationship Id="rId2" Type="http://schemas.openxmlformats.org/officeDocument/2006/relationships/diagramData" Target="../diagrams/data5.xml"/><Relationship Id="rId16" Type="http://schemas.microsoft.com/office/2007/relationships/diagramDrawing" Target="../diagrams/drawing7.xml"/><Relationship Id="rId1" Type="http://schemas.openxmlformats.org/officeDocument/2006/relationships/slideLayout" Target="../slideLayouts/slideLayout3.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5" Type="http://schemas.openxmlformats.org/officeDocument/2006/relationships/diagramColors" Target="../diagrams/colors7.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 Id="rId14" Type="http://schemas.openxmlformats.org/officeDocument/2006/relationships/diagramQuickStyle" Target="../diagrams/quickStyl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hyperlink" Target="../TBS%20Film/2016-07-05%20Arschkalt_Ein%20B&#252;ro%20auf%20Eis%20(TBS).mp4" TargetMode="Externa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diagramLayout" Target="../diagrams/layout9.xml"/><Relationship Id="rId3" Type="http://schemas.openxmlformats.org/officeDocument/2006/relationships/diagramLayout" Target="../diagrams/layout8.xml"/><Relationship Id="rId7" Type="http://schemas.openxmlformats.org/officeDocument/2006/relationships/diagramData" Target="../diagrams/data9.xml"/><Relationship Id="rId2" Type="http://schemas.openxmlformats.org/officeDocument/2006/relationships/diagramData" Target="../diagrams/data8.xml"/><Relationship Id="rId1" Type="http://schemas.openxmlformats.org/officeDocument/2006/relationships/slideLayout" Target="../slideLayouts/slideLayout3.xml"/><Relationship Id="rId6" Type="http://schemas.microsoft.com/office/2007/relationships/diagramDrawing" Target="../diagrams/drawing8.xml"/><Relationship Id="rId11" Type="http://schemas.microsoft.com/office/2007/relationships/diagramDrawing" Target="../diagrams/drawing9.xml"/><Relationship Id="rId5" Type="http://schemas.openxmlformats.org/officeDocument/2006/relationships/diagramColors" Target="../diagrams/colors8.xml"/><Relationship Id="rId10" Type="http://schemas.openxmlformats.org/officeDocument/2006/relationships/diagramColors" Target="../diagrams/colors9.xml"/><Relationship Id="rId4" Type="http://schemas.openxmlformats.org/officeDocument/2006/relationships/diagramQuickStyle" Target="../diagrams/quickStyle8.xml"/><Relationship Id="rId9" Type="http://schemas.openxmlformats.org/officeDocument/2006/relationships/diagramQuickStyle" Target="../diagrams/quickStyle9.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3.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3210573" y="2569267"/>
            <a:ext cx="5466047" cy="1754326"/>
          </a:xfrm>
          <a:prstGeom prst="rect">
            <a:avLst/>
          </a:prstGeom>
          <a:solidFill>
            <a:srgbClr val="009FE3"/>
          </a:solidFill>
          <a:ln>
            <a:noFill/>
          </a:ln>
        </p:spPr>
        <p:txBody>
          <a:bodyPr wrap="none" rtlCol="0">
            <a:spAutoFit/>
          </a:bodyPr>
          <a:lstStyle/>
          <a:p>
            <a:pPr algn="ctr"/>
            <a:r>
              <a:rPr lang="de-DE" sz="3600" b="1" dirty="0" smtClean="0"/>
              <a:t>P.025</a:t>
            </a:r>
          </a:p>
          <a:p>
            <a:pPr algn="ctr"/>
            <a:endParaRPr lang="de-DE" sz="3600" b="1" dirty="0" smtClean="0"/>
          </a:p>
          <a:p>
            <a:pPr algn="ctr"/>
            <a:r>
              <a:rPr lang="de-DE" sz="3600" dirty="0" smtClean="0"/>
              <a:t>Allgemeine Foliensammlung</a:t>
            </a:r>
            <a:endParaRPr lang="de-DE" sz="3600" dirty="0"/>
          </a:p>
        </p:txBody>
      </p:sp>
      <p:pic>
        <p:nvPicPr>
          <p:cNvPr id="3" name="Grafik 2"/>
          <p:cNvPicPr/>
          <p:nvPr/>
        </p:nvPicPr>
        <p:blipFill>
          <a:blip r:embed="rId2" cstate="print">
            <a:extLst>
              <a:ext uri="{28A0092B-C50C-407E-A947-70E740481C1C}">
                <a14:useLocalDpi xmlns:a14="http://schemas.microsoft.com/office/drawing/2010/main" val="0"/>
              </a:ext>
            </a:extLst>
          </a:blip>
          <a:stretch>
            <a:fillRect/>
          </a:stretch>
        </p:blipFill>
        <p:spPr>
          <a:xfrm>
            <a:off x="3597590" y="5122228"/>
            <a:ext cx="4692015" cy="1414145"/>
          </a:xfrm>
          <a:prstGeom prst="rect">
            <a:avLst/>
          </a:prstGeom>
        </p:spPr>
      </p:pic>
    </p:spTree>
    <p:extLst>
      <p:ext uri="{BB962C8B-B14F-4D97-AF65-F5344CB8AC3E}">
        <p14:creationId xmlns:p14="http://schemas.microsoft.com/office/powerpoint/2010/main" val="14880390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2"/>
          <p:cNvSpPr>
            <a:spLocks noGrp="1"/>
          </p:cNvSpPr>
          <p:nvPr>
            <p:ph type="ctrTitle"/>
          </p:nvPr>
        </p:nvSpPr>
        <p:spPr>
          <a:xfrm>
            <a:off x="1549167" y="1081755"/>
            <a:ext cx="9144000" cy="904741"/>
          </a:xfrm>
        </p:spPr>
        <p:txBody>
          <a:bodyPr>
            <a:noAutofit/>
          </a:bodyPr>
          <a:lstStyle/>
          <a:p>
            <a:r>
              <a:rPr lang="de-DE" sz="2800" dirty="0" smtClean="0"/>
              <a:t>Schematischer </a:t>
            </a:r>
            <a:r>
              <a:rPr lang="de-DE" sz="2800" dirty="0"/>
              <a:t>Ablauf </a:t>
            </a:r>
            <a:r>
              <a:rPr lang="de-DE" sz="2800" dirty="0" smtClean="0"/>
              <a:t/>
            </a:r>
            <a:br>
              <a:rPr lang="de-DE" sz="2800" dirty="0" smtClean="0"/>
            </a:br>
            <a:r>
              <a:rPr lang="de-DE" sz="2800" dirty="0" smtClean="0"/>
              <a:t>„</a:t>
            </a:r>
            <a:r>
              <a:rPr lang="de-DE" sz="2800" dirty="0"/>
              <a:t>Zusatzmodul Beteiligung“ </a:t>
            </a:r>
          </a:p>
        </p:txBody>
      </p:sp>
      <p:graphicFrame>
        <p:nvGraphicFramePr>
          <p:cNvPr id="12" name="Diagramm 11"/>
          <p:cNvGraphicFramePr/>
          <p:nvPr>
            <p:extLst>
              <p:ext uri="{D42A27DB-BD31-4B8C-83A1-F6EECF244321}">
                <p14:modId xmlns:p14="http://schemas.microsoft.com/office/powerpoint/2010/main" val="3130727629"/>
              </p:ext>
            </p:extLst>
          </p:nvPr>
        </p:nvGraphicFramePr>
        <p:xfrm>
          <a:off x="1937857" y="2111188"/>
          <a:ext cx="7415868" cy="45583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4" name="Gruppieren 13"/>
          <p:cNvGrpSpPr/>
          <p:nvPr/>
        </p:nvGrpSpPr>
        <p:grpSpPr>
          <a:xfrm>
            <a:off x="1809057" y="5109360"/>
            <a:ext cx="2489739" cy="1329869"/>
            <a:chOff x="5189791" y="3686976"/>
            <a:chExt cx="2489739" cy="1329869"/>
          </a:xfrm>
        </p:grpSpPr>
        <p:sp>
          <p:nvSpPr>
            <p:cNvPr id="15" name="Rechteck 14"/>
            <p:cNvSpPr/>
            <p:nvPr/>
          </p:nvSpPr>
          <p:spPr>
            <a:xfrm>
              <a:off x="5437901" y="3811668"/>
              <a:ext cx="2241629" cy="1205177"/>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6" name="Rechteck 15"/>
            <p:cNvSpPr/>
            <p:nvPr/>
          </p:nvSpPr>
          <p:spPr>
            <a:xfrm>
              <a:off x="5189791" y="3686976"/>
              <a:ext cx="2241629" cy="1205177"/>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60960" tIns="60960" rIns="60960" bIns="60960" numCol="1" spcCol="1270" anchor="ctr" anchorCtr="0">
              <a:noAutofit/>
            </a:bodyPr>
            <a:lstStyle/>
            <a:p>
              <a:pPr lvl="0" algn="l" defTabSz="711200">
                <a:lnSpc>
                  <a:spcPct val="90000"/>
                </a:lnSpc>
                <a:spcBef>
                  <a:spcPct val="0"/>
                </a:spcBef>
              </a:pPr>
              <a:r>
                <a:rPr lang="de-DE" sz="1400" kern="1200" dirty="0" smtClean="0"/>
                <a:t>Bewerten</a:t>
              </a:r>
              <a:r>
                <a:rPr lang="de-DE" sz="1400" dirty="0"/>
                <a:t> </a:t>
              </a:r>
              <a:r>
                <a:rPr lang="de-DE" sz="1400" dirty="0" smtClean="0"/>
                <a:t>und</a:t>
              </a:r>
              <a:r>
                <a:rPr lang="de-DE" sz="1400" kern="1200" dirty="0" smtClean="0"/>
                <a:t> </a:t>
              </a:r>
            </a:p>
            <a:p>
              <a:pPr lvl="0" algn="l" defTabSz="711200">
                <a:lnSpc>
                  <a:spcPct val="90000"/>
                </a:lnSpc>
                <a:spcBef>
                  <a:spcPct val="0"/>
                </a:spcBef>
                <a:spcAft>
                  <a:spcPct val="35000"/>
                </a:spcAft>
              </a:pPr>
              <a:r>
                <a:rPr lang="de-DE" sz="1400" kern="1200" dirty="0" smtClean="0"/>
                <a:t>Priorisieren </a:t>
              </a:r>
            </a:p>
            <a:p>
              <a:pPr lvl="0" algn="l" defTabSz="711200">
                <a:lnSpc>
                  <a:spcPct val="90000"/>
                </a:lnSpc>
                <a:spcBef>
                  <a:spcPct val="0"/>
                </a:spcBef>
                <a:spcAft>
                  <a:spcPct val="35000"/>
                </a:spcAft>
              </a:pPr>
              <a:r>
                <a:rPr lang="de-DE" sz="1400" kern="1200" dirty="0" smtClean="0"/>
                <a:t>inkl. </a:t>
              </a:r>
              <a:r>
                <a:rPr lang="de-DE" sz="1400" dirty="0" smtClean="0"/>
                <a:t>Betrachtung der Auswirkungen</a:t>
              </a:r>
              <a:endParaRPr lang="de-DE" sz="1400" kern="1200" dirty="0"/>
            </a:p>
          </p:txBody>
        </p:sp>
      </p:grpSp>
      <p:sp>
        <p:nvSpPr>
          <p:cNvPr id="17" name="Rechteck 16"/>
          <p:cNvSpPr/>
          <p:nvPr/>
        </p:nvSpPr>
        <p:spPr>
          <a:xfrm>
            <a:off x="7748168" y="3913317"/>
            <a:ext cx="1605557" cy="954107"/>
          </a:xfrm>
          <a:prstGeom prst="rect">
            <a:avLst/>
          </a:prstGeom>
        </p:spPr>
        <p:txBody>
          <a:bodyPr wrap="square">
            <a:spAutoFit/>
          </a:bodyPr>
          <a:lstStyle/>
          <a:p>
            <a:r>
              <a:rPr lang="de-DE" sz="1400" dirty="0" smtClean="0"/>
              <a:t>Wo Verbrauch reduzieren </a:t>
            </a:r>
          </a:p>
          <a:p>
            <a:r>
              <a:rPr lang="de-DE" sz="1400" dirty="0" smtClean="0"/>
              <a:t>durch mehr Beteiligung?</a:t>
            </a:r>
            <a:endParaRPr lang="de-DE" sz="1400" dirty="0"/>
          </a:p>
        </p:txBody>
      </p:sp>
      <p:sp>
        <p:nvSpPr>
          <p:cNvPr id="18" name="Rechteck 17"/>
          <p:cNvSpPr/>
          <p:nvPr/>
        </p:nvSpPr>
        <p:spPr>
          <a:xfrm>
            <a:off x="1549167" y="2535199"/>
            <a:ext cx="2172749" cy="954107"/>
          </a:xfrm>
          <a:prstGeom prst="rect">
            <a:avLst/>
          </a:prstGeom>
        </p:spPr>
        <p:txBody>
          <a:bodyPr wrap="square">
            <a:spAutoFit/>
          </a:bodyPr>
          <a:lstStyle/>
          <a:p>
            <a:r>
              <a:rPr lang="de-DE" sz="1400" dirty="0" smtClean="0"/>
              <a:t>Auftrag klären mit</a:t>
            </a:r>
          </a:p>
          <a:p>
            <a:r>
              <a:rPr lang="de-DE" sz="1400" dirty="0" smtClean="0"/>
              <a:t>Geschäftsführung </a:t>
            </a:r>
          </a:p>
          <a:p>
            <a:r>
              <a:rPr lang="de-DE" sz="1400" dirty="0"/>
              <a:t>u</a:t>
            </a:r>
            <a:r>
              <a:rPr lang="de-DE" sz="1400" dirty="0" smtClean="0"/>
              <a:t>nd Projektteam. Beteiligung mitdenken.</a:t>
            </a:r>
            <a:endParaRPr lang="de-DE" sz="1400" dirty="0"/>
          </a:p>
        </p:txBody>
      </p:sp>
    </p:spTree>
    <p:extLst>
      <p:ext uri="{BB962C8B-B14F-4D97-AF65-F5344CB8AC3E}">
        <p14:creationId xmlns:p14="http://schemas.microsoft.com/office/powerpoint/2010/main" val="23407509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smtClean="0"/>
              <a:t>Mit </a:t>
            </a:r>
            <a:r>
              <a:rPr lang="de-DE" dirty="0"/>
              <a:t>6</a:t>
            </a:r>
            <a:r>
              <a:rPr lang="de-DE" dirty="0" smtClean="0"/>
              <a:t> </a:t>
            </a:r>
            <a:r>
              <a:rPr lang="de-DE" dirty="0"/>
              <a:t>Schritten zu mehr </a:t>
            </a:r>
            <a:r>
              <a:rPr lang="de-DE" dirty="0" smtClean="0"/>
              <a:t>Beteiligung</a:t>
            </a:r>
            <a:endParaRPr lang="de-DE" dirty="0"/>
          </a:p>
        </p:txBody>
      </p:sp>
      <p:sp>
        <p:nvSpPr>
          <p:cNvPr id="6" name="Textfeld 5"/>
          <p:cNvSpPr txBox="1"/>
          <p:nvPr/>
        </p:nvSpPr>
        <p:spPr>
          <a:xfrm>
            <a:off x="537100" y="2849041"/>
            <a:ext cx="11461214" cy="2223686"/>
          </a:xfrm>
          <a:prstGeom prst="rect">
            <a:avLst/>
          </a:prstGeom>
          <a:noFill/>
        </p:spPr>
        <p:txBody>
          <a:bodyPr wrap="none" rtlCol="0">
            <a:spAutoFit/>
          </a:bodyPr>
          <a:lstStyle/>
          <a:p>
            <a:pPr marL="457200" indent="-457200">
              <a:buFont typeface="+mj-lt"/>
              <a:buAutoNum type="arabicPeriod"/>
            </a:pPr>
            <a:r>
              <a:rPr lang="de-DE" dirty="0"/>
              <a:t>Schritt: </a:t>
            </a:r>
            <a:r>
              <a:rPr lang="de-DE" b="1" dirty="0" smtClean="0">
                <a:solidFill>
                  <a:srgbClr val="006CB1"/>
                </a:solidFill>
              </a:rPr>
              <a:t>Rahmen schaffen </a:t>
            </a:r>
            <a:r>
              <a:rPr lang="de-DE" dirty="0" smtClean="0"/>
              <a:t>(Thema </a:t>
            </a:r>
            <a:r>
              <a:rPr lang="de-DE" dirty="0"/>
              <a:t>betrieblicher </a:t>
            </a:r>
            <a:r>
              <a:rPr lang="de-DE" b="1" dirty="0">
                <a:solidFill>
                  <a:srgbClr val="006CB1"/>
                </a:solidFill>
              </a:rPr>
              <a:t>Klimaschutz</a:t>
            </a:r>
            <a:r>
              <a:rPr lang="de-DE" dirty="0"/>
              <a:t> </a:t>
            </a:r>
            <a:r>
              <a:rPr lang="de-DE" dirty="0" smtClean="0"/>
              <a:t>aufgreifen, </a:t>
            </a:r>
            <a:r>
              <a:rPr lang="de-DE" b="1" dirty="0" smtClean="0">
                <a:solidFill>
                  <a:srgbClr val="006CB1"/>
                </a:solidFill>
              </a:rPr>
              <a:t>Beteiligungsbegriff</a:t>
            </a:r>
            <a:r>
              <a:rPr lang="de-DE" dirty="0" smtClean="0"/>
              <a:t> klären, Auftragsklärung)</a:t>
            </a:r>
            <a:endParaRPr lang="de-DE" dirty="0"/>
          </a:p>
          <a:p>
            <a:pPr marL="457200" indent="-457200">
              <a:spcBef>
                <a:spcPts val="300"/>
              </a:spcBef>
              <a:buFont typeface="+mj-lt"/>
              <a:buAutoNum type="arabicPeriod"/>
            </a:pPr>
            <a:r>
              <a:rPr lang="de-DE" dirty="0" smtClean="0"/>
              <a:t>Schritt: </a:t>
            </a:r>
            <a:r>
              <a:rPr lang="de-DE" b="1" dirty="0" smtClean="0">
                <a:solidFill>
                  <a:srgbClr val="006CB1"/>
                </a:solidFill>
              </a:rPr>
              <a:t>Situationsanalyse I </a:t>
            </a:r>
            <a:r>
              <a:rPr lang="de-DE" dirty="0" smtClean="0"/>
              <a:t>zum </a:t>
            </a:r>
            <a:r>
              <a:rPr lang="de-DE" b="1" dirty="0" smtClean="0">
                <a:solidFill>
                  <a:srgbClr val="006CB1"/>
                </a:solidFill>
              </a:rPr>
              <a:t>Einfluss der Mitarbeiter*innen </a:t>
            </a:r>
            <a:r>
              <a:rPr lang="de-DE" dirty="0" smtClean="0"/>
              <a:t>auf Energie &amp; Ressourcen Verbrauch</a:t>
            </a:r>
          </a:p>
          <a:p>
            <a:pPr marL="457200" indent="-457200">
              <a:spcBef>
                <a:spcPts val="300"/>
              </a:spcBef>
              <a:buFont typeface="+mj-lt"/>
              <a:buAutoNum type="arabicPeriod"/>
            </a:pPr>
            <a:r>
              <a:rPr lang="de-DE" dirty="0" smtClean="0"/>
              <a:t>Schritt</a:t>
            </a:r>
            <a:r>
              <a:rPr lang="de-DE" dirty="0"/>
              <a:t>: </a:t>
            </a:r>
            <a:r>
              <a:rPr lang="de-DE" b="1" dirty="0" smtClean="0">
                <a:solidFill>
                  <a:srgbClr val="006CB1"/>
                </a:solidFill>
              </a:rPr>
              <a:t>Situationsanalyse II </a:t>
            </a:r>
            <a:r>
              <a:rPr lang="de-DE" dirty="0" smtClean="0"/>
              <a:t>zu </a:t>
            </a:r>
            <a:r>
              <a:rPr lang="de-DE" dirty="0"/>
              <a:t>Rahmenbedingungen des </a:t>
            </a:r>
            <a:r>
              <a:rPr lang="de-DE" b="1" dirty="0">
                <a:solidFill>
                  <a:srgbClr val="006CB1"/>
                </a:solidFill>
              </a:rPr>
              <a:t>Verhaltens</a:t>
            </a:r>
            <a:r>
              <a:rPr lang="de-DE" dirty="0"/>
              <a:t> </a:t>
            </a:r>
            <a:r>
              <a:rPr lang="de-DE" dirty="0" smtClean="0"/>
              <a:t>und zur </a:t>
            </a:r>
            <a:r>
              <a:rPr lang="de-DE" dirty="0"/>
              <a:t>bisherigen </a:t>
            </a:r>
            <a:r>
              <a:rPr lang="de-DE" b="1" dirty="0" smtClean="0">
                <a:solidFill>
                  <a:srgbClr val="006CB1"/>
                </a:solidFill>
              </a:rPr>
              <a:t>Beteiligung </a:t>
            </a:r>
          </a:p>
          <a:p>
            <a:pPr marL="457200" indent="-457200">
              <a:spcBef>
                <a:spcPts val="300"/>
              </a:spcBef>
              <a:buFont typeface="+mj-lt"/>
              <a:buAutoNum type="arabicPeriod"/>
            </a:pPr>
            <a:r>
              <a:rPr lang="de-DE" dirty="0" smtClean="0"/>
              <a:t>Schritt</a:t>
            </a:r>
            <a:r>
              <a:rPr lang="de-DE" dirty="0"/>
              <a:t>: </a:t>
            </a:r>
            <a:r>
              <a:rPr lang="de-DE" b="1" dirty="0" smtClean="0">
                <a:solidFill>
                  <a:srgbClr val="006CB1"/>
                </a:solidFill>
              </a:rPr>
              <a:t>Handlungsbereiche</a:t>
            </a:r>
            <a:r>
              <a:rPr lang="de-DE" dirty="0" smtClean="0"/>
              <a:t> aus den Situationsanalysen entwickeln</a:t>
            </a:r>
            <a:endParaRPr lang="de-DE" dirty="0"/>
          </a:p>
          <a:p>
            <a:pPr marL="457200" indent="-457200">
              <a:spcBef>
                <a:spcPts val="300"/>
              </a:spcBef>
              <a:buFont typeface="+mj-lt"/>
              <a:buAutoNum type="arabicPeriod"/>
            </a:pPr>
            <a:r>
              <a:rPr lang="de-DE" dirty="0"/>
              <a:t>Schritt: </a:t>
            </a:r>
            <a:r>
              <a:rPr lang="de-DE" b="1" dirty="0" smtClean="0">
                <a:solidFill>
                  <a:srgbClr val="006CB1"/>
                </a:solidFill>
              </a:rPr>
              <a:t>Handlungsoptionen</a:t>
            </a:r>
            <a:r>
              <a:rPr lang="de-DE" dirty="0" smtClean="0"/>
              <a:t> und </a:t>
            </a:r>
            <a:r>
              <a:rPr lang="de-DE" b="1" dirty="0" smtClean="0">
                <a:solidFill>
                  <a:srgbClr val="006CB1"/>
                </a:solidFill>
              </a:rPr>
              <a:t>Auswirkungen</a:t>
            </a:r>
            <a:r>
              <a:rPr lang="de-DE" dirty="0" smtClean="0"/>
              <a:t> bewerten und priorisieren</a:t>
            </a:r>
          </a:p>
          <a:p>
            <a:pPr marL="457200" indent="-457200">
              <a:spcBef>
                <a:spcPts val="300"/>
              </a:spcBef>
              <a:buFont typeface="+mj-lt"/>
              <a:buAutoNum type="arabicPeriod"/>
            </a:pPr>
            <a:r>
              <a:rPr lang="de-DE" dirty="0" smtClean="0"/>
              <a:t>Schritt</a:t>
            </a:r>
            <a:r>
              <a:rPr lang="de-DE" dirty="0"/>
              <a:t>: </a:t>
            </a:r>
            <a:r>
              <a:rPr lang="de-DE" b="1" dirty="0">
                <a:solidFill>
                  <a:srgbClr val="006CB1"/>
                </a:solidFill>
              </a:rPr>
              <a:t>Maßnahmen</a:t>
            </a:r>
            <a:r>
              <a:rPr lang="de-DE" dirty="0"/>
              <a:t> </a:t>
            </a:r>
            <a:r>
              <a:rPr lang="de-DE" dirty="0" smtClean="0"/>
              <a:t>entwickeln, planen </a:t>
            </a:r>
            <a:r>
              <a:rPr lang="de-DE" dirty="0"/>
              <a:t>und </a:t>
            </a:r>
            <a:r>
              <a:rPr lang="de-DE" dirty="0" smtClean="0"/>
              <a:t>umsetzen</a:t>
            </a:r>
            <a:endParaRPr lang="de-DE" dirty="0"/>
          </a:p>
          <a:p>
            <a:endParaRPr lang="de-DE" dirty="0"/>
          </a:p>
        </p:txBody>
      </p:sp>
    </p:spTree>
    <p:extLst>
      <p:ext uri="{BB962C8B-B14F-4D97-AF65-F5344CB8AC3E}">
        <p14:creationId xmlns:p14="http://schemas.microsoft.com/office/powerpoint/2010/main" val="32520998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2262231" y="3750075"/>
            <a:ext cx="7744941" cy="707886"/>
          </a:xfrm>
          <a:prstGeom prst="rect">
            <a:avLst/>
          </a:prstGeom>
          <a:solidFill>
            <a:srgbClr val="009FE3"/>
          </a:solidFill>
          <a:ln>
            <a:noFill/>
          </a:ln>
        </p:spPr>
        <p:txBody>
          <a:bodyPr wrap="none" rtlCol="0">
            <a:spAutoFit/>
          </a:bodyPr>
          <a:lstStyle/>
          <a:p>
            <a:r>
              <a:rPr lang="de-DE" sz="4000" b="1" dirty="0"/>
              <a:t>Folien zu: </a:t>
            </a:r>
            <a:r>
              <a:rPr lang="de-DE" sz="4000" b="1" dirty="0" smtClean="0"/>
              <a:t>Betrieblicher Klimaschutz</a:t>
            </a:r>
            <a:endParaRPr lang="de-DE" sz="4000" b="1" dirty="0"/>
          </a:p>
        </p:txBody>
      </p:sp>
    </p:spTree>
    <p:extLst>
      <p:ext uri="{BB962C8B-B14F-4D97-AF65-F5344CB8AC3E}">
        <p14:creationId xmlns:p14="http://schemas.microsoft.com/office/powerpoint/2010/main" val="6396446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507862" y="919402"/>
            <a:ext cx="9144000" cy="904741"/>
          </a:xfrm>
        </p:spPr>
        <p:txBody>
          <a:bodyPr>
            <a:noAutofit/>
          </a:bodyPr>
          <a:lstStyle/>
          <a:p>
            <a:r>
              <a:rPr lang="de-DE" sz="2800" dirty="0" smtClean="0"/>
              <a:t>Beispiel: Energie- </a:t>
            </a:r>
            <a:r>
              <a:rPr lang="de-DE" sz="2800" dirty="0"/>
              <a:t>und Ressourcenverbrauch im </a:t>
            </a:r>
            <a:r>
              <a:rPr lang="de-DE" sz="2800" dirty="0" smtClean="0"/>
              <a:t>Betrieb</a:t>
            </a:r>
            <a:endParaRPr lang="de-DE" sz="2800" dirty="0"/>
          </a:p>
        </p:txBody>
      </p:sp>
      <p:pic>
        <p:nvPicPr>
          <p:cNvPr id="10" name="Grafik 9"/>
          <p:cNvPicPr>
            <a:picLocks noChangeAspect="1"/>
          </p:cNvPicPr>
          <p:nvPr/>
        </p:nvPicPr>
        <p:blipFill>
          <a:blip r:embed="rId2"/>
          <a:stretch>
            <a:fillRect/>
          </a:stretch>
        </p:blipFill>
        <p:spPr>
          <a:xfrm>
            <a:off x="2782269" y="2134839"/>
            <a:ext cx="6595186" cy="4191185"/>
          </a:xfrm>
          <a:prstGeom prst="rect">
            <a:avLst/>
          </a:prstGeom>
        </p:spPr>
      </p:pic>
      <p:sp>
        <p:nvSpPr>
          <p:cNvPr id="6" name="Textfeld 5"/>
          <p:cNvSpPr txBox="1"/>
          <p:nvPr/>
        </p:nvSpPr>
        <p:spPr>
          <a:xfrm>
            <a:off x="7520209" y="6267388"/>
            <a:ext cx="3038460" cy="369332"/>
          </a:xfrm>
          <a:prstGeom prst="rect">
            <a:avLst/>
          </a:prstGeom>
          <a:noFill/>
        </p:spPr>
        <p:txBody>
          <a:bodyPr wrap="none" rtlCol="0">
            <a:spAutoFit/>
          </a:bodyPr>
          <a:lstStyle/>
          <a:p>
            <a:r>
              <a:rPr lang="de-DE" dirty="0" smtClean="0"/>
              <a:t>Quelle: Effizienz-Agentur NRW</a:t>
            </a:r>
            <a:endParaRPr lang="de-DE" dirty="0">
              <a:solidFill>
                <a:srgbClr val="FF0000"/>
              </a:solidFill>
            </a:endParaRPr>
          </a:p>
        </p:txBody>
      </p:sp>
    </p:spTree>
    <p:extLst>
      <p:ext uri="{BB962C8B-B14F-4D97-AF65-F5344CB8AC3E}">
        <p14:creationId xmlns:p14="http://schemas.microsoft.com/office/powerpoint/2010/main" val="33684929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507862" y="982414"/>
            <a:ext cx="9144000" cy="904741"/>
          </a:xfrm>
        </p:spPr>
        <p:txBody>
          <a:bodyPr>
            <a:normAutofit/>
          </a:bodyPr>
          <a:lstStyle/>
          <a:p>
            <a:r>
              <a:rPr lang="de-DE" sz="2800" dirty="0"/>
              <a:t>Beispiel: Energie- und Ressourcenverbrauch im </a:t>
            </a:r>
            <a:r>
              <a:rPr lang="de-DE" sz="2800" dirty="0" smtClean="0"/>
              <a:t>Betrieb</a:t>
            </a:r>
            <a:endParaRPr lang="de-DE" sz="2800" dirty="0"/>
          </a:p>
        </p:txBody>
      </p:sp>
      <p:pic>
        <p:nvPicPr>
          <p:cNvPr id="10" name="Picture 3"/>
          <p:cNvPicPr>
            <a:picLocks noChangeAspect="1" noChangeArrowheads="1"/>
          </p:cNvPicPr>
          <p:nvPr/>
        </p:nvPicPr>
        <p:blipFill>
          <a:blip r:embed="rId2"/>
          <a:srcRect/>
          <a:stretch>
            <a:fillRect/>
          </a:stretch>
        </p:blipFill>
        <p:spPr bwMode="auto">
          <a:xfrm>
            <a:off x="2342094" y="2009714"/>
            <a:ext cx="7475537" cy="4572000"/>
          </a:xfrm>
          <a:prstGeom prst="rect">
            <a:avLst/>
          </a:prstGeom>
          <a:noFill/>
          <a:ln w="9525">
            <a:noFill/>
            <a:miter lim="800000"/>
            <a:headEnd/>
            <a:tailEnd/>
          </a:ln>
        </p:spPr>
      </p:pic>
      <p:sp>
        <p:nvSpPr>
          <p:cNvPr id="3" name="Textfeld 2"/>
          <p:cNvSpPr txBox="1"/>
          <p:nvPr/>
        </p:nvSpPr>
        <p:spPr>
          <a:xfrm>
            <a:off x="7285317" y="6109112"/>
            <a:ext cx="3038460" cy="369332"/>
          </a:xfrm>
          <a:prstGeom prst="rect">
            <a:avLst/>
          </a:prstGeom>
          <a:noFill/>
        </p:spPr>
        <p:txBody>
          <a:bodyPr wrap="none" rtlCol="0">
            <a:spAutoFit/>
          </a:bodyPr>
          <a:lstStyle/>
          <a:p>
            <a:r>
              <a:rPr lang="de-DE" dirty="0" smtClean="0"/>
              <a:t>Quelle: Effizienz-Agentur NRW</a:t>
            </a:r>
            <a:endParaRPr lang="de-DE" dirty="0">
              <a:solidFill>
                <a:srgbClr val="FF0000"/>
              </a:solidFill>
            </a:endParaRPr>
          </a:p>
        </p:txBody>
      </p:sp>
    </p:spTree>
    <p:extLst>
      <p:ext uri="{BB962C8B-B14F-4D97-AF65-F5344CB8AC3E}">
        <p14:creationId xmlns:p14="http://schemas.microsoft.com/office/powerpoint/2010/main" val="24333747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
          <p:cNvSpPr txBox="1">
            <a:spLocks noGrp="1"/>
          </p:cNvSpPr>
          <p:nvPr>
            <p:ph type="ctrTitle"/>
          </p:nvPr>
        </p:nvSpPr>
        <p:spPr>
          <a:prstGeom prst="rect">
            <a:avLst/>
          </a:prstGeom>
        </p:spPr>
        <p:txBody>
          <a:bodyPr>
            <a:normAutofit/>
          </a:bodyPr>
          <a:lstStyle>
            <a:lvl1pPr algn="ctr" defTabSz="914400" rtl="0" eaLnBrk="1" latinLnBrk="0" hangingPunct="1">
              <a:lnSpc>
                <a:spcPct val="90000"/>
              </a:lnSpc>
              <a:spcBef>
                <a:spcPct val="0"/>
              </a:spcBef>
              <a:buNone/>
              <a:defRPr sz="3600" b="1" kern="1200">
                <a:solidFill>
                  <a:schemeClr val="tx1"/>
                </a:solidFill>
                <a:latin typeface="+mn-lt"/>
                <a:ea typeface="+mj-ea"/>
                <a:cs typeface="+mj-cs"/>
              </a:defRPr>
            </a:lvl1pPr>
          </a:lstStyle>
          <a:p>
            <a:r>
              <a:rPr lang="de-DE" sz="2800" dirty="0" smtClean="0"/>
              <a:t>Klimaschutz – Klimawandel?</a:t>
            </a:r>
            <a:endParaRPr lang="de-DE" sz="2800" dirty="0"/>
          </a:p>
        </p:txBody>
      </p:sp>
      <p:sp>
        <p:nvSpPr>
          <p:cNvPr id="8" name="Foliennummernplatzhalter 7"/>
          <p:cNvSpPr>
            <a:spLocks noGrp="1"/>
          </p:cNvSpPr>
          <p:nvPr>
            <p:ph type="sldNum" sz="quarter" idx="4294967295"/>
          </p:nvPr>
        </p:nvSpPr>
        <p:spPr>
          <a:xfrm>
            <a:off x="9448800" y="6307138"/>
            <a:ext cx="2743200" cy="365125"/>
          </a:xfrm>
        </p:spPr>
        <p:txBody>
          <a:bodyPr/>
          <a:lstStyle/>
          <a:p>
            <a:fld id="{7369D92F-666E-43E1-BF49-FAA5CE022BC6}" type="slidenum">
              <a:rPr lang="de-DE" smtClean="0"/>
              <a:t>15</a:t>
            </a:fld>
            <a:endParaRPr lang="de-DE"/>
          </a:p>
        </p:txBody>
      </p:sp>
      <p:sp>
        <p:nvSpPr>
          <p:cNvPr id="12" name="Rechteck 11"/>
          <p:cNvSpPr/>
          <p:nvPr/>
        </p:nvSpPr>
        <p:spPr>
          <a:xfrm>
            <a:off x="143435" y="2399677"/>
            <a:ext cx="6096000" cy="366126"/>
          </a:xfrm>
          <a:prstGeom prst="rect">
            <a:avLst/>
          </a:prstGeom>
        </p:spPr>
        <p:txBody>
          <a:bodyPr>
            <a:spAutoFit/>
          </a:bodyPr>
          <a:lstStyle/>
          <a:p>
            <a:pPr lvl="1">
              <a:lnSpc>
                <a:spcPct val="107000"/>
              </a:lnSpc>
              <a:spcAft>
                <a:spcPts val="0"/>
              </a:spcAft>
            </a:pPr>
            <a:r>
              <a:rPr lang="de-DE" dirty="0" smtClean="0">
                <a:latin typeface="Arial Narrow" panose="020B0606020202030204" pitchFamily="34" charset="0"/>
                <a:ea typeface="Calibri" panose="020F0502020204030204" pitchFamily="34" charset="0"/>
                <a:cs typeface="Times New Roman" panose="02020603050405020304" pitchFamily="18" charset="0"/>
              </a:rPr>
              <a:t> </a:t>
            </a:r>
            <a:endParaRPr lang="de-DE" dirty="0">
              <a:latin typeface="Arial Narrow" panose="020B0606020202030204" pitchFamily="34" charset="0"/>
              <a:ea typeface="Calibri" panose="020F0502020204030204" pitchFamily="34" charset="0"/>
              <a:cs typeface="Times New Roman" panose="02020603050405020304" pitchFamily="18" charset="0"/>
            </a:endParaRPr>
          </a:p>
        </p:txBody>
      </p:sp>
      <p:pic>
        <p:nvPicPr>
          <p:cNvPr id="2" name="Grafik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9435" y="2215321"/>
            <a:ext cx="3288197" cy="4384262"/>
          </a:xfrm>
          <a:prstGeom prst="rect">
            <a:avLst/>
          </a:prstGeom>
        </p:spPr>
      </p:pic>
      <p:sp>
        <p:nvSpPr>
          <p:cNvPr id="9" name="Rechteck 8"/>
          <p:cNvSpPr/>
          <p:nvPr/>
        </p:nvSpPr>
        <p:spPr>
          <a:xfrm>
            <a:off x="815009" y="3991953"/>
            <a:ext cx="4422419" cy="1015663"/>
          </a:xfrm>
          <a:prstGeom prst="rect">
            <a:avLst/>
          </a:prstGeom>
        </p:spPr>
        <p:txBody>
          <a:bodyPr wrap="square">
            <a:spAutoFit/>
          </a:bodyPr>
          <a:lstStyle/>
          <a:p>
            <a:pPr lvl="1"/>
            <a:r>
              <a:rPr lang="de-DE" sz="2000" dirty="0" smtClean="0"/>
              <a:t>Natürlicher </a:t>
            </a:r>
            <a:r>
              <a:rPr lang="de-DE" sz="2000" b="1" dirty="0" smtClean="0">
                <a:solidFill>
                  <a:schemeClr val="accent1">
                    <a:lumMod val="75000"/>
                  </a:schemeClr>
                </a:solidFill>
              </a:rPr>
              <a:t>Treibhauseffekt </a:t>
            </a:r>
            <a:r>
              <a:rPr lang="de-DE" sz="2000" dirty="0" smtClean="0"/>
              <a:t>und menschengemachter </a:t>
            </a:r>
            <a:r>
              <a:rPr lang="de-DE" sz="2000" b="1" dirty="0" smtClean="0">
                <a:solidFill>
                  <a:schemeClr val="accent1">
                    <a:lumMod val="75000"/>
                  </a:schemeClr>
                </a:solidFill>
              </a:rPr>
              <a:t>Klimawandel </a:t>
            </a:r>
            <a:r>
              <a:rPr lang="de-DE" sz="2000" dirty="0" smtClean="0"/>
              <a:t>kurz erklärt…</a:t>
            </a:r>
            <a:endParaRPr lang="de-DE" sz="2000" dirty="0"/>
          </a:p>
        </p:txBody>
      </p:sp>
    </p:spTree>
    <p:extLst>
      <p:ext uri="{BB962C8B-B14F-4D97-AF65-F5344CB8AC3E}">
        <p14:creationId xmlns:p14="http://schemas.microsoft.com/office/powerpoint/2010/main" val="6291175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
          <p:cNvSpPr txBox="1">
            <a:spLocks noGrp="1"/>
          </p:cNvSpPr>
          <p:nvPr>
            <p:ph type="ctrTitle"/>
          </p:nvPr>
        </p:nvSpPr>
        <p:spPr>
          <a:xfrm>
            <a:off x="1487555" y="971735"/>
            <a:ext cx="9144000" cy="904741"/>
          </a:xfrm>
          <a:prstGeom prst="rect">
            <a:avLst/>
          </a:prstGeom>
        </p:spPr>
        <p:txBody>
          <a:bodyPr>
            <a:normAutofit/>
          </a:bodyPr>
          <a:lstStyle>
            <a:lvl1pPr algn="ctr" defTabSz="914400" rtl="0" eaLnBrk="1" latinLnBrk="0" hangingPunct="1">
              <a:lnSpc>
                <a:spcPct val="90000"/>
              </a:lnSpc>
              <a:spcBef>
                <a:spcPct val="0"/>
              </a:spcBef>
              <a:buNone/>
              <a:defRPr sz="3600" b="1" kern="1200">
                <a:solidFill>
                  <a:schemeClr val="tx1"/>
                </a:solidFill>
                <a:latin typeface="+mn-lt"/>
                <a:ea typeface="+mj-ea"/>
                <a:cs typeface="+mj-cs"/>
              </a:defRPr>
            </a:lvl1pPr>
          </a:lstStyle>
          <a:p>
            <a:r>
              <a:rPr lang="de-DE" sz="2800" dirty="0" smtClean="0"/>
              <a:t>Klimawandel und CO</a:t>
            </a:r>
            <a:r>
              <a:rPr lang="de-DE" sz="2800" baseline="-25000" dirty="0" smtClean="0"/>
              <a:t>2</a:t>
            </a:r>
            <a:r>
              <a:rPr lang="de-DE" sz="2800" dirty="0" smtClean="0"/>
              <a:t> – Was hat das mit uns zu tun?</a:t>
            </a:r>
            <a:endParaRPr lang="de-DE" sz="2800" dirty="0"/>
          </a:p>
        </p:txBody>
      </p:sp>
      <p:sp>
        <p:nvSpPr>
          <p:cNvPr id="8" name="Foliennummernplatzhalter 7"/>
          <p:cNvSpPr>
            <a:spLocks noGrp="1"/>
          </p:cNvSpPr>
          <p:nvPr>
            <p:ph type="sldNum" sz="quarter" idx="4294967295"/>
          </p:nvPr>
        </p:nvSpPr>
        <p:spPr>
          <a:xfrm>
            <a:off x="9448800" y="6307138"/>
            <a:ext cx="2743200" cy="365125"/>
          </a:xfrm>
        </p:spPr>
        <p:txBody>
          <a:bodyPr/>
          <a:lstStyle/>
          <a:p>
            <a:fld id="{7369D92F-666E-43E1-BF49-FAA5CE022BC6}" type="slidenum">
              <a:rPr lang="de-DE" smtClean="0"/>
              <a:t>16</a:t>
            </a:fld>
            <a:endParaRPr lang="de-DE"/>
          </a:p>
        </p:txBody>
      </p:sp>
      <p:sp>
        <p:nvSpPr>
          <p:cNvPr id="12" name="Rechteck 11"/>
          <p:cNvSpPr/>
          <p:nvPr/>
        </p:nvSpPr>
        <p:spPr>
          <a:xfrm>
            <a:off x="143435" y="2399677"/>
            <a:ext cx="6096000" cy="366126"/>
          </a:xfrm>
          <a:prstGeom prst="rect">
            <a:avLst/>
          </a:prstGeom>
        </p:spPr>
        <p:txBody>
          <a:bodyPr>
            <a:spAutoFit/>
          </a:bodyPr>
          <a:lstStyle/>
          <a:p>
            <a:pPr lvl="1">
              <a:lnSpc>
                <a:spcPct val="107000"/>
              </a:lnSpc>
              <a:spcAft>
                <a:spcPts val="0"/>
              </a:spcAft>
            </a:pPr>
            <a:r>
              <a:rPr lang="de-DE" dirty="0" smtClean="0">
                <a:latin typeface="Arial Narrow" panose="020B0606020202030204" pitchFamily="34" charset="0"/>
                <a:ea typeface="Calibri" panose="020F0502020204030204" pitchFamily="34" charset="0"/>
                <a:cs typeface="Times New Roman" panose="02020603050405020304" pitchFamily="18" charset="0"/>
              </a:rPr>
              <a:t> </a:t>
            </a:r>
            <a:endParaRPr lang="de-DE" dirty="0">
              <a:latin typeface="Arial Narrow" panose="020B0606020202030204" pitchFamily="34" charset="0"/>
              <a:ea typeface="Calibri" panose="020F0502020204030204" pitchFamily="34" charset="0"/>
              <a:cs typeface="Times New Roman" panose="02020603050405020304" pitchFamily="18" charset="0"/>
            </a:endParaRPr>
          </a:p>
        </p:txBody>
      </p:sp>
      <p:sp>
        <p:nvSpPr>
          <p:cNvPr id="3" name="Textfeld 2">
            <a:hlinkClick r:id="rId3" action="ppaction://hlinkfile"/>
          </p:cNvPr>
          <p:cNvSpPr txBox="1"/>
          <p:nvPr/>
        </p:nvSpPr>
        <p:spPr>
          <a:xfrm>
            <a:off x="882823" y="3386992"/>
            <a:ext cx="9748118" cy="1754326"/>
          </a:xfrm>
          <a:prstGeom prst="rect">
            <a:avLst/>
          </a:prstGeom>
          <a:noFill/>
        </p:spPr>
        <p:txBody>
          <a:bodyPr wrap="none" rtlCol="0">
            <a:spAutoFit/>
          </a:bodyPr>
          <a:lstStyle/>
          <a:p>
            <a:r>
              <a:rPr lang="de-DE" sz="3600" b="1" dirty="0" smtClean="0"/>
              <a:t>Film </a:t>
            </a:r>
            <a:r>
              <a:rPr lang="de-DE" sz="3600" dirty="0" smtClean="0"/>
              <a:t>„Die Rechnung“ </a:t>
            </a:r>
            <a:r>
              <a:rPr lang="de-DE" sz="3600" dirty="0" err="1" smtClean="0"/>
              <a:t>germanwatch</a:t>
            </a:r>
            <a:r>
              <a:rPr lang="de-DE" sz="3600" dirty="0" smtClean="0"/>
              <a:t>: </a:t>
            </a:r>
          </a:p>
          <a:p>
            <a:r>
              <a:rPr lang="de-DE" sz="3600" u="sng" dirty="0" smtClean="0">
                <a:hlinkClick r:id="rId4"/>
              </a:rPr>
              <a:t>https</a:t>
            </a:r>
            <a:r>
              <a:rPr lang="de-DE" sz="3600" u="sng" dirty="0">
                <a:hlinkClick r:id="rId4"/>
              </a:rPr>
              <a:t>://www.youtube.com/watch?v=EmirohM3hac</a:t>
            </a:r>
            <a:endParaRPr lang="de-DE" sz="3600" dirty="0"/>
          </a:p>
          <a:p>
            <a:endParaRPr lang="de-DE" sz="3600" b="1" dirty="0"/>
          </a:p>
        </p:txBody>
      </p:sp>
    </p:spTree>
    <p:extLst>
      <p:ext uri="{BB962C8B-B14F-4D97-AF65-F5344CB8AC3E}">
        <p14:creationId xmlns:p14="http://schemas.microsoft.com/office/powerpoint/2010/main" val="31361281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599500" y="948196"/>
            <a:ext cx="9144000" cy="904741"/>
          </a:xfrm>
        </p:spPr>
        <p:txBody>
          <a:bodyPr>
            <a:normAutofit/>
          </a:bodyPr>
          <a:lstStyle/>
          <a:p>
            <a:r>
              <a:rPr lang="de-DE" sz="2800" dirty="0" smtClean="0"/>
              <a:t>Nachhaltigkeit oder Klimaschutz?</a:t>
            </a:r>
            <a:endParaRPr lang="de-DE" sz="2800" dirty="0"/>
          </a:p>
        </p:txBody>
      </p:sp>
      <p:sp>
        <p:nvSpPr>
          <p:cNvPr id="3" name="Inhaltsplatzhalter 2"/>
          <p:cNvSpPr>
            <a:spLocks noGrp="1"/>
          </p:cNvSpPr>
          <p:nvPr>
            <p:ph idx="1"/>
          </p:nvPr>
        </p:nvSpPr>
        <p:spPr>
          <a:xfrm>
            <a:off x="838199" y="2340590"/>
            <a:ext cx="6560891" cy="4110544"/>
          </a:xfrm>
          <a:noFill/>
        </p:spPr>
        <p:txBody>
          <a:bodyPr>
            <a:normAutofit lnSpcReduction="10000"/>
          </a:bodyPr>
          <a:lstStyle/>
          <a:p>
            <a:pPr marL="0" indent="0">
              <a:buNone/>
            </a:pPr>
            <a:r>
              <a:rPr lang="de-DE" sz="2000" dirty="0" smtClean="0"/>
              <a:t>Nachhaltige Entwicklung?</a:t>
            </a:r>
          </a:p>
          <a:p>
            <a:pPr marL="0" indent="0">
              <a:buNone/>
            </a:pPr>
            <a:r>
              <a:rPr lang="de-DE" sz="2000" dirty="0" smtClean="0"/>
              <a:t>„[Dauerhafte Entwicklung] </a:t>
            </a:r>
            <a:r>
              <a:rPr lang="de-DE" sz="2000" dirty="0"/>
              <a:t>ist Entwicklung, die die </a:t>
            </a:r>
            <a:r>
              <a:rPr lang="de-DE" sz="2000" b="1" dirty="0"/>
              <a:t>Bedürfnisse der Gegenwart befriedigt</a:t>
            </a:r>
            <a:r>
              <a:rPr lang="de-DE" sz="2000" dirty="0"/>
              <a:t>, ohne zu riskieren, dass </a:t>
            </a:r>
            <a:r>
              <a:rPr lang="de-DE" sz="2000" b="1" dirty="0"/>
              <a:t>künftige Generationen </a:t>
            </a:r>
            <a:r>
              <a:rPr lang="de-DE" sz="2000" dirty="0"/>
              <a:t>ihre eigenen Bedürfnisse nicht befriedigen können.“ </a:t>
            </a:r>
            <a:r>
              <a:rPr lang="de-DE" sz="2000" dirty="0" smtClean="0"/>
              <a:t>(Unsere gemeinsame Zukunft - </a:t>
            </a:r>
            <a:r>
              <a:rPr lang="de-DE" sz="2000" i="1" dirty="0" smtClean="0"/>
              <a:t>Brundtland-Bericht </a:t>
            </a:r>
            <a:r>
              <a:rPr lang="de-DE" sz="2000" i="1" dirty="0"/>
              <a:t>der Weltkommission für Umwelt und </a:t>
            </a:r>
            <a:r>
              <a:rPr lang="de-DE" sz="2000" i="1" dirty="0" smtClean="0"/>
              <a:t>Entwicklung)</a:t>
            </a:r>
          </a:p>
          <a:p>
            <a:pPr marL="0" indent="0">
              <a:buNone/>
            </a:pPr>
            <a:endParaRPr lang="de-DE" sz="2000" dirty="0" smtClean="0"/>
          </a:p>
          <a:p>
            <a:pPr marL="0" indent="0">
              <a:buNone/>
            </a:pPr>
            <a:r>
              <a:rPr lang="de-DE" sz="2400" b="1" dirty="0" smtClean="0"/>
              <a:t>Klimaschutz als </a:t>
            </a:r>
            <a:r>
              <a:rPr lang="de-DE" sz="2400" b="1" dirty="0" smtClean="0">
                <a:solidFill>
                  <a:srgbClr val="86BC24"/>
                </a:solidFill>
              </a:rPr>
              <a:t>ein Teilaufgabe </a:t>
            </a:r>
            <a:r>
              <a:rPr lang="de-DE" sz="2400" b="1" dirty="0" smtClean="0"/>
              <a:t>einer nachhaltigen Entwicklung</a:t>
            </a:r>
          </a:p>
          <a:p>
            <a:pPr marL="0" indent="0">
              <a:buNone/>
            </a:pPr>
            <a:endParaRPr lang="de-DE" sz="2000" dirty="0" smtClean="0"/>
          </a:p>
          <a:p>
            <a:pPr marL="0" indent="0">
              <a:buNone/>
            </a:pPr>
            <a:r>
              <a:rPr lang="de-DE" sz="2400" b="1" dirty="0" smtClean="0"/>
              <a:t>Diese „Große </a:t>
            </a:r>
            <a:r>
              <a:rPr lang="de-DE" sz="2400" b="1" dirty="0"/>
              <a:t>Transformation“ </a:t>
            </a:r>
            <a:r>
              <a:rPr lang="de-DE" sz="2400" b="1" dirty="0" smtClean="0"/>
              <a:t>gelingt </a:t>
            </a:r>
            <a:r>
              <a:rPr lang="de-DE" sz="2400" b="1" dirty="0" smtClean="0">
                <a:solidFill>
                  <a:srgbClr val="86BC24"/>
                </a:solidFill>
              </a:rPr>
              <a:t>nur mit Beteiligung/Partizipation </a:t>
            </a:r>
            <a:r>
              <a:rPr lang="de-DE" sz="2400" b="1" dirty="0" smtClean="0"/>
              <a:t>der Bevölkerung!</a:t>
            </a:r>
            <a:endParaRPr lang="de-DE" sz="2400" b="1" dirty="0"/>
          </a:p>
        </p:txBody>
      </p:sp>
      <p:pic>
        <p:nvPicPr>
          <p:cNvPr id="4" name="Grafik 3"/>
          <p:cNvPicPr>
            <a:picLocks noChangeAspect="1"/>
          </p:cNvPicPr>
          <p:nvPr/>
        </p:nvPicPr>
        <p:blipFill>
          <a:blip r:embed="rId2"/>
          <a:stretch>
            <a:fillRect/>
          </a:stretch>
        </p:blipFill>
        <p:spPr>
          <a:xfrm>
            <a:off x="7470755" y="2944439"/>
            <a:ext cx="4597200" cy="2852622"/>
          </a:xfrm>
          <a:prstGeom prst="rect">
            <a:avLst/>
          </a:prstGeom>
        </p:spPr>
      </p:pic>
      <p:sp>
        <p:nvSpPr>
          <p:cNvPr id="5" name="Rechteck 4"/>
          <p:cNvSpPr/>
          <p:nvPr/>
        </p:nvSpPr>
        <p:spPr>
          <a:xfrm>
            <a:off x="9004915" y="5797061"/>
            <a:ext cx="1528880" cy="276999"/>
          </a:xfrm>
          <a:prstGeom prst="rect">
            <a:avLst/>
          </a:prstGeom>
        </p:spPr>
        <p:txBody>
          <a:bodyPr wrap="none">
            <a:spAutoFit/>
          </a:bodyPr>
          <a:lstStyle/>
          <a:p>
            <a:r>
              <a:rPr lang="de-DE" sz="1200" dirty="0" smtClean="0"/>
              <a:t>Quelle: www.dgvn.de</a:t>
            </a:r>
            <a:endParaRPr lang="de-DE" sz="1200" dirty="0"/>
          </a:p>
        </p:txBody>
      </p:sp>
    </p:spTree>
    <p:extLst>
      <p:ext uri="{BB962C8B-B14F-4D97-AF65-F5344CB8AC3E}">
        <p14:creationId xmlns:p14="http://schemas.microsoft.com/office/powerpoint/2010/main" val="41232397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591112" y="921791"/>
            <a:ext cx="9144000" cy="904741"/>
          </a:xfrm>
        </p:spPr>
        <p:txBody>
          <a:bodyPr>
            <a:normAutofit/>
          </a:bodyPr>
          <a:lstStyle/>
          <a:p>
            <a:r>
              <a:rPr lang="de-DE" sz="2800" dirty="0"/>
              <a:t>Ist das neu? </a:t>
            </a:r>
            <a:r>
              <a:rPr lang="de-DE" sz="2800" dirty="0" smtClean="0"/>
              <a:t>Klimaschutz und </a:t>
            </a:r>
            <a:r>
              <a:rPr lang="de-DE" sz="2800" dirty="0"/>
              <a:t>Beteiligung </a:t>
            </a:r>
          </a:p>
        </p:txBody>
      </p:sp>
      <p:sp>
        <p:nvSpPr>
          <p:cNvPr id="3" name="Inhaltsplatzhalter 2"/>
          <p:cNvSpPr>
            <a:spLocks noGrp="1"/>
          </p:cNvSpPr>
          <p:nvPr>
            <p:ph idx="1"/>
          </p:nvPr>
        </p:nvSpPr>
        <p:spPr>
          <a:xfrm>
            <a:off x="838200" y="2340590"/>
            <a:ext cx="6183386" cy="3154379"/>
          </a:xfrm>
          <a:noFill/>
          <a:ln>
            <a:noFill/>
          </a:ln>
        </p:spPr>
        <p:txBody>
          <a:bodyPr>
            <a:noAutofit/>
          </a:bodyPr>
          <a:lstStyle/>
          <a:p>
            <a:pPr marL="0" indent="0">
              <a:buNone/>
            </a:pPr>
            <a:r>
              <a:rPr lang="nn-NO" sz="2000" b="1" dirty="0" smtClean="0"/>
              <a:t>Konferenz für Umwelt und Entwicklung der Vereinten Nationen 1992 in Rio de Janeiro. Ergebnis: «Agenda 21»</a:t>
            </a:r>
          </a:p>
          <a:p>
            <a:pPr marL="0" indent="0">
              <a:buNone/>
            </a:pPr>
            <a:r>
              <a:rPr lang="nn-NO" sz="2000" b="1" dirty="0" smtClean="0"/>
              <a:t>Agenda </a:t>
            </a:r>
            <a:r>
              <a:rPr lang="nn-NO" sz="2000" b="1" dirty="0"/>
              <a:t>21: Kap. 23 Präambel </a:t>
            </a:r>
            <a:endParaRPr lang="nn-NO" sz="2000" dirty="0"/>
          </a:p>
          <a:p>
            <a:r>
              <a:rPr lang="de-DE" sz="1800" dirty="0" smtClean="0"/>
              <a:t>das </a:t>
            </a:r>
            <a:r>
              <a:rPr lang="de-DE" sz="1800" b="1" dirty="0">
                <a:solidFill>
                  <a:srgbClr val="86BC24"/>
                </a:solidFill>
              </a:rPr>
              <a:t>Engagement und die echte Beteiligung </a:t>
            </a:r>
            <a:r>
              <a:rPr lang="de-DE" sz="1800" dirty="0"/>
              <a:t>aller gesellschaftlichen Gruppen </a:t>
            </a:r>
            <a:r>
              <a:rPr lang="de-DE" sz="1800" dirty="0" smtClean="0"/>
              <a:t>ist ausschlaggebend</a:t>
            </a:r>
            <a:endParaRPr lang="de-DE" sz="1800" dirty="0"/>
          </a:p>
          <a:p>
            <a:r>
              <a:rPr lang="de-DE" sz="1800" dirty="0" smtClean="0"/>
              <a:t>Grundvoraussetzung </a:t>
            </a:r>
            <a:r>
              <a:rPr lang="de-DE" sz="1800" dirty="0"/>
              <a:t>ist die </a:t>
            </a:r>
            <a:r>
              <a:rPr lang="de-DE" sz="1800" b="1" dirty="0">
                <a:solidFill>
                  <a:srgbClr val="006CB1"/>
                </a:solidFill>
              </a:rPr>
              <a:t>umfassende Beteiligung der Öffentlichkeit </a:t>
            </a:r>
            <a:r>
              <a:rPr lang="de-DE" sz="1800" dirty="0"/>
              <a:t>an der Entscheidungsfindung </a:t>
            </a:r>
          </a:p>
          <a:p>
            <a:r>
              <a:rPr lang="de-DE" sz="1800" dirty="0" smtClean="0"/>
              <a:t>Notwendigkeit </a:t>
            </a:r>
            <a:r>
              <a:rPr lang="de-DE" sz="1800" b="1" dirty="0">
                <a:solidFill>
                  <a:srgbClr val="006CB1"/>
                </a:solidFill>
              </a:rPr>
              <a:t>neuer Formen der Partizipation </a:t>
            </a:r>
            <a:endParaRPr lang="de-DE" sz="1800" b="1" dirty="0" smtClean="0">
              <a:solidFill>
                <a:srgbClr val="006CB1"/>
              </a:solidFill>
            </a:endParaRPr>
          </a:p>
          <a:p>
            <a:r>
              <a:rPr lang="de-DE" sz="1800" dirty="0" smtClean="0"/>
              <a:t>Neun </a:t>
            </a:r>
            <a:r>
              <a:rPr lang="de-DE" sz="1800" dirty="0"/>
              <a:t>Programmbereiche </a:t>
            </a:r>
            <a:r>
              <a:rPr lang="de-DE" sz="1800" dirty="0" smtClean="0"/>
              <a:t>nennen wichtige </a:t>
            </a:r>
            <a:r>
              <a:rPr lang="de-DE" sz="1800" b="1" dirty="0" smtClean="0">
                <a:solidFill>
                  <a:srgbClr val="006CB1"/>
                </a:solidFill>
              </a:rPr>
              <a:t>Akteursgruppen</a:t>
            </a:r>
            <a:r>
              <a:rPr lang="de-DE" sz="1800" dirty="0" smtClean="0"/>
              <a:t>, die Beteiligung voranbringen sollen (u.a. Kommunen und </a:t>
            </a:r>
            <a:r>
              <a:rPr lang="de-DE" sz="1800" b="1" dirty="0" smtClean="0">
                <a:solidFill>
                  <a:srgbClr val="006CB1"/>
                </a:solidFill>
              </a:rPr>
              <a:t>Unternehmen</a:t>
            </a:r>
            <a:r>
              <a:rPr lang="de-DE" sz="1800" dirty="0" smtClean="0"/>
              <a:t>)</a:t>
            </a:r>
            <a:endParaRPr lang="de-DE" sz="2000" dirty="0"/>
          </a:p>
          <a:p>
            <a:pPr marL="0" indent="0">
              <a:buNone/>
            </a:pPr>
            <a:r>
              <a:rPr lang="de-DE" sz="2000" b="1" dirty="0" smtClean="0">
                <a:solidFill>
                  <a:srgbClr val="86BC24"/>
                </a:solidFill>
              </a:rPr>
              <a:t>weitgefasstes</a:t>
            </a:r>
            <a:r>
              <a:rPr lang="de-DE" sz="2000" b="1" dirty="0">
                <a:solidFill>
                  <a:srgbClr val="86BC24"/>
                </a:solidFill>
              </a:rPr>
              <a:t>, offenes, dialog- und lernorientiertes </a:t>
            </a:r>
            <a:r>
              <a:rPr lang="de-DE" sz="2000" b="1" dirty="0" smtClean="0">
                <a:solidFill>
                  <a:srgbClr val="86BC24"/>
                </a:solidFill>
              </a:rPr>
              <a:t>Partizipationsverständnis  </a:t>
            </a:r>
            <a:endParaRPr lang="de-DE" sz="2000" b="1" dirty="0">
              <a:solidFill>
                <a:srgbClr val="86BC24"/>
              </a:solidFill>
            </a:endParaRPr>
          </a:p>
        </p:txBody>
      </p:sp>
      <p:pic>
        <p:nvPicPr>
          <p:cNvPr id="4" name="Grafik 3"/>
          <p:cNvPicPr>
            <a:picLocks noChangeAspect="1"/>
          </p:cNvPicPr>
          <p:nvPr/>
        </p:nvPicPr>
        <p:blipFill>
          <a:blip r:embed="rId2"/>
          <a:stretch>
            <a:fillRect/>
          </a:stretch>
        </p:blipFill>
        <p:spPr>
          <a:xfrm>
            <a:off x="7168028" y="3074470"/>
            <a:ext cx="4808547" cy="2265281"/>
          </a:xfrm>
          <a:prstGeom prst="rect">
            <a:avLst/>
          </a:prstGeom>
        </p:spPr>
      </p:pic>
      <p:sp>
        <p:nvSpPr>
          <p:cNvPr id="5" name="Textfeld 4"/>
          <p:cNvSpPr txBox="1"/>
          <p:nvPr/>
        </p:nvSpPr>
        <p:spPr>
          <a:xfrm>
            <a:off x="6960848" y="5463126"/>
            <a:ext cx="5222905" cy="261610"/>
          </a:xfrm>
          <a:prstGeom prst="rect">
            <a:avLst/>
          </a:prstGeom>
          <a:noFill/>
        </p:spPr>
        <p:txBody>
          <a:bodyPr wrap="none" rtlCol="0">
            <a:spAutoFit/>
          </a:bodyPr>
          <a:lstStyle/>
          <a:p>
            <a:r>
              <a:rPr lang="de-DE" sz="1100" dirty="0" smtClean="0"/>
              <a:t>Bild: http</a:t>
            </a:r>
            <a:r>
              <a:rPr lang="de-DE" sz="1100" dirty="0"/>
              <a:t>://www.wakeupkiwi.com/images/UN_Rio_de_Janero_Earth_Summit_1992.jpg</a:t>
            </a:r>
          </a:p>
        </p:txBody>
      </p:sp>
    </p:spTree>
    <p:extLst>
      <p:ext uri="{BB962C8B-B14F-4D97-AF65-F5344CB8AC3E}">
        <p14:creationId xmlns:p14="http://schemas.microsoft.com/office/powerpoint/2010/main" val="30575260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565945" y="921921"/>
            <a:ext cx="9144000" cy="904741"/>
          </a:xfrm>
        </p:spPr>
        <p:txBody>
          <a:bodyPr>
            <a:normAutofit/>
          </a:bodyPr>
          <a:lstStyle/>
          <a:p>
            <a:r>
              <a:rPr lang="de-DE" sz="2800" dirty="0" smtClean="0"/>
              <a:t>Überblick zu betrieblichem Klimaschutz</a:t>
            </a:r>
            <a:endParaRPr lang="de-DE" sz="2800" dirty="0"/>
          </a:p>
        </p:txBody>
      </p:sp>
      <p:sp>
        <p:nvSpPr>
          <p:cNvPr id="15" name="Inhaltsplatzhalter 2"/>
          <p:cNvSpPr>
            <a:spLocks noGrp="1"/>
          </p:cNvSpPr>
          <p:nvPr>
            <p:ph idx="1"/>
          </p:nvPr>
        </p:nvSpPr>
        <p:spPr>
          <a:xfrm>
            <a:off x="6574387" y="2189589"/>
            <a:ext cx="5171456" cy="3154379"/>
          </a:xfrm>
        </p:spPr>
        <p:txBody>
          <a:bodyPr>
            <a:noAutofit/>
          </a:bodyPr>
          <a:lstStyle/>
          <a:p>
            <a:r>
              <a:rPr lang="de-DE" sz="2000" dirty="0" smtClean="0"/>
              <a:t>Konferenz für Umwelt und Entwicklung in Rio de Janeiro 1992 (Basis </a:t>
            </a:r>
            <a:r>
              <a:rPr lang="de-DE" sz="2000" dirty="0" err="1" smtClean="0"/>
              <a:t>Brundlandt</a:t>
            </a:r>
            <a:r>
              <a:rPr lang="de-DE" sz="2000" dirty="0" smtClean="0"/>
              <a:t> Bericht 1987)</a:t>
            </a:r>
          </a:p>
          <a:p>
            <a:pPr marL="0" indent="0">
              <a:buNone/>
            </a:pPr>
            <a:r>
              <a:rPr lang="de-DE" sz="2000" dirty="0" smtClean="0">
                <a:sym typeface="Wingdings" panose="05000000000000000000" pitchFamily="2" charset="2"/>
              </a:rPr>
              <a:t> Ergebnis: Aktionsprogramm Agenda 21: „Global denken. Lokal handeln.“</a:t>
            </a:r>
          </a:p>
          <a:p>
            <a:pPr marL="0" indent="0">
              <a:buNone/>
            </a:pPr>
            <a:r>
              <a:rPr lang="de-DE" sz="2000" b="1" dirty="0" smtClean="0">
                <a:sym typeface="Wingdings" panose="05000000000000000000" pitchFamily="2" charset="2"/>
              </a:rPr>
              <a:t>Unternehmen als lokale Akteure und Verantwortungsträger für nachhaltige Entwicklung.</a:t>
            </a:r>
          </a:p>
          <a:p>
            <a:r>
              <a:rPr lang="de-DE" sz="2000" dirty="0" smtClean="0">
                <a:sym typeface="Wingdings" panose="05000000000000000000" pitchFamily="2" charset="2"/>
              </a:rPr>
              <a:t>1992: Einführung Umweltmanagement nach EMAS (EU: EG-Öko-Audit-Verordnung) und DIN ISO 14001 (weltweit)</a:t>
            </a:r>
          </a:p>
          <a:p>
            <a:r>
              <a:rPr lang="de-DE" sz="2000" dirty="0" smtClean="0"/>
              <a:t>2011: DIN ISO 50001 (Energiemanagement)</a:t>
            </a:r>
          </a:p>
        </p:txBody>
      </p:sp>
      <p:sp>
        <p:nvSpPr>
          <p:cNvPr id="9" name="Ellipse 8"/>
          <p:cNvSpPr/>
          <p:nvPr/>
        </p:nvSpPr>
        <p:spPr>
          <a:xfrm>
            <a:off x="274320" y="2526030"/>
            <a:ext cx="5707388" cy="3074670"/>
          </a:xfrm>
          <a:prstGeom prst="ellipse">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Ellipse 10"/>
          <p:cNvSpPr/>
          <p:nvPr/>
        </p:nvSpPr>
        <p:spPr>
          <a:xfrm>
            <a:off x="402068" y="3108152"/>
            <a:ext cx="4249942" cy="1932478"/>
          </a:xfrm>
          <a:prstGeom prst="ellipse">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Ellipse 2"/>
          <p:cNvSpPr/>
          <p:nvPr/>
        </p:nvSpPr>
        <p:spPr>
          <a:xfrm>
            <a:off x="490596" y="3484982"/>
            <a:ext cx="3015203" cy="1266825"/>
          </a:xfrm>
          <a:prstGeom prst="ellipse">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extfeld 7"/>
          <p:cNvSpPr txBox="1"/>
          <p:nvPr/>
        </p:nvSpPr>
        <p:spPr>
          <a:xfrm>
            <a:off x="4667630" y="3835534"/>
            <a:ext cx="1314078" cy="461665"/>
          </a:xfrm>
          <a:prstGeom prst="rect">
            <a:avLst/>
          </a:prstGeom>
          <a:noFill/>
        </p:spPr>
        <p:txBody>
          <a:bodyPr wrap="none" rtlCol="0">
            <a:spAutoFit/>
          </a:bodyPr>
          <a:lstStyle/>
          <a:p>
            <a:r>
              <a:rPr lang="de-DE" sz="2400" b="1" dirty="0" smtClean="0"/>
              <a:t>Ökologie</a:t>
            </a:r>
            <a:endParaRPr lang="de-DE" sz="2400" b="1" dirty="0"/>
          </a:p>
        </p:txBody>
      </p:sp>
      <p:sp>
        <p:nvSpPr>
          <p:cNvPr id="12" name="Textfeld 11"/>
          <p:cNvSpPr txBox="1"/>
          <p:nvPr/>
        </p:nvSpPr>
        <p:spPr>
          <a:xfrm>
            <a:off x="1310532" y="3843558"/>
            <a:ext cx="1508042" cy="461665"/>
          </a:xfrm>
          <a:prstGeom prst="rect">
            <a:avLst/>
          </a:prstGeom>
          <a:noFill/>
        </p:spPr>
        <p:txBody>
          <a:bodyPr wrap="none" rtlCol="0">
            <a:spAutoFit/>
          </a:bodyPr>
          <a:lstStyle/>
          <a:p>
            <a:r>
              <a:rPr lang="de-DE" sz="2400" b="1" dirty="0" smtClean="0"/>
              <a:t>Ökonomie</a:t>
            </a:r>
            <a:endParaRPr lang="de-DE" sz="2400" b="1" dirty="0"/>
          </a:p>
        </p:txBody>
      </p:sp>
      <p:sp>
        <p:nvSpPr>
          <p:cNvPr id="13" name="Textfeld 12"/>
          <p:cNvSpPr txBox="1"/>
          <p:nvPr/>
        </p:nvSpPr>
        <p:spPr>
          <a:xfrm>
            <a:off x="3491233" y="3835534"/>
            <a:ext cx="1196225" cy="461665"/>
          </a:xfrm>
          <a:prstGeom prst="rect">
            <a:avLst/>
          </a:prstGeom>
          <a:noFill/>
        </p:spPr>
        <p:txBody>
          <a:bodyPr wrap="none" rtlCol="0">
            <a:spAutoFit/>
          </a:bodyPr>
          <a:lstStyle/>
          <a:p>
            <a:r>
              <a:rPr lang="de-DE" sz="2400" b="1" dirty="0" smtClean="0"/>
              <a:t>Soziales</a:t>
            </a:r>
            <a:endParaRPr lang="de-DE" sz="2400" b="1" dirty="0"/>
          </a:p>
        </p:txBody>
      </p:sp>
      <p:sp>
        <p:nvSpPr>
          <p:cNvPr id="16" name="Nach unten gekrümmter Pfeil 15"/>
          <p:cNvSpPr/>
          <p:nvPr/>
        </p:nvSpPr>
        <p:spPr>
          <a:xfrm rot="20495496">
            <a:off x="1945061" y="2267766"/>
            <a:ext cx="4231010" cy="950638"/>
          </a:xfrm>
          <a:prstGeom prst="curvedDownArrow">
            <a:avLst/>
          </a:prstGeom>
          <a:solidFill>
            <a:srgbClr val="86B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17" name="Textfeld 16"/>
          <p:cNvSpPr txBox="1"/>
          <p:nvPr/>
        </p:nvSpPr>
        <p:spPr>
          <a:xfrm>
            <a:off x="170330" y="6005393"/>
            <a:ext cx="7166385" cy="461665"/>
          </a:xfrm>
          <a:prstGeom prst="rect">
            <a:avLst/>
          </a:prstGeom>
          <a:noFill/>
        </p:spPr>
        <p:txBody>
          <a:bodyPr wrap="none" rtlCol="0">
            <a:spAutoFit/>
          </a:bodyPr>
          <a:lstStyle/>
          <a:p>
            <a:r>
              <a:rPr lang="de-DE" sz="1200" dirty="0" smtClean="0"/>
              <a:t>Darstellung in Anlehnung an: Christiane </a:t>
            </a:r>
            <a:r>
              <a:rPr lang="de-DE" sz="1200" dirty="0"/>
              <a:t>Busch-</a:t>
            </a:r>
            <a:r>
              <a:rPr lang="de-DE" sz="1200" dirty="0" err="1"/>
              <a:t>Lüty</a:t>
            </a:r>
            <a:r>
              <a:rPr lang="de-DE" sz="1200" dirty="0"/>
              <a:t>: </a:t>
            </a:r>
            <a:r>
              <a:rPr lang="de-DE" sz="1200" i="1" dirty="0"/>
              <a:t>Natur und Ökonomie aus Sicht der Ökologischen Ökonomie</a:t>
            </a:r>
            <a:r>
              <a:rPr lang="de-DE" sz="1200" dirty="0"/>
              <a:t>. </a:t>
            </a:r>
            <a:endParaRPr lang="de-DE" sz="1200" dirty="0" smtClean="0"/>
          </a:p>
          <a:p>
            <a:r>
              <a:rPr lang="de-DE" sz="1200" dirty="0" smtClean="0"/>
              <a:t>In</a:t>
            </a:r>
            <a:r>
              <a:rPr lang="de-DE" sz="1200" dirty="0"/>
              <a:t>: Hermann Bartmann, Klaus D. John (Hrsg.): </a:t>
            </a:r>
            <a:r>
              <a:rPr lang="de-DE" sz="1200" i="1" dirty="0"/>
              <a:t>Natur und Umwelt</a:t>
            </a:r>
            <a:r>
              <a:rPr lang="de-DE" sz="1200" dirty="0"/>
              <a:t>. Shaker, Aachen </a:t>
            </a:r>
            <a:r>
              <a:rPr lang="de-DE" sz="1200" dirty="0" smtClean="0"/>
              <a:t>2000.</a:t>
            </a:r>
            <a:endParaRPr lang="de-DE" sz="1200" dirty="0"/>
          </a:p>
        </p:txBody>
      </p:sp>
    </p:spTree>
    <p:extLst>
      <p:ext uri="{BB962C8B-B14F-4D97-AF65-F5344CB8AC3E}">
        <p14:creationId xmlns:p14="http://schemas.microsoft.com/office/powerpoint/2010/main" val="218159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487555" y="1298692"/>
            <a:ext cx="9144000" cy="904741"/>
          </a:xfrm>
        </p:spPr>
        <p:txBody>
          <a:bodyPr>
            <a:noAutofit/>
          </a:bodyPr>
          <a:lstStyle/>
          <a:p>
            <a:r>
              <a:rPr lang="de-DE" sz="2800" dirty="0" smtClean="0"/>
              <a:t/>
            </a:r>
            <a:br>
              <a:rPr lang="de-DE" sz="2800" dirty="0" smtClean="0"/>
            </a:br>
            <a:r>
              <a:rPr lang="de-DE" sz="2800" dirty="0" smtClean="0"/>
              <a:t/>
            </a:r>
            <a:br>
              <a:rPr lang="de-DE" sz="2800" dirty="0" smtClean="0"/>
            </a:br>
            <a:r>
              <a:rPr lang="de-DE" sz="2800" dirty="0" smtClean="0"/>
              <a:t>Infos zum Projekt „Mehr Klimaschutz durch Beteiligung“</a:t>
            </a:r>
            <a:r>
              <a:rPr lang="de-DE" sz="2800" dirty="0"/>
              <a:t/>
            </a:r>
            <a:br>
              <a:rPr lang="de-DE" sz="2800" dirty="0"/>
            </a:br>
            <a:endParaRPr lang="de-DE" sz="2800" dirty="0"/>
          </a:p>
        </p:txBody>
      </p:sp>
      <p:sp>
        <p:nvSpPr>
          <p:cNvPr id="6" name="Inhaltsplatzhalter 2"/>
          <p:cNvSpPr txBox="1">
            <a:spLocks/>
          </p:cNvSpPr>
          <p:nvPr/>
        </p:nvSpPr>
        <p:spPr>
          <a:xfrm>
            <a:off x="437028" y="2672063"/>
            <a:ext cx="6965578" cy="343492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r>
              <a:rPr lang="de-DE" sz="2000" b="1" dirty="0" smtClean="0"/>
              <a:t>Entwicklung von </a:t>
            </a:r>
            <a:r>
              <a:rPr lang="de-DE" sz="2000" b="1" dirty="0" smtClean="0">
                <a:solidFill>
                  <a:srgbClr val="86BC24"/>
                </a:solidFill>
              </a:rPr>
              <a:t>Konzepten, Beteiligungswerkzeugen und Materialien </a:t>
            </a:r>
            <a:r>
              <a:rPr lang="de-DE" sz="2000" b="1" dirty="0" smtClean="0"/>
              <a:t>zur Beteiligung</a:t>
            </a:r>
            <a:r>
              <a:rPr lang="de-DE" sz="2000" dirty="0" smtClean="0"/>
              <a:t> von Interessenvertretungen und Mitarbeitern an Energie- und Ressourceneffizienzberatungen</a:t>
            </a:r>
          </a:p>
          <a:p>
            <a:pPr marL="342900" indent="-342900" algn="l">
              <a:buFont typeface="Arial" panose="020B0604020202020204" pitchFamily="34" charset="0"/>
              <a:buChar char="•"/>
            </a:pPr>
            <a:r>
              <a:rPr lang="de-DE" sz="2000" b="1" dirty="0" smtClean="0">
                <a:solidFill>
                  <a:srgbClr val="86BC24"/>
                </a:solidFill>
              </a:rPr>
              <a:t>Wirksamkeitsprüfungen</a:t>
            </a:r>
            <a:r>
              <a:rPr lang="de-DE" sz="2000" b="1" dirty="0" smtClean="0"/>
              <a:t> der </a:t>
            </a:r>
            <a:r>
              <a:rPr lang="de-DE" sz="2000" b="1" dirty="0"/>
              <a:t>W</a:t>
            </a:r>
            <a:r>
              <a:rPr lang="de-DE" sz="2000" b="1" dirty="0" smtClean="0"/>
              <a:t>erkzeuge in Betrieben </a:t>
            </a:r>
            <a:r>
              <a:rPr lang="de-DE" sz="2000" dirty="0" smtClean="0"/>
              <a:t>gemeinsam mit Effizienzberatern</a:t>
            </a:r>
          </a:p>
          <a:p>
            <a:pPr marL="342900" indent="-342900" algn="l">
              <a:buFont typeface="Arial" panose="020B0604020202020204" pitchFamily="34" charset="0"/>
              <a:buChar char="•"/>
            </a:pPr>
            <a:r>
              <a:rPr lang="de-DE" sz="2000" b="1" dirty="0" smtClean="0"/>
              <a:t>Tipps zur Weiterentwicklung des </a:t>
            </a:r>
            <a:r>
              <a:rPr lang="de-DE" sz="2000" b="1" dirty="0" smtClean="0">
                <a:solidFill>
                  <a:srgbClr val="86BC24"/>
                </a:solidFill>
              </a:rPr>
              <a:t>Betrieblichen Vorschlagswesens </a:t>
            </a:r>
            <a:r>
              <a:rPr lang="de-DE" sz="2000" dirty="0" smtClean="0"/>
              <a:t>um Effizienz- und Klimaschutzaspekte</a:t>
            </a:r>
            <a:endParaRPr lang="de-DE" sz="2000" b="1" dirty="0" smtClean="0"/>
          </a:p>
          <a:p>
            <a:pPr marL="342900" indent="-342900" algn="l">
              <a:buFont typeface="Arial" panose="020B0604020202020204" pitchFamily="34" charset="0"/>
              <a:buChar char="•"/>
            </a:pPr>
            <a:r>
              <a:rPr lang="de-DE" sz="2000" dirty="0" smtClean="0"/>
              <a:t>Aufbereitung der </a:t>
            </a:r>
            <a:r>
              <a:rPr lang="de-DE" sz="2000" b="1" dirty="0" smtClean="0"/>
              <a:t>Werkzeuge für </a:t>
            </a:r>
            <a:r>
              <a:rPr lang="de-DE" sz="2000" b="1" dirty="0" smtClean="0">
                <a:solidFill>
                  <a:srgbClr val="86BC24"/>
                </a:solidFill>
              </a:rPr>
              <a:t>Effizienzberater</a:t>
            </a:r>
            <a:r>
              <a:rPr lang="de-DE" sz="2000" b="1" dirty="0" smtClean="0"/>
              <a:t> und Qualifizierung </a:t>
            </a:r>
            <a:r>
              <a:rPr lang="de-DE" sz="2000" dirty="0" smtClean="0"/>
              <a:t>zur Nutzung</a:t>
            </a:r>
            <a:endParaRPr lang="de-DE" sz="2000" dirty="0"/>
          </a:p>
        </p:txBody>
      </p:sp>
      <p:pic>
        <p:nvPicPr>
          <p:cNvPr id="3" name="Grafi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7246" y="2944905"/>
            <a:ext cx="4289613" cy="2412907"/>
          </a:xfrm>
          <a:prstGeom prst="rect">
            <a:avLst/>
          </a:prstGeom>
        </p:spPr>
      </p:pic>
    </p:spTree>
    <p:extLst>
      <p:ext uri="{BB962C8B-B14F-4D97-AF65-F5344CB8AC3E}">
        <p14:creationId xmlns:p14="http://schemas.microsoft.com/office/powerpoint/2010/main" val="294545068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484070" y="916062"/>
            <a:ext cx="9144000" cy="904741"/>
          </a:xfrm>
        </p:spPr>
        <p:txBody>
          <a:bodyPr>
            <a:normAutofit/>
          </a:bodyPr>
          <a:lstStyle/>
          <a:p>
            <a:r>
              <a:rPr lang="de-DE" sz="2800" dirty="0" smtClean="0"/>
              <a:t>Handlungsfelder im betrieblichen Klimaschutz</a:t>
            </a:r>
            <a:endParaRPr lang="de-DE" sz="2800" dirty="0"/>
          </a:p>
        </p:txBody>
      </p:sp>
      <p:sp>
        <p:nvSpPr>
          <p:cNvPr id="3" name="Inhaltsplatzhalter 2"/>
          <p:cNvSpPr>
            <a:spLocks noGrp="1"/>
          </p:cNvSpPr>
          <p:nvPr>
            <p:ph idx="1"/>
          </p:nvPr>
        </p:nvSpPr>
        <p:spPr>
          <a:xfrm>
            <a:off x="834713" y="2162474"/>
            <a:ext cx="10442713" cy="3154379"/>
          </a:xfrm>
        </p:spPr>
        <p:txBody>
          <a:bodyPr>
            <a:normAutofit/>
          </a:bodyPr>
          <a:lstStyle/>
          <a:p>
            <a:pPr marL="0" indent="0">
              <a:buNone/>
            </a:pPr>
            <a:r>
              <a:rPr lang="de-DE" dirty="0" smtClean="0"/>
              <a:t>„Effizienz – Einsparung – Innovation“ als </a:t>
            </a:r>
            <a:r>
              <a:rPr lang="de-DE" b="1" dirty="0" smtClean="0"/>
              <a:t>ständiger Verbesserungsprozess</a:t>
            </a:r>
            <a:endParaRPr lang="de-DE" b="1" dirty="0"/>
          </a:p>
        </p:txBody>
      </p:sp>
      <p:sp>
        <p:nvSpPr>
          <p:cNvPr id="7" name="Ellipse 6"/>
          <p:cNvSpPr/>
          <p:nvPr/>
        </p:nvSpPr>
        <p:spPr>
          <a:xfrm>
            <a:off x="382014" y="2592935"/>
            <a:ext cx="2005566" cy="839852"/>
          </a:xfrm>
          <a:prstGeom prst="ellipse">
            <a:avLst/>
          </a:prstGeom>
          <a:solidFill>
            <a:srgbClr val="86B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dirty="0" smtClean="0"/>
              <a:t>Strom</a:t>
            </a:r>
            <a:endParaRPr lang="de-DE" sz="2000" dirty="0"/>
          </a:p>
        </p:txBody>
      </p:sp>
      <p:sp>
        <p:nvSpPr>
          <p:cNvPr id="8" name="Ellipse 7"/>
          <p:cNvSpPr/>
          <p:nvPr/>
        </p:nvSpPr>
        <p:spPr>
          <a:xfrm>
            <a:off x="6068232" y="2826138"/>
            <a:ext cx="2364869" cy="949025"/>
          </a:xfrm>
          <a:prstGeom prst="ellipse">
            <a:avLst/>
          </a:prstGeom>
          <a:solidFill>
            <a:srgbClr val="006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dirty="0" smtClean="0"/>
              <a:t>Hilfsstoffe</a:t>
            </a:r>
            <a:endParaRPr lang="de-DE" sz="2000" dirty="0"/>
          </a:p>
        </p:txBody>
      </p:sp>
      <p:sp>
        <p:nvSpPr>
          <p:cNvPr id="9" name="Ellipse 8"/>
          <p:cNvSpPr/>
          <p:nvPr/>
        </p:nvSpPr>
        <p:spPr>
          <a:xfrm>
            <a:off x="8572273" y="2648717"/>
            <a:ext cx="2198150" cy="944817"/>
          </a:xfrm>
          <a:prstGeom prst="ellipse">
            <a:avLst/>
          </a:prstGeom>
          <a:solidFill>
            <a:srgbClr val="006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dirty="0"/>
              <a:t>Rohstoffe</a:t>
            </a:r>
          </a:p>
        </p:txBody>
      </p:sp>
      <p:sp>
        <p:nvSpPr>
          <p:cNvPr id="10" name="Ellipse 9"/>
          <p:cNvSpPr/>
          <p:nvPr/>
        </p:nvSpPr>
        <p:spPr>
          <a:xfrm>
            <a:off x="941394" y="3856320"/>
            <a:ext cx="1962076" cy="809214"/>
          </a:xfrm>
          <a:prstGeom prst="ellipse">
            <a:avLst/>
          </a:prstGeom>
          <a:solidFill>
            <a:srgbClr val="86B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dirty="0"/>
              <a:t>Wärme</a:t>
            </a:r>
          </a:p>
        </p:txBody>
      </p:sp>
      <p:sp>
        <p:nvSpPr>
          <p:cNvPr id="11" name="Ellipse 10"/>
          <p:cNvSpPr/>
          <p:nvPr/>
        </p:nvSpPr>
        <p:spPr>
          <a:xfrm>
            <a:off x="2356874" y="2763567"/>
            <a:ext cx="2174653" cy="839852"/>
          </a:xfrm>
          <a:prstGeom prst="ellipse">
            <a:avLst/>
          </a:prstGeom>
          <a:solidFill>
            <a:srgbClr val="86B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dirty="0"/>
              <a:t>Kraftstoffe</a:t>
            </a:r>
          </a:p>
        </p:txBody>
      </p:sp>
      <p:sp>
        <p:nvSpPr>
          <p:cNvPr id="12" name="Ellipse 11"/>
          <p:cNvSpPr/>
          <p:nvPr/>
        </p:nvSpPr>
        <p:spPr>
          <a:xfrm>
            <a:off x="7541045" y="3628443"/>
            <a:ext cx="2432486" cy="1010386"/>
          </a:xfrm>
          <a:prstGeom prst="ellipse">
            <a:avLst/>
          </a:prstGeom>
          <a:solidFill>
            <a:srgbClr val="006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dirty="0"/>
              <a:t>Betriebsmittel</a:t>
            </a:r>
          </a:p>
        </p:txBody>
      </p:sp>
      <p:sp>
        <p:nvSpPr>
          <p:cNvPr id="13" name="Ellipse 12"/>
          <p:cNvSpPr/>
          <p:nvPr/>
        </p:nvSpPr>
        <p:spPr>
          <a:xfrm>
            <a:off x="2422946" y="4801025"/>
            <a:ext cx="2432486" cy="1010386"/>
          </a:xfrm>
          <a:prstGeom prst="ellipse">
            <a:avLst/>
          </a:prstGeom>
          <a:solidFill>
            <a:srgbClr val="009FE3"/>
          </a:solidFill>
          <a:ln>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dirty="0" smtClean="0"/>
              <a:t>Produktdesign</a:t>
            </a:r>
            <a:endParaRPr lang="de-DE" sz="2000" dirty="0"/>
          </a:p>
        </p:txBody>
      </p:sp>
      <p:sp>
        <p:nvSpPr>
          <p:cNvPr id="14" name="Ellipse 13"/>
          <p:cNvSpPr/>
          <p:nvPr/>
        </p:nvSpPr>
        <p:spPr>
          <a:xfrm>
            <a:off x="6056070" y="4960144"/>
            <a:ext cx="5402436" cy="1105393"/>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smtClean="0"/>
              <a:t>Kommunikation</a:t>
            </a:r>
            <a:r>
              <a:rPr lang="de-DE" sz="2000" dirty="0" smtClean="0"/>
              <a:t> mit Stakeholdern (Mitarbeitern, Kunden, Lieferanten, Öffentlichkeit…)</a:t>
            </a:r>
            <a:endParaRPr lang="de-DE" sz="2000" dirty="0"/>
          </a:p>
        </p:txBody>
      </p:sp>
      <p:sp>
        <p:nvSpPr>
          <p:cNvPr id="15" name="Ellipse 14"/>
          <p:cNvSpPr/>
          <p:nvPr/>
        </p:nvSpPr>
        <p:spPr>
          <a:xfrm>
            <a:off x="2893356" y="3650620"/>
            <a:ext cx="1962076" cy="809214"/>
          </a:xfrm>
          <a:prstGeom prst="ellipse">
            <a:avLst/>
          </a:prstGeom>
          <a:solidFill>
            <a:srgbClr val="86B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dirty="0" smtClean="0"/>
              <a:t>Wasser</a:t>
            </a:r>
            <a:endParaRPr lang="de-DE" sz="2000" dirty="0"/>
          </a:p>
        </p:txBody>
      </p:sp>
      <p:sp>
        <p:nvSpPr>
          <p:cNvPr id="16" name="Ellipse 15"/>
          <p:cNvSpPr/>
          <p:nvPr/>
        </p:nvSpPr>
        <p:spPr>
          <a:xfrm>
            <a:off x="5639060" y="3846204"/>
            <a:ext cx="1378370" cy="721584"/>
          </a:xfrm>
          <a:prstGeom prst="ellipse">
            <a:avLst/>
          </a:prstGeom>
          <a:solidFill>
            <a:srgbClr val="006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dirty="0" smtClean="0"/>
              <a:t>Papier</a:t>
            </a:r>
            <a:endParaRPr lang="de-DE" sz="2000" dirty="0"/>
          </a:p>
        </p:txBody>
      </p:sp>
      <p:sp>
        <p:nvSpPr>
          <p:cNvPr id="17" name="Ellipse 16"/>
          <p:cNvSpPr/>
          <p:nvPr/>
        </p:nvSpPr>
        <p:spPr>
          <a:xfrm>
            <a:off x="10168894" y="3441800"/>
            <a:ext cx="1697343" cy="961914"/>
          </a:xfrm>
          <a:prstGeom prst="ellipse">
            <a:avLst/>
          </a:prstGeom>
          <a:solidFill>
            <a:srgbClr val="006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dirty="0" smtClean="0"/>
              <a:t>Abfall</a:t>
            </a:r>
            <a:endParaRPr lang="de-DE" sz="2000" dirty="0"/>
          </a:p>
        </p:txBody>
      </p:sp>
      <p:sp>
        <p:nvSpPr>
          <p:cNvPr id="18" name="Ellipse 17"/>
          <p:cNvSpPr/>
          <p:nvPr/>
        </p:nvSpPr>
        <p:spPr>
          <a:xfrm>
            <a:off x="78923" y="3470799"/>
            <a:ext cx="2180269" cy="335376"/>
          </a:xfrm>
          <a:prstGeom prst="ellipse">
            <a:avLst/>
          </a:prstGeom>
          <a:solidFill>
            <a:srgbClr val="86B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dirty="0" smtClean="0"/>
              <a:t>Erneuerbare</a:t>
            </a:r>
            <a:endParaRPr lang="de-DE" sz="2000" dirty="0"/>
          </a:p>
        </p:txBody>
      </p:sp>
      <p:sp>
        <p:nvSpPr>
          <p:cNvPr id="19" name="Ellipse 18"/>
          <p:cNvSpPr/>
          <p:nvPr/>
        </p:nvSpPr>
        <p:spPr>
          <a:xfrm>
            <a:off x="749013" y="5483048"/>
            <a:ext cx="1549973" cy="573191"/>
          </a:xfrm>
          <a:prstGeom prst="ellipse">
            <a:avLst/>
          </a:prstGeom>
          <a:solidFill>
            <a:srgbClr val="009FE3"/>
          </a:solidFill>
          <a:ln>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dirty="0" smtClean="0"/>
              <a:t>Cradle to Crade</a:t>
            </a:r>
            <a:endParaRPr lang="de-DE" sz="2000" dirty="0"/>
          </a:p>
        </p:txBody>
      </p:sp>
      <p:sp>
        <p:nvSpPr>
          <p:cNvPr id="20" name="Ellipse 19"/>
          <p:cNvSpPr/>
          <p:nvPr/>
        </p:nvSpPr>
        <p:spPr>
          <a:xfrm>
            <a:off x="1922432" y="5958616"/>
            <a:ext cx="1933951" cy="501820"/>
          </a:xfrm>
          <a:prstGeom prst="ellipse">
            <a:avLst/>
          </a:prstGeom>
          <a:solidFill>
            <a:srgbClr val="009FE3"/>
          </a:solidFill>
          <a:ln>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dirty="0" smtClean="0"/>
              <a:t>Haltbarkeit</a:t>
            </a:r>
            <a:endParaRPr lang="de-DE" sz="2000" dirty="0"/>
          </a:p>
        </p:txBody>
      </p:sp>
      <p:sp>
        <p:nvSpPr>
          <p:cNvPr id="21" name="Ellipse 20"/>
          <p:cNvSpPr/>
          <p:nvPr/>
        </p:nvSpPr>
        <p:spPr>
          <a:xfrm>
            <a:off x="3980343" y="5797068"/>
            <a:ext cx="1933951" cy="501820"/>
          </a:xfrm>
          <a:prstGeom prst="ellipse">
            <a:avLst/>
          </a:prstGeom>
          <a:solidFill>
            <a:srgbClr val="009FE3"/>
          </a:solidFill>
          <a:ln>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dirty="0" smtClean="0"/>
              <a:t>Ersatzteile</a:t>
            </a:r>
            <a:endParaRPr lang="de-DE" sz="2000" dirty="0"/>
          </a:p>
        </p:txBody>
      </p:sp>
    </p:spTree>
    <p:extLst>
      <p:ext uri="{BB962C8B-B14F-4D97-AF65-F5344CB8AC3E}">
        <p14:creationId xmlns:p14="http://schemas.microsoft.com/office/powerpoint/2010/main" val="643203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fik 12"/>
          <p:cNvPicPr>
            <a:picLocks noChangeAspect="1"/>
          </p:cNvPicPr>
          <p:nvPr/>
        </p:nvPicPr>
        <p:blipFill rotWithShape="1">
          <a:blip r:embed="rId2"/>
          <a:srcRect l="18521" t="16371" r="34551" b="47004"/>
          <a:stretch/>
        </p:blipFill>
        <p:spPr>
          <a:xfrm>
            <a:off x="7147420" y="2920609"/>
            <a:ext cx="3738623" cy="2511707"/>
          </a:xfrm>
          <a:prstGeom prst="rect">
            <a:avLst/>
          </a:prstGeom>
        </p:spPr>
      </p:pic>
      <p:sp>
        <p:nvSpPr>
          <p:cNvPr id="2" name="Titel 1"/>
          <p:cNvSpPr>
            <a:spLocks noGrp="1"/>
          </p:cNvSpPr>
          <p:nvPr>
            <p:ph type="ctrTitle"/>
          </p:nvPr>
        </p:nvSpPr>
        <p:spPr/>
        <p:txBody>
          <a:bodyPr/>
          <a:lstStyle/>
          <a:p>
            <a:r>
              <a:rPr lang="de-DE" dirty="0" smtClean="0"/>
              <a:t>Warum Ressourceneffizienz?</a:t>
            </a:r>
            <a:endParaRPr lang="de-DE" dirty="0"/>
          </a:p>
        </p:txBody>
      </p:sp>
      <p:sp>
        <p:nvSpPr>
          <p:cNvPr id="3" name="Inhaltsplatzhalter 2"/>
          <p:cNvSpPr>
            <a:spLocks noGrp="1"/>
          </p:cNvSpPr>
          <p:nvPr>
            <p:ph idx="1"/>
          </p:nvPr>
        </p:nvSpPr>
        <p:spPr>
          <a:xfrm>
            <a:off x="502639" y="2659372"/>
            <a:ext cx="6644781" cy="3154379"/>
          </a:xfrm>
        </p:spPr>
        <p:txBody>
          <a:bodyPr>
            <a:normAutofit/>
          </a:bodyPr>
          <a:lstStyle/>
          <a:p>
            <a:pPr marL="0" indent="0">
              <a:buNone/>
            </a:pPr>
            <a:r>
              <a:rPr lang="de-DE" dirty="0" smtClean="0"/>
              <a:t>Die Menschheit benötigt aktuell natürliche Ressourcen im Wert von </a:t>
            </a:r>
            <a:r>
              <a:rPr lang="de-DE" b="1" u="sng" dirty="0" smtClean="0"/>
              <a:t>1,5 Planeten</a:t>
            </a:r>
            <a:r>
              <a:rPr lang="de-DE" dirty="0" smtClean="0"/>
              <a:t> – und das jedes Jahr.</a:t>
            </a:r>
          </a:p>
          <a:p>
            <a:pPr marL="0" indent="0">
              <a:buNone/>
            </a:pPr>
            <a:r>
              <a:rPr lang="de-DE" dirty="0" smtClean="0"/>
              <a:t>Ändert sich nichts an diesem Ressourcenverbrauch, werden wir im Jahr 2030 zwei Erden benötigen, um unseren Bedarf nach Nahrung, Wasser und Energie zu stillen.</a:t>
            </a:r>
          </a:p>
          <a:p>
            <a:pPr marL="0" indent="0">
              <a:buNone/>
            </a:pPr>
            <a:r>
              <a:rPr lang="de-DE" sz="1200" dirty="0"/>
              <a:t>Living Planet Report 2014, World </a:t>
            </a:r>
            <a:r>
              <a:rPr lang="de-DE" sz="1200" dirty="0" err="1"/>
              <a:t>Wildlife</a:t>
            </a:r>
            <a:r>
              <a:rPr lang="de-DE" sz="1200" dirty="0"/>
              <a:t> Fund (WWF) – www.wwf.de</a:t>
            </a:r>
          </a:p>
          <a:p>
            <a:pPr marL="0" indent="0">
              <a:buNone/>
            </a:pPr>
            <a:endParaRPr lang="de-DE" dirty="0"/>
          </a:p>
        </p:txBody>
      </p:sp>
    </p:spTree>
    <p:extLst>
      <p:ext uri="{BB962C8B-B14F-4D97-AF65-F5344CB8AC3E}">
        <p14:creationId xmlns:p14="http://schemas.microsoft.com/office/powerpoint/2010/main" val="20057728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1524000" y="3515183"/>
            <a:ext cx="9252661" cy="1938992"/>
          </a:xfrm>
          <a:prstGeom prst="rect">
            <a:avLst/>
          </a:prstGeom>
          <a:solidFill>
            <a:srgbClr val="009FE3"/>
          </a:solidFill>
          <a:ln>
            <a:noFill/>
          </a:ln>
        </p:spPr>
        <p:txBody>
          <a:bodyPr wrap="none" rtlCol="0">
            <a:spAutoFit/>
          </a:bodyPr>
          <a:lstStyle/>
          <a:p>
            <a:r>
              <a:rPr lang="de-DE" sz="4000" b="1" dirty="0"/>
              <a:t>Folien zu: Beteiligung (Warum, Was, Wer</a:t>
            </a:r>
            <a:r>
              <a:rPr lang="de-DE" sz="4000" b="1" dirty="0" smtClean="0"/>
              <a:t>?)</a:t>
            </a:r>
          </a:p>
          <a:p>
            <a:r>
              <a:rPr lang="de-DE" sz="4000" b="1" dirty="0" smtClean="0"/>
              <a:t>Zielgruppe u.a. insbesondere </a:t>
            </a:r>
          </a:p>
          <a:p>
            <a:r>
              <a:rPr lang="de-DE" sz="4000" b="1" dirty="0" smtClean="0"/>
              <a:t>Überzeugen der Geschäftsführung</a:t>
            </a:r>
            <a:endParaRPr lang="de-DE" sz="4000" b="1" dirty="0"/>
          </a:p>
        </p:txBody>
      </p:sp>
    </p:spTree>
    <p:extLst>
      <p:ext uri="{BB962C8B-B14F-4D97-AF65-F5344CB8AC3E}">
        <p14:creationId xmlns:p14="http://schemas.microsoft.com/office/powerpoint/2010/main" val="31365541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ctrTitle"/>
          </p:nvPr>
        </p:nvSpPr>
        <p:spPr>
          <a:xfrm>
            <a:off x="1487487" y="900818"/>
            <a:ext cx="9144000" cy="904741"/>
          </a:xfrm>
        </p:spPr>
        <p:txBody>
          <a:bodyPr>
            <a:normAutofit/>
          </a:bodyPr>
          <a:lstStyle/>
          <a:p>
            <a:r>
              <a:rPr lang="de-DE" sz="2800" dirty="0" smtClean="0"/>
              <a:t>Einleitung</a:t>
            </a:r>
            <a:endParaRPr lang="de-DE" sz="2800" dirty="0"/>
          </a:p>
        </p:txBody>
      </p:sp>
      <p:pic>
        <p:nvPicPr>
          <p:cNvPr id="1026" name="Picture 2" descr="http://www.argonsoft.de/wp-content/uploads/kette-300x194.png"/>
          <p:cNvPicPr>
            <a:picLocks noGrp="1" noChangeAspect="1" noChangeArrowheads="1"/>
          </p:cNvPicPr>
          <p:nvPr>
            <p:ph idx="1"/>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4630737" y="2993231"/>
            <a:ext cx="2857500" cy="1847850"/>
          </a:xfrm>
          <a:prstGeom prst="rect">
            <a:avLst/>
          </a:prstGeom>
          <a:noFill/>
          <a:extLst>
            <a:ext uri="{909E8E84-426E-40DD-AFC4-6F175D3DCCD1}">
              <a14:hiddenFill xmlns:a14="http://schemas.microsoft.com/office/drawing/2010/main">
                <a:solidFill>
                  <a:srgbClr val="FFFFFF"/>
                </a:solidFill>
              </a14:hiddenFill>
            </a:ext>
          </a:extLst>
        </p:spPr>
      </p:pic>
      <p:sp>
        <p:nvSpPr>
          <p:cNvPr id="5" name="Inhaltsplatzhalter 3"/>
          <p:cNvSpPr txBox="1">
            <a:spLocks/>
          </p:cNvSpPr>
          <p:nvPr/>
        </p:nvSpPr>
        <p:spPr bwMode="auto">
          <a:xfrm>
            <a:off x="401045" y="2201450"/>
            <a:ext cx="5694955" cy="4543644"/>
          </a:xfrm>
          <a:prstGeom prst="rect">
            <a:avLst/>
          </a:prstGeom>
          <a:noFill/>
          <a:ln w="9525">
            <a:noFill/>
            <a:miter lim="800000"/>
            <a:headEnd/>
            <a:tailEnd/>
          </a:ln>
        </p:spPr>
        <p:txBody>
          <a:bodyPr vert="horz" wrap="square" lIns="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SzPct val="120000"/>
              <a:buFontTx/>
              <a:buBlip>
                <a:blip r:embed="rId3"/>
              </a:buBlip>
              <a:defRPr sz="2000">
                <a:solidFill>
                  <a:schemeClr val="accent6">
                    <a:lumMod val="50000"/>
                  </a:schemeClr>
                </a:solidFill>
                <a:latin typeface="+mn-lt"/>
                <a:ea typeface="+mn-ea"/>
                <a:cs typeface="+mn-cs"/>
              </a:defRPr>
            </a:lvl1pPr>
            <a:lvl2pPr marL="742950" indent="-285750" algn="l" rtl="0" eaLnBrk="0" fontAlgn="base" hangingPunct="0">
              <a:spcBef>
                <a:spcPct val="20000"/>
              </a:spcBef>
              <a:spcAft>
                <a:spcPct val="0"/>
              </a:spcAft>
              <a:buSzPct val="105000"/>
              <a:buFontTx/>
              <a:buBlip>
                <a:blip r:embed="rId3"/>
              </a:buBlip>
              <a:defRPr sz="2000">
                <a:solidFill>
                  <a:schemeClr val="accent6">
                    <a:lumMod val="50000"/>
                  </a:schemeClr>
                </a:solidFill>
                <a:latin typeface="+mn-lt"/>
              </a:defRPr>
            </a:lvl2pPr>
            <a:lvl3pPr marL="1143000" indent="-228600" algn="l" rtl="0" eaLnBrk="0" fontAlgn="base" hangingPunct="0">
              <a:spcBef>
                <a:spcPct val="20000"/>
              </a:spcBef>
              <a:spcAft>
                <a:spcPct val="0"/>
              </a:spcAft>
              <a:buSzPct val="105000"/>
              <a:buFontTx/>
              <a:buBlip>
                <a:blip r:embed="rId3"/>
              </a:buBlip>
              <a:defRPr sz="1800">
                <a:solidFill>
                  <a:schemeClr val="accent6">
                    <a:lumMod val="50000"/>
                  </a:schemeClr>
                </a:solidFill>
                <a:latin typeface="+mn-lt"/>
              </a:defRPr>
            </a:lvl3pPr>
            <a:lvl4pPr marL="1600200" indent="-228600" algn="l" rtl="0" eaLnBrk="0" fontAlgn="base" hangingPunct="0">
              <a:spcBef>
                <a:spcPct val="20000"/>
              </a:spcBef>
              <a:spcAft>
                <a:spcPct val="0"/>
              </a:spcAft>
              <a:buSzPct val="105000"/>
              <a:buFontTx/>
              <a:buBlip>
                <a:blip r:embed="rId3"/>
              </a:buBlip>
              <a:defRPr sz="1600">
                <a:solidFill>
                  <a:schemeClr val="accent6">
                    <a:lumMod val="50000"/>
                  </a:schemeClr>
                </a:solidFill>
                <a:latin typeface="+mn-lt"/>
              </a:defRPr>
            </a:lvl4pPr>
            <a:lvl5pPr marL="2057400" indent="-228600" algn="l" rtl="0" eaLnBrk="0" fontAlgn="base" hangingPunct="0">
              <a:spcBef>
                <a:spcPct val="20000"/>
              </a:spcBef>
              <a:spcAft>
                <a:spcPct val="0"/>
              </a:spcAft>
              <a:buSzPct val="105000"/>
              <a:buFontTx/>
              <a:buBlip>
                <a:blip r:embed="rId3"/>
              </a:buBlip>
              <a:defRPr sz="1400">
                <a:solidFill>
                  <a:schemeClr val="accent6">
                    <a:lumMod val="50000"/>
                  </a:schemeClr>
                </a:solidFill>
                <a:latin typeface="+mn-lt"/>
              </a:defRPr>
            </a:lvl5pPr>
            <a:lvl6pPr marL="2514600" indent="-228600" algn="l" rtl="0" fontAlgn="base">
              <a:spcBef>
                <a:spcPct val="20000"/>
              </a:spcBef>
              <a:spcAft>
                <a:spcPct val="0"/>
              </a:spcAft>
              <a:buSzPct val="105000"/>
              <a:buFont typeface="Wingdings" pitchFamily="2" charset="2"/>
              <a:buChar char="ü"/>
              <a:defRPr sz="1200">
                <a:solidFill>
                  <a:srgbClr val="304090"/>
                </a:solidFill>
                <a:latin typeface="+mn-lt"/>
              </a:defRPr>
            </a:lvl6pPr>
            <a:lvl7pPr marL="2971800" indent="-228600" algn="l" rtl="0" fontAlgn="base">
              <a:spcBef>
                <a:spcPct val="20000"/>
              </a:spcBef>
              <a:spcAft>
                <a:spcPct val="0"/>
              </a:spcAft>
              <a:buSzPct val="105000"/>
              <a:buFont typeface="Wingdings" pitchFamily="2" charset="2"/>
              <a:buChar char="ü"/>
              <a:defRPr sz="1200">
                <a:solidFill>
                  <a:srgbClr val="304090"/>
                </a:solidFill>
                <a:latin typeface="+mn-lt"/>
              </a:defRPr>
            </a:lvl7pPr>
            <a:lvl8pPr marL="3429000" indent="-228600" algn="l" rtl="0" fontAlgn="base">
              <a:spcBef>
                <a:spcPct val="20000"/>
              </a:spcBef>
              <a:spcAft>
                <a:spcPct val="0"/>
              </a:spcAft>
              <a:buSzPct val="105000"/>
              <a:buFont typeface="Wingdings" pitchFamily="2" charset="2"/>
              <a:buChar char="ü"/>
              <a:defRPr sz="1200">
                <a:solidFill>
                  <a:srgbClr val="304090"/>
                </a:solidFill>
                <a:latin typeface="+mn-lt"/>
              </a:defRPr>
            </a:lvl8pPr>
            <a:lvl9pPr marL="3886200" indent="-228600" algn="l" rtl="0" fontAlgn="base">
              <a:spcBef>
                <a:spcPct val="20000"/>
              </a:spcBef>
              <a:spcAft>
                <a:spcPct val="0"/>
              </a:spcAft>
              <a:buSzPct val="105000"/>
              <a:buFont typeface="Wingdings" pitchFamily="2" charset="2"/>
              <a:buChar char="ü"/>
              <a:defRPr sz="1200">
                <a:solidFill>
                  <a:srgbClr val="304090"/>
                </a:solidFill>
                <a:latin typeface="+mn-lt"/>
              </a:defRPr>
            </a:lvl9pPr>
          </a:lstStyle>
          <a:p>
            <a:pPr marL="0" indent="0">
              <a:buNone/>
            </a:pPr>
            <a:r>
              <a:rPr lang="de-DE" b="1" kern="0" dirty="0">
                <a:solidFill>
                  <a:schemeClr val="tx1"/>
                </a:solidFill>
              </a:rPr>
              <a:t>Warum Beteiligung?</a:t>
            </a:r>
          </a:p>
          <a:p>
            <a:pPr marL="0" indent="0">
              <a:buNone/>
            </a:pPr>
            <a:endParaRPr lang="de-DE" sz="1100" kern="0" dirty="0">
              <a:solidFill>
                <a:schemeClr val="tx1"/>
              </a:solidFill>
            </a:endParaRPr>
          </a:p>
          <a:p>
            <a:pPr marL="457200" lvl="1" indent="0">
              <a:buNone/>
            </a:pPr>
            <a:r>
              <a:rPr lang="de-DE" kern="0" dirty="0">
                <a:solidFill>
                  <a:schemeClr val="tx1"/>
                </a:solidFill>
              </a:rPr>
              <a:t>Weil nachhaltige Unternehmensentwicklung nur möglich ist, wenn </a:t>
            </a:r>
            <a:r>
              <a:rPr lang="de-DE" kern="0" dirty="0" smtClean="0">
                <a:solidFill>
                  <a:schemeClr val="tx1"/>
                </a:solidFill>
              </a:rPr>
              <a:t>viele (möglichst alle) </a:t>
            </a:r>
            <a:r>
              <a:rPr lang="de-DE" kern="0" dirty="0">
                <a:solidFill>
                  <a:schemeClr val="tx1"/>
                </a:solidFill>
              </a:rPr>
              <a:t>an einem Strang </a:t>
            </a:r>
            <a:r>
              <a:rPr lang="de-DE" kern="0" dirty="0" smtClean="0">
                <a:solidFill>
                  <a:schemeClr val="tx1"/>
                </a:solidFill>
              </a:rPr>
              <a:t>ziehen.</a:t>
            </a:r>
            <a:endParaRPr lang="de-DE" kern="0" dirty="0">
              <a:solidFill>
                <a:schemeClr val="tx1"/>
              </a:solidFill>
            </a:endParaRPr>
          </a:p>
          <a:p>
            <a:pPr lvl="1"/>
            <a:endParaRPr lang="de-DE" kern="0" dirty="0">
              <a:solidFill>
                <a:schemeClr val="tx1"/>
              </a:solidFill>
            </a:endParaRPr>
          </a:p>
        </p:txBody>
      </p:sp>
      <p:sp>
        <p:nvSpPr>
          <p:cNvPr id="6" name="Inhaltsplatzhalter 3"/>
          <p:cNvSpPr txBox="1">
            <a:spLocks/>
          </p:cNvSpPr>
          <p:nvPr/>
        </p:nvSpPr>
        <p:spPr bwMode="auto">
          <a:xfrm>
            <a:off x="4833146" y="5304266"/>
            <a:ext cx="7076661" cy="1440828"/>
          </a:xfrm>
          <a:prstGeom prst="rect">
            <a:avLst/>
          </a:prstGeom>
          <a:noFill/>
          <a:ln w="9525">
            <a:noFill/>
            <a:miter lim="800000"/>
            <a:headEnd/>
            <a:tailEnd/>
          </a:ln>
        </p:spPr>
        <p:txBody>
          <a:bodyPr vert="horz" wrap="square" lIns="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SzPct val="120000"/>
              <a:buFontTx/>
              <a:buBlip>
                <a:blip r:embed="rId3"/>
              </a:buBlip>
              <a:defRPr sz="2000">
                <a:solidFill>
                  <a:schemeClr val="accent6">
                    <a:lumMod val="50000"/>
                  </a:schemeClr>
                </a:solidFill>
                <a:latin typeface="+mn-lt"/>
                <a:ea typeface="+mn-ea"/>
                <a:cs typeface="+mn-cs"/>
              </a:defRPr>
            </a:lvl1pPr>
            <a:lvl2pPr marL="742950" indent="-285750" algn="l" rtl="0" eaLnBrk="0" fontAlgn="base" hangingPunct="0">
              <a:spcBef>
                <a:spcPct val="20000"/>
              </a:spcBef>
              <a:spcAft>
                <a:spcPct val="0"/>
              </a:spcAft>
              <a:buSzPct val="105000"/>
              <a:buFontTx/>
              <a:buBlip>
                <a:blip r:embed="rId3"/>
              </a:buBlip>
              <a:defRPr sz="2000">
                <a:solidFill>
                  <a:schemeClr val="accent6">
                    <a:lumMod val="50000"/>
                  </a:schemeClr>
                </a:solidFill>
                <a:latin typeface="+mn-lt"/>
              </a:defRPr>
            </a:lvl2pPr>
            <a:lvl3pPr marL="1143000" indent="-228600" algn="l" rtl="0" eaLnBrk="0" fontAlgn="base" hangingPunct="0">
              <a:spcBef>
                <a:spcPct val="20000"/>
              </a:spcBef>
              <a:spcAft>
                <a:spcPct val="0"/>
              </a:spcAft>
              <a:buSzPct val="105000"/>
              <a:buFontTx/>
              <a:buBlip>
                <a:blip r:embed="rId3"/>
              </a:buBlip>
              <a:defRPr sz="1800">
                <a:solidFill>
                  <a:schemeClr val="accent6">
                    <a:lumMod val="50000"/>
                  </a:schemeClr>
                </a:solidFill>
                <a:latin typeface="+mn-lt"/>
              </a:defRPr>
            </a:lvl3pPr>
            <a:lvl4pPr marL="1600200" indent="-228600" algn="l" rtl="0" eaLnBrk="0" fontAlgn="base" hangingPunct="0">
              <a:spcBef>
                <a:spcPct val="20000"/>
              </a:spcBef>
              <a:spcAft>
                <a:spcPct val="0"/>
              </a:spcAft>
              <a:buSzPct val="105000"/>
              <a:buFontTx/>
              <a:buBlip>
                <a:blip r:embed="rId3"/>
              </a:buBlip>
              <a:defRPr sz="1600">
                <a:solidFill>
                  <a:schemeClr val="accent6">
                    <a:lumMod val="50000"/>
                  </a:schemeClr>
                </a:solidFill>
                <a:latin typeface="+mn-lt"/>
              </a:defRPr>
            </a:lvl4pPr>
            <a:lvl5pPr marL="2057400" indent="-228600" algn="l" rtl="0" eaLnBrk="0" fontAlgn="base" hangingPunct="0">
              <a:spcBef>
                <a:spcPct val="20000"/>
              </a:spcBef>
              <a:spcAft>
                <a:spcPct val="0"/>
              </a:spcAft>
              <a:buSzPct val="105000"/>
              <a:buFontTx/>
              <a:buBlip>
                <a:blip r:embed="rId3"/>
              </a:buBlip>
              <a:defRPr sz="1400">
                <a:solidFill>
                  <a:schemeClr val="accent6">
                    <a:lumMod val="50000"/>
                  </a:schemeClr>
                </a:solidFill>
                <a:latin typeface="+mn-lt"/>
              </a:defRPr>
            </a:lvl5pPr>
            <a:lvl6pPr marL="2514600" indent="-228600" algn="l" rtl="0" fontAlgn="base">
              <a:spcBef>
                <a:spcPct val="20000"/>
              </a:spcBef>
              <a:spcAft>
                <a:spcPct val="0"/>
              </a:spcAft>
              <a:buSzPct val="105000"/>
              <a:buFont typeface="Wingdings" pitchFamily="2" charset="2"/>
              <a:buChar char="ü"/>
              <a:defRPr sz="1200">
                <a:solidFill>
                  <a:srgbClr val="304090"/>
                </a:solidFill>
                <a:latin typeface="+mn-lt"/>
              </a:defRPr>
            </a:lvl6pPr>
            <a:lvl7pPr marL="2971800" indent="-228600" algn="l" rtl="0" fontAlgn="base">
              <a:spcBef>
                <a:spcPct val="20000"/>
              </a:spcBef>
              <a:spcAft>
                <a:spcPct val="0"/>
              </a:spcAft>
              <a:buSzPct val="105000"/>
              <a:buFont typeface="Wingdings" pitchFamily="2" charset="2"/>
              <a:buChar char="ü"/>
              <a:defRPr sz="1200">
                <a:solidFill>
                  <a:srgbClr val="304090"/>
                </a:solidFill>
                <a:latin typeface="+mn-lt"/>
              </a:defRPr>
            </a:lvl7pPr>
            <a:lvl8pPr marL="3429000" indent="-228600" algn="l" rtl="0" fontAlgn="base">
              <a:spcBef>
                <a:spcPct val="20000"/>
              </a:spcBef>
              <a:spcAft>
                <a:spcPct val="0"/>
              </a:spcAft>
              <a:buSzPct val="105000"/>
              <a:buFont typeface="Wingdings" pitchFamily="2" charset="2"/>
              <a:buChar char="ü"/>
              <a:defRPr sz="1200">
                <a:solidFill>
                  <a:srgbClr val="304090"/>
                </a:solidFill>
                <a:latin typeface="+mn-lt"/>
              </a:defRPr>
            </a:lvl8pPr>
            <a:lvl9pPr marL="3886200" indent="-228600" algn="l" rtl="0" fontAlgn="base">
              <a:spcBef>
                <a:spcPct val="20000"/>
              </a:spcBef>
              <a:spcAft>
                <a:spcPct val="0"/>
              </a:spcAft>
              <a:buSzPct val="105000"/>
              <a:buFont typeface="Wingdings" pitchFamily="2" charset="2"/>
              <a:buChar char="ü"/>
              <a:defRPr sz="1200">
                <a:solidFill>
                  <a:srgbClr val="304090"/>
                </a:solidFill>
                <a:latin typeface="+mn-lt"/>
              </a:defRPr>
            </a:lvl9pPr>
          </a:lstStyle>
          <a:p>
            <a:pPr marL="457200" lvl="1" indent="0">
              <a:buNone/>
            </a:pPr>
            <a:r>
              <a:rPr lang="de-DE" kern="0" dirty="0">
                <a:solidFill>
                  <a:schemeClr val="tx1"/>
                </a:solidFill>
              </a:rPr>
              <a:t>Weil jeder Mitarbeiter </a:t>
            </a:r>
            <a:r>
              <a:rPr lang="de-DE" kern="0" dirty="0" smtClean="0">
                <a:solidFill>
                  <a:schemeClr val="tx1"/>
                </a:solidFill>
              </a:rPr>
              <a:t>und der Betriebsrat Einflussmöglichkeiten </a:t>
            </a:r>
            <a:r>
              <a:rPr lang="de-DE" kern="0" dirty="0">
                <a:solidFill>
                  <a:schemeClr val="tx1"/>
                </a:solidFill>
              </a:rPr>
              <a:t>besitzt, aber auch den Freiraum benötigt, diese Möglichkeiten zu nutzen.</a:t>
            </a:r>
          </a:p>
          <a:p>
            <a:pPr lvl="1"/>
            <a:endParaRPr lang="de-DE" kern="0" dirty="0">
              <a:solidFill>
                <a:schemeClr val="tx1"/>
              </a:solidFill>
            </a:endParaRPr>
          </a:p>
        </p:txBody>
      </p:sp>
    </p:spTree>
    <p:extLst>
      <p:ext uri="{BB962C8B-B14F-4D97-AF65-F5344CB8AC3E}">
        <p14:creationId xmlns:p14="http://schemas.microsoft.com/office/powerpoint/2010/main" val="13785167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p:cNvSpPr txBox="1">
            <a:spLocks/>
          </p:cNvSpPr>
          <p:nvPr/>
        </p:nvSpPr>
        <p:spPr>
          <a:xfrm>
            <a:off x="1493121" y="1146747"/>
            <a:ext cx="9144000" cy="90474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4000" b="1" kern="1200">
                <a:solidFill>
                  <a:schemeClr val="tx1"/>
                </a:solidFill>
                <a:latin typeface="+mn-lt"/>
                <a:ea typeface="+mj-ea"/>
                <a:cs typeface="+mj-cs"/>
              </a:defRPr>
            </a:lvl1pPr>
          </a:lstStyle>
          <a:p>
            <a:r>
              <a:rPr lang="de-DE" sz="2800" dirty="0" smtClean="0"/>
              <a:t>Häufige Gründe für </a:t>
            </a:r>
          </a:p>
          <a:p>
            <a:r>
              <a:rPr lang="de-DE" sz="2800" dirty="0" smtClean="0"/>
              <a:t>Ressourcenverschwendung am Arbeitsplatz</a:t>
            </a:r>
            <a:endParaRPr lang="de-DE" sz="2800" dirty="0"/>
          </a:p>
        </p:txBody>
      </p:sp>
      <p:sp>
        <p:nvSpPr>
          <p:cNvPr id="6" name="Textfeld 5"/>
          <p:cNvSpPr txBox="1"/>
          <p:nvPr/>
        </p:nvSpPr>
        <p:spPr>
          <a:xfrm>
            <a:off x="1426464" y="2157984"/>
            <a:ext cx="3803904" cy="400110"/>
          </a:xfrm>
          <a:prstGeom prst="rect">
            <a:avLst/>
          </a:prstGeom>
          <a:noFill/>
          <a:ln w="19050">
            <a:solidFill>
              <a:srgbClr val="009FE3"/>
            </a:solidFill>
          </a:ln>
        </p:spPr>
        <p:txBody>
          <a:bodyPr wrap="square" rtlCol="0">
            <a:spAutoFit/>
          </a:bodyPr>
          <a:lstStyle/>
          <a:p>
            <a:pPr algn="ctr"/>
            <a:r>
              <a:rPr lang="de-DE" sz="2000" dirty="0" smtClean="0"/>
              <a:t>Wissen</a:t>
            </a:r>
            <a:endParaRPr lang="de-DE" sz="2000" dirty="0"/>
          </a:p>
        </p:txBody>
      </p:sp>
      <p:sp>
        <p:nvSpPr>
          <p:cNvPr id="8" name="Textfeld 7"/>
          <p:cNvSpPr txBox="1"/>
          <p:nvPr/>
        </p:nvSpPr>
        <p:spPr>
          <a:xfrm>
            <a:off x="931162" y="2679716"/>
            <a:ext cx="4794507" cy="2862322"/>
          </a:xfrm>
          <a:prstGeom prst="rect">
            <a:avLst/>
          </a:prstGeom>
          <a:noFill/>
          <a:ln>
            <a:solidFill>
              <a:srgbClr val="009FE3"/>
            </a:solidFill>
          </a:ln>
        </p:spPr>
        <p:txBody>
          <a:bodyPr wrap="square" rtlCol="0">
            <a:spAutoFit/>
          </a:bodyPr>
          <a:lstStyle/>
          <a:p>
            <a:pPr marL="285750" indent="-285750">
              <a:buFontTx/>
              <a:buChar char="-"/>
            </a:pPr>
            <a:r>
              <a:rPr lang="de-DE" dirty="0" smtClean="0"/>
              <a:t>Mangelndes Bewusstsein über die Konsequenzen des eigenen Verhaltens „Wieviel Energie verbrauche ich eigentlich?   Ist das normal?“</a:t>
            </a:r>
          </a:p>
          <a:p>
            <a:pPr marL="285750" indent="-285750">
              <a:buFontTx/>
              <a:buChar char="-"/>
            </a:pPr>
            <a:r>
              <a:rPr lang="de-DE" dirty="0" smtClean="0"/>
              <a:t>Energieeinsparung ist zu abstrakt</a:t>
            </a:r>
          </a:p>
          <a:p>
            <a:pPr marL="285750" indent="-285750">
              <a:buFontTx/>
              <a:buChar char="-"/>
            </a:pPr>
            <a:r>
              <a:rPr lang="de-DE" dirty="0" smtClean="0"/>
              <a:t>Mangelnde Effizienzerwartung                    „Was bringt das wirklich?“</a:t>
            </a:r>
          </a:p>
          <a:p>
            <a:pPr marL="285750" indent="-285750">
              <a:buFontTx/>
              <a:buChar char="-"/>
            </a:pPr>
            <a:r>
              <a:rPr lang="de-DE" dirty="0" smtClean="0"/>
              <a:t>Hemmung etwas falsch zu machen</a:t>
            </a:r>
          </a:p>
          <a:p>
            <a:pPr marL="285750" indent="-285750">
              <a:buFontTx/>
              <a:buChar char="-"/>
            </a:pPr>
            <a:r>
              <a:rPr lang="de-DE" dirty="0" smtClean="0"/>
              <a:t>Mangelndes Handlungswissen                     „Was kann ich eigentlich tun?</a:t>
            </a:r>
            <a:endParaRPr lang="de-DE" dirty="0"/>
          </a:p>
        </p:txBody>
      </p:sp>
      <p:sp>
        <p:nvSpPr>
          <p:cNvPr id="9" name="Textfeld 8"/>
          <p:cNvSpPr txBox="1"/>
          <p:nvPr/>
        </p:nvSpPr>
        <p:spPr>
          <a:xfrm>
            <a:off x="6821424" y="2157984"/>
            <a:ext cx="3803904" cy="400110"/>
          </a:xfrm>
          <a:prstGeom prst="rect">
            <a:avLst/>
          </a:prstGeom>
          <a:noFill/>
          <a:ln w="19050">
            <a:solidFill>
              <a:srgbClr val="009FE3"/>
            </a:solidFill>
          </a:ln>
        </p:spPr>
        <p:txBody>
          <a:bodyPr wrap="square" rtlCol="0">
            <a:spAutoFit/>
          </a:bodyPr>
          <a:lstStyle/>
          <a:p>
            <a:pPr algn="ctr"/>
            <a:r>
              <a:rPr lang="de-DE" sz="2000" dirty="0" smtClean="0"/>
              <a:t>Motivation</a:t>
            </a:r>
            <a:endParaRPr lang="de-DE" sz="2000" dirty="0"/>
          </a:p>
        </p:txBody>
      </p:sp>
      <p:sp>
        <p:nvSpPr>
          <p:cNvPr id="10" name="Textfeld 9"/>
          <p:cNvSpPr txBox="1"/>
          <p:nvPr/>
        </p:nvSpPr>
        <p:spPr>
          <a:xfrm>
            <a:off x="6326122" y="2679716"/>
            <a:ext cx="5026240" cy="3693319"/>
          </a:xfrm>
          <a:prstGeom prst="rect">
            <a:avLst/>
          </a:prstGeom>
          <a:noFill/>
          <a:ln>
            <a:solidFill>
              <a:srgbClr val="009FE3"/>
            </a:solidFill>
          </a:ln>
        </p:spPr>
        <p:txBody>
          <a:bodyPr wrap="square" rtlCol="0">
            <a:spAutoFit/>
          </a:bodyPr>
          <a:lstStyle/>
          <a:p>
            <a:pPr marL="285750" indent="-285750">
              <a:buFontTx/>
              <a:buChar char="-"/>
            </a:pPr>
            <a:r>
              <a:rPr lang="de-DE" dirty="0" smtClean="0"/>
              <a:t>Kein unmittelbarer eigener wirtschaftlicher Vorteil</a:t>
            </a:r>
          </a:p>
          <a:p>
            <a:pPr marL="285750" indent="-285750">
              <a:buFontTx/>
              <a:buChar char="-"/>
            </a:pPr>
            <a:r>
              <a:rPr lang="de-DE" dirty="0" smtClean="0"/>
              <a:t>Energiesparen ist im eigenen sozialen Umfeld nicht gelebt „Bildschirm ausmachen ist kleinlich“</a:t>
            </a:r>
          </a:p>
          <a:p>
            <a:pPr marL="285750" indent="-285750">
              <a:buFontTx/>
              <a:buChar char="-"/>
            </a:pPr>
            <a:r>
              <a:rPr lang="de-DE" dirty="0" smtClean="0"/>
              <a:t>Anonymität des eigenen Verhaltens</a:t>
            </a:r>
          </a:p>
          <a:p>
            <a:pPr marL="285750" indent="-285750">
              <a:buFontTx/>
              <a:buChar char="-"/>
            </a:pPr>
            <a:r>
              <a:rPr lang="de-DE" smtClean="0"/>
              <a:t>Unklare Zuständigkeiten</a:t>
            </a:r>
            <a:endParaRPr lang="de-DE" dirty="0" smtClean="0"/>
          </a:p>
          <a:p>
            <a:pPr marL="285750" indent="-285750">
              <a:buFontTx/>
              <a:buChar char="-"/>
            </a:pPr>
            <a:r>
              <a:rPr lang="de-DE" dirty="0" smtClean="0"/>
              <a:t>Klimaschutz ist Sache der Politik</a:t>
            </a:r>
          </a:p>
          <a:p>
            <a:pPr marL="285750" indent="-285750">
              <a:buFontTx/>
              <a:buChar char="-"/>
            </a:pPr>
            <a:r>
              <a:rPr lang="de-DE" dirty="0" smtClean="0"/>
              <a:t>Angst vor Komfortverzicht</a:t>
            </a:r>
          </a:p>
          <a:p>
            <a:pPr marL="285750" indent="-285750">
              <a:buFontTx/>
              <a:buChar char="-"/>
            </a:pPr>
            <a:r>
              <a:rPr lang="de-DE" dirty="0" smtClean="0"/>
              <a:t>Äußere Faktoren wie sanierungsbedürftige Wohngebäude als Mieter</a:t>
            </a:r>
          </a:p>
          <a:p>
            <a:pPr marL="285750" indent="-285750">
              <a:buFontTx/>
              <a:buChar char="-"/>
            </a:pPr>
            <a:r>
              <a:rPr lang="de-DE" dirty="0" smtClean="0"/>
              <a:t>Fehlende Zuständigkeiten / Ansprechpartner</a:t>
            </a:r>
          </a:p>
          <a:p>
            <a:pPr marL="285750" indent="-285750">
              <a:buFontTx/>
              <a:buChar char="-"/>
            </a:pPr>
            <a:r>
              <a:rPr lang="de-DE" dirty="0" smtClean="0"/>
              <a:t>Macht der Gewohnheit „Hab ich schon immer so gemacht“</a:t>
            </a:r>
          </a:p>
        </p:txBody>
      </p:sp>
      <p:sp>
        <p:nvSpPr>
          <p:cNvPr id="2" name="Textfeld 1"/>
          <p:cNvSpPr txBox="1"/>
          <p:nvPr/>
        </p:nvSpPr>
        <p:spPr>
          <a:xfrm>
            <a:off x="444849" y="6234535"/>
            <a:ext cx="1963230" cy="276999"/>
          </a:xfrm>
          <a:prstGeom prst="rect">
            <a:avLst/>
          </a:prstGeom>
          <a:noFill/>
        </p:spPr>
        <p:txBody>
          <a:bodyPr wrap="none" rtlCol="0">
            <a:spAutoFit/>
          </a:bodyPr>
          <a:lstStyle/>
          <a:p>
            <a:r>
              <a:rPr lang="de-DE" sz="1200" dirty="0" smtClean="0"/>
              <a:t>Quelle: </a:t>
            </a:r>
            <a:r>
              <a:rPr lang="de-DE" sz="1200" dirty="0" err="1" smtClean="0"/>
              <a:t>Energieagentur.NRW</a:t>
            </a:r>
            <a:endParaRPr lang="de-DE" sz="1200" dirty="0"/>
          </a:p>
        </p:txBody>
      </p:sp>
    </p:spTree>
    <p:extLst>
      <p:ext uri="{BB962C8B-B14F-4D97-AF65-F5344CB8AC3E}">
        <p14:creationId xmlns:p14="http://schemas.microsoft.com/office/powerpoint/2010/main" val="13013066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rmAutofit/>
          </a:bodyPr>
          <a:lstStyle/>
          <a:p>
            <a:r>
              <a:rPr lang="de-DE" dirty="0" smtClean="0"/>
              <a:t>Vorteile von Klimaschutz auf einen Blick…</a:t>
            </a:r>
            <a:endParaRPr lang="de-DE" dirty="0"/>
          </a:p>
        </p:txBody>
      </p:sp>
      <p:sp>
        <p:nvSpPr>
          <p:cNvPr id="5" name="Rechteck 4"/>
          <p:cNvSpPr/>
          <p:nvPr/>
        </p:nvSpPr>
        <p:spPr>
          <a:xfrm>
            <a:off x="0" y="2809757"/>
            <a:ext cx="6096000" cy="685059"/>
          </a:xfrm>
          <a:prstGeom prst="rect">
            <a:avLst/>
          </a:prstGeom>
        </p:spPr>
        <p:txBody>
          <a:bodyPr>
            <a:spAutoFit/>
          </a:bodyPr>
          <a:lstStyle/>
          <a:p>
            <a:pPr lvl="1">
              <a:lnSpc>
                <a:spcPct val="107000"/>
              </a:lnSpc>
              <a:spcAft>
                <a:spcPts val="0"/>
              </a:spcAft>
            </a:pPr>
            <a:r>
              <a:rPr lang="de-DE" dirty="0" smtClean="0">
                <a:ea typeface="Calibri" panose="020F0502020204030204" pitchFamily="34" charset="0"/>
                <a:cs typeface="Times New Roman" panose="02020603050405020304" pitchFamily="18" charset="0"/>
              </a:rPr>
              <a:t>„Die </a:t>
            </a:r>
            <a:r>
              <a:rPr lang="de-DE" b="1" dirty="0" smtClean="0">
                <a:solidFill>
                  <a:srgbClr val="006CB1"/>
                </a:solidFill>
                <a:ea typeface="Calibri" panose="020F0502020204030204" pitchFamily="34" charset="0"/>
                <a:cs typeface="Times New Roman" panose="02020603050405020304" pitchFamily="18" charset="0"/>
              </a:rPr>
              <a:t>Abhängigkeit</a:t>
            </a:r>
            <a:r>
              <a:rPr lang="de-DE" dirty="0" smtClean="0">
                <a:ea typeface="Calibri" panose="020F0502020204030204" pitchFamily="34" charset="0"/>
                <a:cs typeface="Times New Roman" panose="02020603050405020304" pitchFamily="18" charset="0"/>
              </a:rPr>
              <a:t> von </a:t>
            </a:r>
            <a:r>
              <a:rPr lang="de-DE" b="1" dirty="0">
                <a:solidFill>
                  <a:srgbClr val="006CB1"/>
                </a:solidFill>
                <a:ea typeface="Calibri" panose="020F0502020204030204" pitchFamily="34" charset="0"/>
                <a:cs typeface="Times New Roman" panose="02020603050405020304" pitchFamily="18" charset="0"/>
              </a:rPr>
              <a:t>Preissteigerungen</a:t>
            </a:r>
            <a:r>
              <a:rPr lang="de-DE" dirty="0" smtClean="0">
                <a:ea typeface="Calibri" panose="020F0502020204030204" pitchFamily="34" charset="0"/>
                <a:cs typeface="Times New Roman" panose="02020603050405020304" pitchFamily="18" charset="0"/>
              </a:rPr>
              <a:t> auf dem Energie- und Ressourcenmarkt wird verringert.“ </a:t>
            </a:r>
            <a:endParaRPr lang="de-DE" dirty="0">
              <a:ea typeface="Calibri" panose="020F0502020204030204" pitchFamily="34" charset="0"/>
              <a:cs typeface="Times New Roman" panose="02020603050405020304" pitchFamily="18" charset="0"/>
            </a:endParaRPr>
          </a:p>
        </p:txBody>
      </p:sp>
      <p:sp>
        <p:nvSpPr>
          <p:cNvPr id="6" name="Rechteck 5"/>
          <p:cNvSpPr/>
          <p:nvPr/>
        </p:nvSpPr>
        <p:spPr>
          <a:xfrm>
            <a:off x="6430312" y="4373877"/>
            <a:ext cx="6096000" cy="685059"/>
          </a:xfrm>
          <a:prstGeom prst="rect">
            <a:avLst/>
          </a:prstGeom>
        </p:spPr>
        <p:txBody>
          <a:bodyPr>
            <a:spAutoFit/>
          </a:bodyPr>
          <a:lstStyle/>
          <a:p>
            <a:pPr lvl="1">
              <a:lnSpc>
                <a:spcPct val="107000"/>
              </a:lnSpc>
            </a:pPr>
            <a:r>
              <a:rPr lang="de-DE" dirty="0">
                <a:ea typeface="Calibri" panose="020F0502020204030204" pitchFamily="34" charset="0"/>
                <a:cs typeface="Times New Roman" panose="02020603050405020304" pitchFamily="18" charset="0"/>
              </a:rPr>
              <a:t>„Grüne Unternehmen werden in der Öffentlichkeit </a:t>
            </a:r>
            <a:r>
              <a:rPr lang="de-DE" b="1" dirty="0">
                <a:solidFill>
                  <a:srgbClr val="006CB1"/>
                </a:solidFill>
                <a:ea typeface="Calibri" panose="020F0502020204030204" pitchFamily="34" charset="0"/>
                <a:cs typeface="Times New Roman" panose="02020603050405020304" pitchFamily="18" charset="0"/>
              </a:rPr>
              <a:t>positiver</a:t>
            </a:r>
            <a:r>
              <a:rPr lang="de-DE" b="1" dirty="0">
                <a:ea typeface="Calibri" panose="020F0502020204030204" pitchFamily="34" charset="0"/>
                <a:cs typeface="Times New Roman" panose="02020603050405020304" pitchFamily="18" charset="0"/>
              </a:rPr>
              <a:t> </a:t>
            </a:r>
            <a:r>
              <a:rPr lang="de-DE" b="1" dirty="0">
                <a:solidFill>
                  <a:srgbClr val="006CB1"/>
                </a:solidFill>
                <a:ea typeface="Calibri" panose="020F0502020204030204" pitchFamily="34" charset="0"/>
                <a:cs typeface="Times New Roman" panose="02020603050405020304" pitchFamily="18" charset="0"/>
              </a:rPr>
              <a:t>wahrgenommen</a:t>
            </a:r>
            <a:r>
              <a:rPr lang="de-DE" dirty="0">
                <a:ea typeface="Calibri" panose="020F0502020204030204" pitchFamily="34" charset="0"/>
                <a:cs typeface="Times New Roman" panose="02020603050405020304" pitchFamily="18" charset="0"/>
              </a:rPr>
              <a:t>.“ </a:t>
            </a:r>
          </a:p>
        </p:txBody>
      </p:sp>
      <p:sp>
        <p:nvSpPr>
          <p:cNvPr id="7" name="Rechteck 6"/>
          <p:cNvSpPr/>
          <p:nvPr/>
        </p:nvSpPr>
        <p:spPr>
          <a:xfrm>
            <a:off x="1845643" y="5557507"/>
            <a:ext cx="6096000" cy="685059"/>
          </a:xfrm>
          <a:prstGeom prst="rect">
            <a:avLst/>
          </a:prstGeom>
        </p:spPr>
        <p:txBody>
          <a:bodyPr>
            <a:spAutoFit/>
          </a:bodyPr>
          <a:lstStyle/>
          <a:p>
            <a:pPr lvl="1">
              <a:lnSpc>
                <a:spcPct val="107000"/>
              </a:lnSpc>
            </a:pPr>
            <a:r>
              <a:rPr lang="de-DE" dirty="0">
                <a:ea typeface="Calibri" panose="020F0502020204030204" pitchFamily="34" charset="0"/>
                <a:cs typeface="Times New Roman" panose="02020603050405020304" pitchFamily="18" charset="0"/>
              </a:rPr>
              <a:t>„Der Faktor „grün“ kann zum </a:t>
            </a:r>
            <a:r>
              <a:rPr lang="de-DE" b="1" dirty="0">
                <a:solidFill>
                  <a:srgbClr val="006CB1"/>
                </a:solidFill>
                <a:ea typeface="Calibri" panose="020F0502020204030204" pitchFamily="34" charset="0"/>
                <a:cs typeface="Times New Roman" panose="02020603050405020304" pitchFamily="18" charset="0"/>
              </a:rPr>
              <a:t>Wettbewerbsvorteil</a:t>
            </a:r>
            <a:r>
              <a:rPr lang="de-DE" dirty="0">
                <a:ea typeface="Calibri" panose="020F0502020204030204" pitchFamily="34" charset="0"/>
                <a:cs typeface="Times New Roman" panose="02020603050405020304" pitchFamily="18" charset="0"/>
              </a:rPr>
              <a:t>  bei Kunden werden.“ </a:t>
            </a:r>
          </a:p>
        </p:txBody>
      </p:sp>
      <p:sp>
        <p:nvSpPr>
          <p:cNvPr id="8" name="Rechteck 7"/>
          <p:cNvSpPr/>
          <p:nvPr/>
        </p:nvSpPr>
        <p:spPr>
          <a:xfrm>
            <a:off x="6168612" y="2988282"/>
            <a:ext cx="6096000" cy="685059"/>
          </a:xfrm>
          <a:prstGeom prst="rect">
            <a:avLst/>
          </a:prstGeom>
        </p:spPr>
        <p:txBody>
          <a:bodyPr>
            <a:spAutoFit/>
          </a:bodyPr>
          <a:lstStyle/>
          <a:p>
            <a:pPr lvl="1">
              <a:lnSpc>
                <a:spcPct val="107000"/>
              </a:lnSpc>
            </a:pPr>
            <a:r>
              <a:rPr lang="de-DE" dirty="0">
                <a:ea typeface="Calibri" panose="020F0502020204030204" pitchFamily="34" charset="0"/>
                <a:cs typeface="Times New Roman" panose="02020603050405020304" pitchFamily="18" charset="0"/>
              </a:rPr>
              <a:t>„Klimaschutz heißt sich für eine </a:t>
            </a:r>
            <a:r>
              <a:rPr lang="de-DE" b="1" dirty="0">
                <a:solidFill>
                  <a:srgbClr val="006CB1"/>
                </a:solidFill>
                <a:ea typeface="Calibri" panose="020F0502020204030204" pitchFamily="34" charset="0"/>
                <a:cs typeface="Times New Roman" panose="02020603050405020304" pitchFamily="18" charset="0"/>
              </a:rPr>
              <a:t>lebenswerte</a:t>
            </a:r>
            <a:r>
              <a:rPr lang="de-DE" b="1" dirty="0">
                <a:ea typeface="Calibri" panose="020F0502020204030204" pitchFamily="34" charset="0"/>
                <a:cs typeface="Times New Roman" panose="02020603050405020304" pitchFamily="18" charset="0"/>
              </a:rPr>
              <a:t> </a:t>
            </a:r>
            <a:r>
              <a:rPr lang="de-DE" b="1" dirty="0">
                <a:solidFill>
                  <a:srgbClr val="006CB1"/>
                </a:solidFill>
                <a:ea typeface="Calibri" panose="020F0502020204030204" pitchFamily="34" charset="0"/>
                <a:cs typeface="Times New Roman" panose="02020603050405020304" pitchFamily="18" charset="0"/>
              </a:rPr>
              <a:t>Umwelt</a:t>
            </a:r>
            <a:r>
              <a:rPr lang="de-DE" b="1" dirty="0">
                <a:ea typeface="Calibri" panose="020F0502020204030204" pitchFamily="34" charset="0"/>
                <a:cs typeface="Times New Roman" panose="02020603050405020304" pitchFamily="18" charset="0"/>
              </a:rPr>
              <a:t> </a:t>
            </a:r>
            <a:r>
              <a:rPr lang="de-DE" dirty="0">
                <a:ea typeface="Calibri" panose="020F0502020204030204" pitchFamily="34" charset="0"/>
                <a:cs typeface="Times New Roman" panose="02020603050405020304" pitchFamily="18" charset="0"/>
              </a:rPr>
              <a:t>einsetzen.“ </a:t>
            </a:r>
          </a:p>
        </p:txBody>
      </p:sp>
      <p:sp>
        <p:nvSpPr>
          <p:cNvPr id="9" name="Rechteck 8"/>
          <p:cNvSpPr/>
          <p:nvPr/>
        </p:nvSpPr>
        <p:spPr>
          <a:xfrm>
            <a:off x="-83445" y="4251455"/>
            <a:ext cx="6096000" cy="685059"/>
          </a:xfrm>
          <a:prstGeom prst="rect">
            <a:avLst/>
          </a:prstGeom>
        </p:spPr>
        <p:txBody>
          <a:bodyPr>
            <a:spAutoFit/>
          </a:bodyPr>
          <a:lstStyle/>
          <a:p>
            <a:pPr lvl="1">
              <a:lnSpc>
                <a:spcPct val="107000"/>
              </a:lnSpc>
            </a:pPr>
            <a:r>
              <a:rPr lang="de-DE" dirty="0">
                <a:ea typeface="Calibri" panose="020F0502020204030204" pitchFamily="34" charset="0"/>
                <a:cs typeface="Times New Roman" panose="02020603050405020304" pitchFamily="18" charset="0"/>
              </a:rPr>
              <a:t>„Richtig angegangen bedeutet Klimaschutz auch </a:t>
            </a:r>
            <a:r>
              <a:rPr lang="de-DE" b="1" dirty="0">
                <a:solidFill>
                  <a:srgbClr val="006CB1"/>
                </a:solidFill>
                <a:ea typeface="Calibri" panose="020F0502020204030204" pitchFamily="34" charset="0"/>
                <a:cs typeface="Times New Roman" panose="02020603050405020304" pitchFamily="18" charset="0"/>
              </a:rPr>
              <a:t>Innovation</a:t>
            </a:r>
            <a:r>
              <a:rPr lang="de-DE" dirty="0">
                <a:ea typeface="Calibri" panose="020F0502020204030204" pitchFamily="34" charset="0"/>
                <a:cs typeface="Times New Roman" panose="02020603050405020304" pitchFamily="18" charset="0"/>
              </a:rPr>
              <a:t>.“ </a:t>
            </a:r>
          </a:p>
        </p:txBody>
      </p:sp>
      <p:pic>
        <p:nvPicPr>
          <p:cNvPr id="10" name="Grafik 9"/>
          <p:cNvPicPr>
            <a:picLocks noChangeAspect="1"/>
          </p:cNvPicPr>
          <p:nvPr/>
        </p:nvPicPr>
        <p:blipFill>
          <a:blip r:embed="rId2"/>
          <a:stretch>
            <a:fillRect/>
          </a:stretch>
        </p:blipFill>
        <p:spPr>
          <a:xfrm>
            <a:off x="5041606" y="3330812"/>
            <a:ext cx="1274406" cy="1669767"/>
          </a:xfrm>
          <a:prstGeom prst="rect">
            <a:avLst/>
          </a:prstGeom>
        </p:spPr>
      </p:pic>
    </p:spTree>
    <p:extLst>
      <p:ext uri="{BB962C8B-B14F-4D97-AF65-F5344CB8AC3E}">
        <p14:creationId xmlns:p14="http://schemas.microsoft.com/office/powerpoint/2010/main" val="367291684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llipse 3"/>
          <p:cNvSpPr/>
          <p:nvPr/>
        </p:nvSpPr>
        <p:spPr>
          <a:xfrm>
            <a:off x="4380790" y="3403088"/>
            <a:ext cx="2469046" cy="1332198"/>
          </a:xfrm>
          <a:prstGeom prst="ellipse">
            <a:avLst/>
          </a:prstGeom>
          <a:noFill/>
          <a:ln w="38100">
            <a:solidFill>
              <a:srgbClr val="006C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Ziel: Einsparen von Ressourcen und damit Kapitel</a:t>
            </a:r>
            <a:endParaRPr lang="de-DE" dirty="0">
              <a:solidFill>
                <a:schemeClr val="tx1"/>
              </a:solidFill>
            </a:endParaRPr>
          </a:p>
        </p:txBody>
      </p:sp>
      <p:sp>
        <p:nvSpPr>
          <p:cNvPr id="5" name="Ellipse 4"/>
          <p:cNvSpPr/>
          <p:nvPr/>
        </p:nvSpPr>
        <p:spPr>
          <a:xfrm>
            <a:off x="7536773" y="2089814"/>
            <a:ext cx="3603807" cy="993321"/>
          </a:xfrm>
          <a:prstGeom prst="ellipse">
            <a:avLst/>
          </a:prstGeom>
          <a:noFill/>
          <a:ln w="38100">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smtClean="0">
                <a:solidFill>
                  <a:schemeClr val="tx1"/>
                </a:solidFill>
              </a:rPr>
              <a:t>Verhaltensbezogene Lösungen</a:t>
            </a:r>
            <a:endParaRPr lang="de-DE" sz="2000" b="1" dirty="0">
              <a:solidFill>
                <a:schemeClr val="tx1"/>
              </a:solidFill>
            </a:endParaRPr>
          </a:p>
        </p:txBody>
      </p:sp>
      <p:sp>
        <p:nvSpPr>
          <p:cNvPr id="9" name="Ellipse 8"/>
          <p:cNvSpPr/>
          <p:nvPr/>
        </p:nvSpPr>
        <p:spPr>
          <a:xfrm>
            <a:off x="852715" y="2100036"/>
            <a:ext cx="3067050" cy="801454"/>
          </a:xfrm>
          <a:prstGeom prst="ellipse">
            <a:avLst/>
          </a:prstGeom>
          <a:noFill/>
          <a:ln w="38100">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smtClean="0">
                <a:solidFill>
                  <a:schemeClr val="tx1"/>
                </a:solidFill>
              </a:rPr>
              <a:t>Technische Lösungen</a:t>
            </a:r>
            <a:endParaRPr lang="de-DE" sz="2000" b="1" dirty="0">
              <a:solidFill>
                <a:schemeClr val="tx1"/>
              </a:solidFill>
            </a:endParaRPr>
          </a:p>
        </p:txBody>
      </p:sp>
      <p:cxnSp>
        <p:nvCxnSpPr>
          <p:cNvPr id="16" name="Gerader Verbinder 15"/>
          <p:cNvCxnSpPr/>
          <p:nvPr/>
        </p:nvCxnSpPr>
        <p:spPr>
          <a:xfrm>
            <a:off x="3302627" y="2871379"/>
            <a:ext cx="1513869" cy="639847"/>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Gerader Verbinder 19"/>
          <p:cNvCxnSpPr/>
          <p:nvPr/>
        </p:nvCxnSpPr>
        <p:spPr>
          <a:xfrm flipV="1">
            <a:off x="6465668" y="2930962"/>
            <a:ext cx="1380209" cy="610245"/>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Ellipse 20"/>
          <p:cNvSpPr/>
          <p:nvPr/>
        </p:nvSpPr>
        <p:spPr>
          <a:xfrm>
            <a:off x="87088" y="3163332"/>
            <a:ext cx="1786910" cy="662642"/>
          </a:xfrm>
          <a:prstGeom prst="ellipse">
            <a:avLst/>
          </a:prstGeom>
          <a:solidFill>
            <a:srgbClr val="009FE3"/>
          </a:solidFill>
          <a:ln>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b="1" dirty="0" smtClean="0"/>
              <a:t>Maschinen-Bestand</a:t>
            </a:r>
            <a:endParaRPr lang="de-DE" sz="1600" b="1" dirty="0"/>
          </a:p>
        </p:txBody>
      </p:sp>
      <p:sp>
        <p:nvSpPr>
          <p:cNvPr id="23" name="Ellipse 22"/>
          <p:cNvSpPr/>
          <p:nvPr/>
        </p:nvSpPr>
        <p:spPr>
          <a:xfrm>
            <a:off x="2006229" y="3227185"/>
            <a:ext cx="1786910" cy="662642"/>
          </a:xfrm>
          <a:prstGeom prst="ellipse">
            <a:avLst/>
          </a:prstGeom>
          <a:solidFill>
            <a:srgbClr val="009FE3"/>
          </a:solidFill>
          <a:ln>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b="1" dirty="0" smtClean="0"/>
              <a:t>Ausstattung Beleuchtung</a:t>
            </a:r>
            <a:endParaRPr lang="de-DE" sz="1600" b="1" dirty="0"/>
          </a:p>
        </p:txBody>
      </p:sp>
      <p:sp>
        <p:nvSpPr>
          <p:cNvPr id="25" name="Ellipse 24"/>
          <p:cNvSpPr/>
          <p:nvPr/>
        </p:nvSpPr>
        <p:spPr>
          <a:xfrm>
            <a:off x="219319" y="3885417"/>
            <a:ext cx="1786910" cy="662642"/>
          </a:xfrm>
          <a:prstGeom prst="ellipse">
            <a:avLst/>
          </a:prstGeom>
          <a:solidFill>
            <a:srgbClr val="009FE3"/>
          </a:solidFill>
          <a:ln>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b="1" dirty="0" smtClean="0"/>
              <a:t>Dämmung</a:t>
            </a:r>
            <a:endParaRPr lang="de-DE" sz="1600" b="1" dirty="0"/>
          </a:p>
        </p:txBody>
      </p:sp>
      <p:sp>
        <p:nvSpPr>
          <p:cNvPr id="26" name="Ellipse 25"/>
          <p:cNvSpPr/>
          <p:nvPr/>
        </p:nvSpPr>
        <p:spPr>
          <a:xfrm>
            <a:off x="2081072" y="3908508"/>
            <a:ext cx="2245016" cy="662642"/>
          </a:xfrm>
          <a:prstGeom prst="ellipse">
            <a:avLst/>
          </a:prstGeom>
          <a:solidFill>
            <a:srgbClr val="009FE3"/>
          </a:solidFill>
          <a:ln>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b="1" dirty="0" smtClean="0"/>
              <a:t>Gebäudetechnik</a:t>
            </a:r>
            <a:endParaRPr lang="de-DE" sz="1600" b="1" dirty="0"/>
          </a:p>
        </p:txBody>
      </p:sp>
      <p:sp>
        <p:nvSpPr>
          <p:cNvPr id="27" name="Ellipse 26"/>
          <p:cNvSpPr/>
          <p:nvPr/>
        </p:nvSpPr>
        <p:spPr>
          <a:xfrm>
            <a:off x="9867727" y="4759771"/>
            <a:ext cx="2245016" cy="662642"/>
          </a:xfrm>
          <a:prstGeom prst="ellipse">
            <a:avLst/>
          </a:prstGeom>
          <a:solidFill>
            <a:srgbClr val="006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b="1" dirty="0" smtClean="0"/>
              <a:t>Konkrete Bedienung</a:t>
            </a:r>
            <a:endParaRPr lang="de-DE" sz="1600" b="1" dirty="0"/>
          </a:p>
        </p:txBody>
      </p:sp>
      <p:sp>
        <p:nvSpPr>
          <p:cNvPr id="28" name="Ellipse 27"/>
          <p:cNvSpPr/>
          <p:nvPr/>
        </p:nvSpPr>
        <p:spPr>
          <a:xfrm>
            <a:off x="9584230" y="3974165"/>
            <a:ext cx="2528513" cy="763772"/>
          </a:xfrm>
          <a:prstGeom prst="ellipse">
            <a:avLst/>
          </a:prstGeom>
          <a:solidFill>
            <a:srgbClr val="006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b="1" dirty="0" smtClean="0"/>
              <a:t>Ideen und Innovationen</a:t>
            </a:r>
            <a:endParaRPr lang="de-DE" sz="1600" b="1" dirty="0"/>
          </a:p>
        </p:txBody>
      </p:sp>
      <p:sp>
        <p:nvSpPr>
          <p:cNvPr id="29" name="Ellipse 28"/>
          <p:cNvSpPr/>
          <p:nvPr/>
        </p:nvSpPr>
        <p:spPr>
          <a:xfrm>
            <a:off x="8607105" y="3118382"/>
            <a:ext cx="3505638" cy="884514"/>
          </a:xfrm>
          <a:prstGeom prst="ellipse">
            <a:avLst/>
          </a:prstGeom>
          <a:solidFill>
            <a:srgbClr val="006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b="1" dirty="0" smtClean="0"/>
              <a:t>Identifikation und Kultur </a:t>
            </a:r>
            <a:r>
              <a:rPr lang="de-DE" sz="1600" b="1" dirty="0" smtClean="0">
                <a:sym typeface="Wingdings" panose="05000000000000000000" pitchFamily="2" charset="2"/>
              </a:rPr>
              <a:t> „Verantwortungsgefühl“ und „Aufmerksamkeit“</a:t>
            </a:r>
            <a:endParaRPr lang="de-DE" sz="1600" b="1" dirty="0"/>
          </a:p>
        </p:txBody>
      </p:sp>
      <p:sp>
        <p:nvSpPr>
          <p:cNvPr id="30" name="Pfeil nach rechts 29"/>
          <p:cNvSpPr/>
          <p:nvPr/>
        </p:nvSpPr>
        <p:spPr>
          <a:xfrm>
            <a:off x="400654" y="6100570"/>
            <a:ext cx="11328935" cy="627185"/>
          </a:xfrm>
          <a:prstGeom prst="rightArrow">
            <a:avLst/>
          </a:prstGeom>
          <a:solidFill>
            <a:srgbClr val="86BC24"/>
          </a:solidFill>
          <a:ln>
            <a:solidFill>
              <a:srgbClr val="86BC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smtClean="0"/>
              <a:t>Zeit </a:t>
            </a:r>
            <a:endParaRPr lang="de-DE" sz="2000" b="1" dirty="0"/>
          </a:p>
        </p:txBody>
      </p:sp>
      <p:sp>
        <p:nvSpPr>
          <p:cNvPr id="31" name="Textfeld 30"/>
          <p:cNvSpPr txBox="1"/>
          <p:nvPr/>
        </p:nvSpPr>
        <p:spPr>
          <a:xfrm>
            <a:off x="414890" y="5008400"/>
            <a:ext cx="3573820" cy="1077218"/>
          </a:xfrm>
          <a:prstGeom prst="rect">
            <a:avLst/>
          </a:prstGeom>
          <a:solidFill>
            <a:schemeClr val="bg1">
              <a:lumMod val="75000"/>
            </a:schemeClr>
          </a:solidFill>
        </p:spPr>
        <p:txBody>
          <a:bodyPr wrap="square" rtlCol="0">
            <a:spAutoFit/>
          </a:bodyPr>
          <a:lstStyle/>
          <a:p>
            <a:r>
              <a:rPr lang="de-DE" sz="1600" dirty="0" smtClean="0"/>
              <a:t>Schnell umsetzbar.</a:t>
            </a:r>
          </a:p>
          <a:p>
            <a:r>
              <a:rPr lang="de-DE" sz="1600" dirty="0" smtClean="0"/>
              <a:t>Hohe Investitionen, gut kalkulierbar, </a:t>
            </a:r>
          </a:p>
          <a:p>
            <a:r>
              <a:rPr lang="de-DE" sz="1600" dirty="0" smtClean="0"/>
              <a:t>Einsparungen berechenbar. </a:t>
            </a:r>
          </a:p>
          <a:p>
            <a:r>
              <a:rPr lang="de-DE" sz="1600" dirty="0" smtClean="0"/>
              <a:t>Potenziale irgendwann erschöpft.</a:t>
            </a:r>
            <a:endParaRPr lang="de-DE" sz="1600" dirty="0"/>
          </a:p>
        </p:txBody>
      </p:sp>
      <p:sp>
        <p:nvSpPr>
          <p:cNvPr id="32" name="Textfeld 31"/>
          <p:cNvSpPr txBox="1"/>
          <p:nvPr/>
        </p:nvSpPr>
        <p:spPr>
          <a:xfrm>
            <a:off x="5642859" y="5365529"/>
            <a:ext cx="5760871" cy="861774"/>
          </a:xfrm>
          <a:prstGeom prst="rect">
            <a:avLst/>
          </a:prstGeom>
          <a:solidFill>
            <a:schemeClr val="bg1">
              <a:lumMod val="75000"/>
            </a:schemeClr>
          </a:solidFill>
        </p:spPr>
        <p:txBody>
          <a:bodyPr wrap="none" rtlCol="0">
            <a:spAutoFit/>
          </a:bodyPr>
          <a:lstStyle/>
          <a:p>
            <a:pPr algn="ctr"/>
            <a:r>
              <a:rPr lang="de-DE" sz="1600" dirty="0"/>
              <a:t>Veränderungen im Denken und Verhalten brauchen </a:t>
            </a:r>
            <a:r>
              <a:rPr lang="de-DE" sz="1600" dirty="0" smtClean="0"/>
              <a:t>länger.</a:t>
            </a:r>
          </a:p>
          <a:p>
            <a:pPr algn="ctr"/>
            <a:r>
              <a:rPr lang="de-DE" sz="1600" dirty="0" smtClean="0"/>
              <a:t>Maßnahmen eher kostengünstig aber Erfolg schwer zu kalkulieren. </a:t>
            </a:r>
          </a:p>
          <a:p>
            <a:pPr algn="ctr"/>
            <a:r>
              <a:rPr lang="de-DE" sz="1600" dirty="0" smtClean="0"/>
              <a:t>Die </a:t>
            </a:r>
            <a:r>
              <a:rPr lang="de-DE" sz="1600" dirty="0"/>
              <a:t>Effekte sind jedoch umfassend und dauerhaft.</a:t>
            </a:r>
          </a:p>
        </p:txBody>
      </p:sp>
      <p:cxnSp>
        <p:nvCxnSpPr>
          <p:cNvPr id="36" name="Gerade Verbindung mit Pfeil 35"/>
          <p:cNvCxnSpPr/>
          <p:nvPr/>
        </p:nvCxnSpPr>
        <p:spPr>
          <a:xfrm flipH="1">
            <a:off x="6971251" y="3693563"/>
            <a:ext cx="1635855" cy="335827"/>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Gerade Verbindung mit Pfeil 38"/>
          <p:cNvCxnSpPr/>
          <p:nvPr/>
        </p:nvCxnSpPr>
        <p:spPr>
          <a:xfrm flipH="1">
            <a:off x="6849836" y="4346128"/>
            <a:ext cx="2488840" cy="48542"/>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Gerade Verbindung mit Pfeil 40"/>
          <p:cNvCxnSpPr/>
          <p:nvPr/>
        </p:nvCxnSpPr>
        <p:spPr>
          <a:xfrm flipH="1" flipV="1">
            <a:off x="6561039" y="4681053"/>
            <a:ext cx="3232004" cy="346068"/>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Gekrümmte Verbindung 43"/>
          <p:cNvCxnSpPr/>
          <p:nvPr/>
        </p:nvCxnSpPr>
        <p:spPr>
          <a:xfrm rot="10800000" flipV="1">
            <a:off x="3739219" y="2324445"/>
            <a:ext cx="3892492" cy="554273"/>
          </a:xfrm>
          <a:prstGeom prst="curvedConnector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3" name="Titel 1"/>
          <p:cNvSpPr txBox="1">
            <a:spLocks/>
          </p:cNvSpPr>
          <p:nvPr/>
        </p:nvSpPr>
        <p:spPr>
          <a:xfrm>
            <a:off x="1493121" y="1146747"/>
            <a:ext cx="9144000" cy="904741"/>
          </a:xfrm>
          <a:prstGeom prst="rect">
            <a:avLst/>
          </a:prstGeom>
        </p:spPr>
        <p:txBody>
          <a:bodyPr vert="horz" lIns="91440" tIns="45720" rIns="91440" bIns="45720" rtlCol="0" anchor="b">
            <a:normAutofit fontScale="90000" lnSpcReduction="20000"/>
          </a:bodyPr>
          <a:lstStyle>
            <a:lvl1pPr algn="ctr" defTabSz="914400" rtl="0" eaLnBrk="1" latinLnBrk="0" hangingPunct="1">
              <a:lnSpc>
                <a:spcPct val="90000"/>
              </a:lnSpc>
              <a:spcBef>
                <a:spcPct val="0"/>
              </a:spcBef>
              <a:buNone/>
              <a:defRPr sz="4000" b="1" kern="1200">
                <a:solidFill>
                  <a:schemeClr val="tx1"/>
                </a:solidFill>
                <a:latin typeface="+mn-lt"/>
                <a:ea typeface="+mj-ea"/>
                <a:cs typeface="+mj-cs"/>
              </a:defRPr>
            </a:lvl1pPr>
          </a:lstStyle>
          <a:p>
            <a:r>
              <a:rPr lang="de-DE" dirty="0" smtClean="0"/>
              <a:t>Warum (mehr) am </a:t>
            </a:r>
          </a:p>
          <a:p>
            <a:r>
              <a:rPr lang="de-DE" dirty="0" smtClean="0"/>
              <a:t>betrieblichen Klimaschutz beteiligen?</a:t>
            </a:r>
            <a:endParaRPr lang="de-DE" dirty="0"/>
          </a:p>
        </p:txBody>
      </p:sp>
    </p:spTree>
    <p:extLst>
      <p:ext uri="{BB962C8B-B14F-4D97-AF65-F5344CB8AC3E}">
        <p14:creationId xmlns:p14="http://schemas.microsoft.com/office/powerpoint/2010/main" val="1696958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5" grpId="0" animBg="1"/>
      <p:bldP spid="26" grpId="0" animBg="1"/>
      <p:bldP spid="27" grpId="0" animBg="1"/>
      <p:bldP spid="28" grpId="0" animBg="1"/>
      <p:bldP spid="29" grpId="0" animBg="1"/>
      <p:bldP spid="31" grpId="0" animBg="1"/>
      <p:bldP spid="3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Autofit/>
          </a:bodyPr>
          <a:lstStyle/>
          <a:p>
            <a:r>
              <a:rPr lang="de-DE" sz="2800" dirty="0" smtClean="0"/>
              <a:t>Unternehmerische Verantwortung - Einordnung Projektthema in CSR</a:t>
            </a:r>
            <a:endParaRPr lang="de-DE" sz="2800" dirty="0"/>
          </a:p>
        </p:txBody>
      </p:sp>
      <p:sp>
        <p:nvSpPr>
          <p:cNvPr id="3" name="Inhaltsplatzhalter 2"/>
          <p:cNvSpPr>
            <a:spLocks noGrp="1"/>
          </p:cNvSpPr>
          <p:nvPr>
            <p:ph idx="1"/>
          </p:nvPr>
        </p:nvSpPr>
        <p:spPr>
          <a:xfrm>
            <a:off x="874643" y="2197571"/>
            <a:ext cx="10442713" cy="3154379"/>
          </a:xfrm>
        </p:spPr>
        <p:txBody>
          <a:bodyPr>
            <a:normAutofit/>
          </a:bodyPr>
          <a:lstStyle/>
          <a:p>
            <a:r>
              <a:rPr lang="de-DE" sz="1800" b="1" dirty="0" smtClean="0"/>
              <a:t>CSR=Corporate </a:t>
            </a:r>
            <a:r>
              <a:rPr lang="de-DE" sz="1800" b="1" dirty="0" err="1" smtClean="0"/>
              <a:t>Social</a:t>
            </a:r>
            <a:r>
              <a:rPr lang="de-DE" sz="1800" b="1" dirty="0" smtClean="0"/>
              <a:t> </a:t>
            </a:r>
            <a:r>
              <a:rPr lang="de-DE" sz="1800" b="1" dirty="0" err="1" smtClean="0"/>
              <a:t>Responsibility</a:t>
            </a:r>
            <a:r>
              <a:rPr lang="de-DE" sz="1800" dirty="0" smtClean="0"/>
              <a:t>: </a:t>
            </a:r>
            <a:r>
              <a:rPr lang="de-DE" sz="1800" dirty="0"/>
              <a:t>„Konzept, das den Unternehmen als Grundlage dient, auf </a:t>
            </a:r>
            <a:r>
              <a:rPr lang="de-DE" sz="1800" u="sng" dirty="0"/>
              <a:t>freiwilliger Basis </a:t>
            </a:r>
            <a:r>
              <a:rPr lang="de-DE" sz="1800" b="1" dirty="0">
                <a:solidFill>
                  <a:srgbClr val="006CB1"/>
                </a:solidFill>
              </a:rPr>
              <a:t>soziale Belange </a:t>
            </a:r>
            <a:r>
              <a:rPr lang="de-DE" sz="1800" dirty="0"/>
              <a:t>und </a:t>
            </a:r>
            <a:r>
              <a:rPr lang="de-DE" sz="1800" b="1" dirty="0">
                <a:solidFill>
                  <a:srgbClr val="006CB1"/>
                </a:solidFill>
              </a:rPr>
              <a:t>Umweltbelange</a:t>
            </a:r>
            <a:r>
              <a:rPr lang="de-DE" sz="1800" dirty="0"/>
              <a:t> in ihre Unternehmenstätigkeit und in die Wechselbeziehungen mit den Stakeholdern zu integrieren</a:t>
            </a:r>
            <a:r>
              <a:rPr lang="de-DE" sz="1800" dirty="0" smtClean="0"/>
              <a:t>.“ (Aus: Grünbuch Europäische Kommission)</a:t>
            </a:r>
          </a:p>
          <a:p>
            <a:pPr marL="0" indent="0">
              <a:buNone/>
            </a:pPr>
            <a:r>
              <a:rPr lang="de-DE" sz="1800" dirty="0" smtClean="0">
                <a:sym typeface="Wingdings" panose="05000000000000000000" pitchFamily="2" charset="2"/>
              </a:rPr>
              <a:t> </a:t>
            </a:r>
            <a:r>
              <a:rPr lang="de-DE" sz="1800" b="1" dirty="0" smtClean="0"/>
              <a:t>Drei Dimensionen </a:t>
            </a:r>
            <a:r>
              <a:rPr lang="de-DE" sz="1800" dirty="0" smtClean="0"/>
              <a:t>im betrieblichen Nachhaltigkeitsmanagement</a:t>
            </a:r>
            <a:endParaRPr lang="de-DE" sz="1800" dirty="0"/>
          </a:p>
        </p:txBody>
      </p:sp>
      <p:graphicFrame>
        <p:nvGraphicFramePr>
          <p:cNvPr id="8" name="Diagramm 7"/>
          <p:cNvGraphicFramePr/>
          <p:nvPr>
            <p:extLst>
              <p:ext uri="{D42A27DB-BD31-4B8C-83A1-F6EECF244321}">
                <p14:modId xmlns:p14="http://schemas.microsoft.com/office/powerpoint/2010/main" val="2411808369"/>
              </p:ext>
            </p:extLst>
          </p:nvPr>
        </p:nvGraphicFramePr>
        <p:xfrm>
          <a:off x="2269939" y="3665989"/>
          <a:ext cx="7737287" cy="28241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feld 9"/>
          <p:cNvSpPr txBox="1"/>
          <p:nvPr/>
        </p:nvSpPr>
        <p:spPr>
          <a:xfrm>
            <a:off x="2687028" y="5874768"/>
            <a:ext cx="6831614" cy="646331"/>
          </a:xfrm>
          <a:prstGeom prst="rect">
            <a:avLst/>
          </a:prstGeom>
          <a:noFill/>
        </p:spPr>
        <p:txBody>
          <a:bodyPr wrap="none" rtlCol="0">
            <a:spAutoFit/>
          </a:bodyPr>
          <a:lstStyle/>
          <a:p>
            <a:r>
              <a:rPr lang="de-DE" dirty="0" smtClean="0">
                <a:solidFill>
                  <a:schemeClr val="bg1"/>
                </a:solidFill>
              </a:rPr>
              <a:t>Mit den Unterlagen aus „Mehr Klimaschutz durch Beteiligung“ können </a:t>
            </a:r>
          </a:p>
          <a:p>
            <a:pPr algn="ctr"/>
            <a:r>
              <a:rPr lang="de-DE" dirty="0" smtClean="0">
                <a:solidFill>
                  <a:schemeClr val="bg1"/>
                </a:solidFill>
              </a:rPr>
              <a:t>Maßnahmen mit </a:t>
            </a:r>
            <a:r>
              <a:rPr lang="de-DE" b="1" dirty="0" smtClean="0">
                <a:solidFill>
                  <a:schemeClr val="bg1"/>
                </a:solidFill>
              </a:rPr>
              <a:t>Querschnitts-Orientierung</a:t>
            </a:r>
            <a:r>
              <a:rPr lang="de-DE" dirty="0" smtClean="0">
                <a:solidFill>
                  <a:schemeClr val="bg1"/>
                </a:solidFill>
              </a:rPr>
              <a:t> angegangen werden!</a:t>
            </a:r>
            <a:endParaRPr lang="de-DE" dirty="0">
              <a:solidFill>
                <a:schemeClr val="bg1"/>
              </a:solidFill>
            </a:endParaRPr>
          </a:p>
        </p:txBody>
      </p:sp>
      <p:sp>
        <p:nvSpPr>
          <p:cNvPr id="12" name="Ellipse 11"/>
          <p:cNvSpPr/>
          <p:nvPr/>
        </p:nvSpPr>
        <p:spPr>
          <a:xfrm>
            <a:off x="9788818" y="5622413"/>
            <a:ext cx="2403182" cy="1015224"/>
          </a:xfrm>
          <a:prstGeom prst="ellipse">
            <a:avLst/>
          </a:prstGeom>
          <a:solidFill>
            <a:srgbClr val="009FE3"/>
          </a:solidFill>
          <a:ln>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b="1" dirty="0" smtClean="0"/>
              <a:t>z.B. Ideenwett-</a:t>
            </a:r>
            <a:r>
              <a:rPr lang="de-DE" sz="1600" b="1" dirty="0" err="1" smtClean="0"/>
              <a:t>bewerb</a:t>
            </a:r>
            <a:r>
              <a:rPr lang="de-DE" sz="1600" b="1" dirty="0" smtClean="0"/>
              <a:t> zum Klimaschutz</a:t>
            </a:r>
            <a:endParaRPr lang="de-DE" sz="1600" b="1" dirty="0"/>
          </a:p>
        </p:txBody>
      </p:sp>
    </p:spTree>
    <p:extLst>
      <p:ext uri="{BB962C8B-B14F-4D97-AF65-F5344CB8AC3E}">
        <p14:creationId xmlns:p14="http://schemas.microsoft.com/office/powerpoint/2010/main" val="1051730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ctrTitle"/>
          </p:nvPr>
        </p:nvSpPr>
        <p:spPr>
          <a:xfrm>
            <a:off x="1532389" y="948864"/>
            <a:ext cx="9144000" cy="904741"/>
          </a:xfrm>
        </p:spPr>
        <p:txBody>
          <a:bodyPr>
            <a:normAutofit/>
          </a:bodyPr>
          <a:lstStyle/>
          <a:p>
            <a:r>
              <a:rPr lang="de-DE" sz="2800" dirty="0" smtClean="0"/>
              <a:t>Verschwendung minimieren mit Beteiligung?</a:t>
            </a:r>
            <a:endParaRPr lang="de-DE" sz="2800" dirty="0"/>
          </a:p>
        </p:txBody>
      </p:sp>
      <p:sp>
        <p:nvSpPr>
          <p:cNvPr id="38" name="Ellipse 37"/>
          <p:cNvSpPr/>
          <p:nvPr/>
        </p:nvSpPr>
        <p:spPr>
          <a:xfrm>
            <a:off x="9063479" y="4834984"/>
            <a:ext cx="2596074" cy="1226738"/>
          </a:xfrm>
          <a:prstGeom prst="ellipse">
            <a:avLst/>
          </a:prstGeom>
          <a:solidFill>
            <a:srgbClr val="009FE3"/>
          </a:solidFill>
          <a:ln>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t>Wo kann hier mehr Beteiligung helfen</a:t>
            </a:r>
            <a:r>
              <a:rPr lang="de-DE" b="1" dirty="0"/>
              <a:t>?</a:t>
            </a:r>
          </a:p>
        </p:txBody>
      </p:sp>
      <p:graphicFrame>
        <p:nvGraphicFramePr>
          <p:cNvPr id="22" name="Diagramm 21"/>
          <p:cNvGraphicFramePr/>
          <p:nvPr>
            <p:extLst>
              <p:ext uri="{D42A27DB-BD31-4B8C-83A1-F6EECF244321}">
                <p14:modId xmlns:p14="http://schemas.microsoft.com/office/powerpoint/2010/main" val="3219707228"/>
              </p:ext>
            </p:extLst>
          </p:nvPr>
        </p:nvGraphicFramePr>
        <p:xfrm>
          <a:off x="922789" y="2172749"/>
          <a:ext cx="9823508" cy="4479721"/>
        </p:xfrm>
        <a:graphic>
          <a:graphicData uri="http://schemas.openxmlformats.org/drawingml/2006/chart">
            <c:chart xmlns:c="http://schemas.openxmlformats.org/drawingml/2006/chart" xmlns:r="http://schemas.openxmlformats.org/officeDocument/2006/relationships" r:id="rId3"/>
          </a:graphicData>
        </a:graphic>
      </p:graphicFrame>
      <p:sp>
        <p:nvSpPr>
          <p:cNvPr id="23" name="Textfeld 22"/>
          <p:cNvSpPr txBox="1"/>
          <p:nvPr/>
        </p:nvSpPr>
        <p:spPr>
          <a:xfrm>
            <a:off x="7636329" y="3167018"/>
            <a:ext cx="4602157" cy="1077218"/>
          </a:xfrm>
          <a:prstGeom prst="rect">
            <a:avLst/>
          </a:prstGeom>
          <a:solidFill>
            <a:srgbClr val="86BC24">
              <a:alpha val="30000"/>
            </a:srgbClr>
          </a:solidFill>
        </p:spPr>
        <p:txBody>
          <a:bodyPr wrap="none" rtlCol="0">
            <a:spAutoFit/>
          </a:bodyPr>
          <a:lstStyle/>
          <a:p>
            <a:r>
              <a:rPr lang="de-DE" sz="1600" dirty="0" smtClean="0">
                <a:sym typeface="Wingdings" panose="05000000000000000000" pitchFamily="2" charset="2"/>
              </a:rPr>
              <a:t> </a:t>
            </a:r>
            <a:r>
              <a:rPr lang="de-DE" sz="1600" b="1" dirty="0" smtClean="0"/>
              <a:t>Nur ca. 10 % </a:t>
            </a:r>
            <a:r>
              <a:rPr lang="de-DE" sz="1600" dirty="0" smtClean="0"/>
              <a:t>der ursprünglich eingesetzten Mittel </a:t>
            </a:r>
          </a:p>
          <a:p>
            <a:r>
              <a:rPr lang="de-DE" sz="1600" dirty="0" smtClean="0"/>
              <a:t>(inkl. Energie &amp; Ressourcen) </a:t>
            </a:r>
          </a:p>
          <a:p>
            <a:r>
              <a:rPr lang="de-DE" sz="1600" dirty="0" smtClean="0"/>
              <a:t>finden sich im späteren Produkt wieder und </a:t>
            </a:r>
          </a:p>
          <a:p>
            <a:r>
              <a:rPr lang="de-DE" sz="1600" dirty="0" smtClean="0"/>
              <a:t>tragen direkt zum Umsatz bei!</a:t>
            </a:r>
            <a:endParaRPr lang="de-DE" sz="1600" dirty="0"/>
          </a:p>
        </p:txBody>
      </p:sp>
      <p:sp>
        <p:nvSpPr>
          <p:cNvPr id="2" name="Ellipse 1"/>
          <p:cNvSpPr/>
          <p:nvPr/>
        </p:nvSpPr>
        <p:spPr>
          <a:xfrm>
            <a:off x="4160939" y="3288484"/>
            <a:ext cx="1602297" cy="1619076"/>
          </a:xfrm>
          <a:prstGeom prst="ellipse">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Grafik 5"/>
          <p:cNvPicPr>
            <a:picLocks noChangeAspect="1"/>
          </p:cNvPicPr>
          <p:nvPr/>
        </p:nvPicPr>
        <p:blipFill>
          <a:blip r:embed="rId4"/>
          <a:stretch>
            <a:fillRect/>
          </a:stretch>
        </p:blipFill>
        <p:spPr>
          <a:xfrm>
            <a:off x="9420302" y="6380866"/>
            <a:ext cx="2651990" cy="377985"/>
          </a:xfrm>
          <a:prstGeom prst="rect">
            <a:avLst/>
          </a:prstGeom>
        </p:spPr>
      </p:pic>
    </p:spTree>
    <p:extLst>
      <p:ext uri="{BB962C8B-B14F-4D97-AF65-F5344CB8AC3E}">
        <p14:creationId xmlns:p14="http://schemas.microsoft.com/office/powerpoint/2010/main" val="166603447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Graphic spid="22" grpId="0">
        <p:bldAsOne/>
      </p:bldGraphic>
      <p:bldP spid="23" grpId="0" animBg="1"/>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descr="Bildschirmausschnit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08808" y="3020291"/>
            <a:ext cx="1502226" cy="1017305"/>
          </a:xfrm>
          <a:prstGeom prst="rect">
            <a:avLst/>
          </a:prstGeom>
        </p:spPr>
      </p:pic>
      <p:sp>
        <p:nvSpPr>
          <p:cNvPr id="5" name="Titel 4"/>
          <p:cNvSpPr>
            <a:spLocks noGrp="1"/>
          </p:cNvSpPr>
          <p:nvPr>
            <p:ph type="ctrTitle"/>
          </p:nvPr>
        </p:nvSpPr>
        <p:spPr>
          <a:xfrm>
            <a:off x="1641821" y="903496"/>
            <a:ext cx="9144000" cy="904741"/>
          </a:xfrm>
        </p:spPr>
        <p:txBody>
          <a:bodyPr>
            <a:normAutofit/>
          </a:bodyPr>
          <a:lstStyle/>
          <a:p>
            <a:r>
              <a:rPr lang="de-DE" sz="2800" dirty="0" smtClean="0"/>
              <a:t>8 Arten der Verschwendung</a:t>
            </a:r>
            <a:endParaRPr lang="de-DE" sz="2800" dirty="0"/>
          </a:p>
        </p:txBody>
      </p:sp>
      <p:pic>
        <p:nvPicPr>
          <p:cNvPr id="10252" name="Picture 49" descr="Fehl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43477" y="2039300"/>
            <a:ext cx="1229377" cy="1053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3" name="Picture 50" descr="Transport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9875" y="4449795"/>
            <a:ext cx="1343892" cy="1095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4" name="Picture 51" descr="Transpor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13738" y="5514497"/>
            <a:ext cx="1246297" cy="1014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6" name="Text Box 53"/>
          <p:cNvSpPr txBox="1">
            <a:spLocks noChangeArrowheads="1"/>
          </p:cNvSpPr>
          <p:nvPr/>
        </p:nvSpPr>
        <p:spPr bwMode="auto">
          <a:xfrm>
            <a:off x="5320819" y="2411576"/>
            <a:ext cx="2165522" cy="523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rebuchet MS" panose="020B0603020202020204" pitchFamily="34" charset="0"/>
              </a:defRPr>
            </a:lvl1pPr>
            <a:lvl2pPr marL="742950" indent="-285750" eaLnBrk="0" hangingPunct="0">
              <a:defRPr>
                <a:solidFill>
                  <a:schemeClr val="tx1"/>
                </a:solidFill>
                <a:latin typeface="Trebuchet MS" panose="020B0603020202020204" pitchFamily="34" charset="0"/>
              </a:defRPr>
            </a:lvl2pPr>
            <a:lvl3pPr marL="1143000" indent="-228600" eaLnBrk="0" hangingPunct="0">
              <a:defRPr>
                <a:solidFill>
                  <a:schemeClr val="tx1"/>
                </a:solidFill>
                <a:latin typeface="Trebuchet MS" panose="020B0603020202020204" pitchFamily="34" charset="0"/>
              </a:defRPr>
            </a:lvl3pPr>
            <a:lvl4pPr marL="1600200" indent="-228600" eaLnBrk="0" hangingPunct="0">
              <a:defRPr>
                <a:solidFill>
                  <a:schemeClr val="tx1"/>
                </a:solidFill>
                <a:latin typeface="Trebuchet MS" panose="020B0603020202020204" pitchFamily="34" charset="0"/>
              </a:defRPr>
            </a:lvl4pPr>
            <a:lvl5pPr marL="2057400" indent="-228600" eaLnBrk="0" hangingPunct="0">
              <a:defRPr>
                <a:solidFill>
                  <a:schemeClr val="tx1"/>
                </a:solidFill>
                <a:latin typeface="Trebuchet MS" panose="020B0603020202020204" pitchFamily="34" charset="0"/>
              </a:defRPr>
            </a:lvl5pPr>
            <a:lvl6pPr marL="2514600" indent="-228600" eaLnBrk="0" fontAlgn="base" hangingPunct="0">
              <a:spcBef>
                <a:spcPct val="0"/>
              </a:spcBef>
              <a:spcAft>
                <a:spcPct val="0"/>
              </a:spcAft>
              <a:defRPr>
                <a:solidFill>
                  <a:schemeClr val="tx1"/>
                </a:solidFill>
                <a:latin typeface="Trebuchet MS" panose="020B0603020202020204" pitchFamily="34" charset="0"/>
              </a:defRPr>
            </a:lvl6pPr>
            <a:lvl7pPr marL="2971800" indent="-228600" eaLnBrk="0" fontAlgn="base" hangingPunct="0">
              <a:spcBef>
                <a:spcPct val="0"/>
              </a:spcBef>
              <a:spcAft>
                <a:spcPct val="0"/>
              </a:spcAft>
              <a:defRPr>
                <a:solidFill>
                  <a:schemeClr val="tx1"/>
                </a:solidFill>
                <a:latin typeface="Trebuchet MS" panose="020B0603020202020204" pitchFamily="34" charset="0"/>
              </a:defRPr>
            </a:lvl7pPr>
            <a:lvl8pPr marL="3429000" indent="-228600" eaLnBrk="0" fontAlgn="base" hangingPunct="0">
              <a:spcBef>
                <a:spcPct val="0"/>
              </a:spcBef>
              <a:spcAft>
                <a:spcPct val="0"/>
              </a:spcAft>
              <a:defRPr>
                <a:solidFill>
                  <a:schemeClr val="tx1"/>
                </a:solidFill>
                <a:latin typeface="Trebuchet MS" panose="020B0603020202020204" pitchFamily="34" charset="0"/>
              </a:defRPr>
            </a:lvl8pPr>
            <a:lvl9pPr marL="3886200" indent="-228600" eaLnBrk="0" fontAlgn="base" hangingPunct="0">
              <a:spcBef>
                <a:spcPct val="0"/>
              </a:spcBef>
              <a:spcAft>
                <a:spcPct val="0"/>
              </a:spcAft>
              <a:defRPr>
                <a:solidFill>
                  <a:schemeClr val="tx1"/>
                </a:solidFill>
                <a:latin typeface="Trebuchet MS" panose="020B0603020202020204" pitchFamily="34" charset="0"/>
              </a:defRPr>
            </a:lvl9pPr>
          </a:lstStyle>
          <a:p>
            <a:pPr eaLnBrk="1" fontAlgn="base" hangingPunct="1">
              <a:spcBef>
                <a:spcPct val="0"/>
              </a:spcBef>
              <a:spcAft>
                <a:spcPct val="0"/>
              </a:spcAft>
            </a:pPr>
            <a:r>
              <a:rPr lang="en-GB" altLang="de-DE" sz="1400" dirty="0">
                <a:latin typeface="+mn-lt"/>
              </a:rPr>
              <a:t>1. Verschwendung </a:t>
            </a:r>
          </a:p>
          <a:p>
            <a:pPr eaLnBrk="1" fontAlgn="base" hangingPunct="1">
              <a:spcBef>
                <a:spcPct val="0"/>
              </a:spcBef>
              <a:spcAft>
                <a:spcPct val="0"/>
              </a:spcAft>
            </a:pPr>
            <a:r>
              <a:rPr lang="en-GB" altLang="de-DE" sz="1400" dirty="0">
                <a:latin typeface="+mn-lt"/>
              </a:rPr>
              <a:t>d</a:t>
            </a:r>
            <a:r>
              <a:rPr lang="en-GB" altLang="de-DE" sz="1400" dirty="0" smtClean="0">
                <a:latin typeface="+mn-lt"/>
              </a:rPr>
              <a:t>urch </a:t>
            </a:r>
            <a:r>
              <a:rPr lang="en-GB" altLang="de-DE" sz="1400" dirty="0">
                <a:latin typeface="+mn-lt"/>
              </a:rPr>
              <a:t>Fehler</a:t>
            </a:r>
          </a:p>
        </p:txBody>
      </p:sp>
      <p:sp>
        <p:nvSpPr>
          <p:cNvPr id="10257" name="Text Box 54"/>
          <p:cNvSpPr txBox="1">
            <a:spLocks noChangeArrowheads="1"/>
          </p:cNvSpPr>
          <p:nvPr/>
        </p:nvSpPr>
        <p:spPr bwMode="auto">
          <a:xfrm>
            <a:off x="7953230" y="5779365"/>
            <a:ext cx="181383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rebuchet MS" panose="020B0603020202020204" pitchFamily="34" charset="0"/>
              </a:defRPr>
            </a:lvl1pPr>
            <a:lvl2pPr marL="742950" indent="-285750" eaLnBrk="0" hangingPunct="0">
              <a:defRPr>
                <a:solidFill>
                  <a:schemeClr val="tx1"/>
                </a:solidFill>
                <a:latin typeface="Trebuchet MS" panose="020B0603020202020204" pitchFamily="34" charset="0"/>
              </a:defRPr>
            </a:lvl2pPr>
            <a:lvl3pPr marL="1143000" indent="-228600" eaLnBrk="0" hangingPunct="0">
              <a:defRPr>
                <a:solidFill>
                  <a:schemeClr val="tx1"/>
                </a:solidFill>
                <a:latin typeface="Trebuchet MS" panose="020B0603020202020204" pitchFamily="34" charset="0"/>
              </a:defRPr>
            </a:lvl3pPr>
            <a:lvl4pPr marL="1600200" indent="-228600" eaLnBrk="0" hangingPunct="0">
              <a:defRPr>
                <a:solidFill>
                  <a:schemeClr val="tx1"/>
                </a:solidFill>
                <a:latin typeface="Trebuchet MS" panose="020B0603020202020204" pitchFamily="34" charset="0"/>
              </a:defRPr>
            </a:lvl4pPr>
            <a:lvl5pPr marL="2057400" indent="-228600" eaLnBrk="0" hangingPunct="0">
              <a:defRPr>
                <a:solidFill>
                  <a:schemeClr val="tx1"/>
                </a:solidFill>
                <a:latin typeface="Trebuchet MS" panose="020B0603020202020204" pitchFamily="34" charset="0"/>
              </a:defRPr>
            </a:lvl5pPr>
            <a:lvl6pPr marL="2514600" indent="-228600" eaLnBrk="0" fontAlgn="base" hangingPunct="0">
              <a:spcBef>
                <a:spcPct val="0"/>
              </a:spcBef>
              <a:spcAft>
                <a:spcPct val="0"/>
              </a:spcAft>
              <a:defRPr>
                <a:solidFill>
                  <a:schemeClr val="tx1"/>
                </a:solidFill>
                <a:latin typeface="Trebuchet MS" panose="020B0603020202020204" pitchFamily="34" charset="0"/>
              </a:defRPr>
            </a:lvl6pPr>
            <a:lvl7pPr marL="2971800" indent="-228600" eaLnBrk="0" fontAlgn="base" hangingPunct="0">
              <a:spcBef>
                <a:spcPct val="0"/>
              </a:spcBef>
              <a:spcAft>
                <a:spcPct val="0"/>
              </a:spcAft>
              <a:defRPr>
                <a:solidFill>
                  <a:schemeClr val="tx1"/>
                </a:solidFill>
                <a:latin typeface="Trebuchet MS" panose="020B0603020202020204" pitchFamily="34" charset="0"/>
              </a:defRPr>
            </a:lvl7pPr>
            <a:lvl8pPr marL="3429000" indent="-228600" eaLnBrk="0" fontAlgn="base" hangingPunct="0">
              <a:spcBef>
                <a:spcPct val="0"/>
              </a:spcBef>
              <a:spcAft>
                <a:spcPct val="0"/>
              </a:spcAft>
              <a:defRPr>
                <a:solidFill>
                  <a:schemeClr val="tx1"/>
                </a:solidFill>
                <a:latin typeface="Trebuchet MS" panose="020B0603020202020204" pitchFamily="34" charset="0"/>
              </a:defRPr>
            </a:lvl8pPr>
            <a:lvl9pPr marL="3886200" indent="-228600" eaLnBrk="0" fontAlgn="base" hangingPunct="0">
              <a:spcBef>
                <a:spcPct val="0"/>
              </a:spcBef>
              <a:spcAft>
                <a:spcPct val="0"/>
              </a:spcAft>
              <a:defRPr>
                <a:solidFill>
                  <a:schemeClr val="tx1"/>
                </a:solidFill>
                <a:latin typeface="Trebuchet MS" panose="020B0603020202020204" pitchFamily="34" charset="0"/>
              </a:defRPr>
            </a:lvl9pPr>
          </a:lstStyle>
          <a:p>
            <a:pPr eaLnBrk="1" fontAlgn="base" hangingPunct="1">
              <a:spcBef>
                <a:spcPct val="0"/>
              </a:spcBef>
              <a:spcAft>
                <a:spcPct val="0"/>
              </a:spcAft>
            </a:pPr>
            <a:r>
              <a:rPr lang="en-GB" altLang="de-DE" sz="1400" dirty="0">
                <a:latin typeface="+mn-lt"/>
              </a:rPr>
              <a:t>5. Verschwendung </a:t>
            </a:r>
          </a:p>
          <a:p>
            <a:pPr eaLnBrk="1" fontAlgn="base" hangingPunct="1">
              <a:spcBef>
                <a:spcPct val="0"/>
              </a:spcBef>
              <a:spcAft>
                <a:spcPct val="0"/>
              </a:spcAft>
            </a:pPr>
            <a:r>
              <a:rPr lang="en-GB" altLang="de-DE" sz="1400" dirty="0">
                <a:latin typeface="+mn-lt"/>
              </a:rPr>
              <a:t>d</a:t>
            </a:r>
            <a:r>
              <a:rPr lang="en-GB" altLang="de-DE" sz="1400" dirty="0" smtClean="0">
                <a:latin typeface="+mn-lt"/>
              </a:rPr>
              <a:t>urch Bewegung</a:t>
            </a:r>
            <a:endParaRPr lang="en-GB" altLang="de-DE" sz="1400" dirty="0">
              <a:latin typeface="+mn-lt"/>
            </a:endParaRPr>
          </a:p>
        </p:txBody>
      </p:sp>
      <p:sp>
        <p:nvSpPr>
          <p:cNvPr id="10258" name="Text Box 55"/>
          <p:cNvSpPr txBox="1">
            <a:spLocks noChangeArrowheads="1"/>
          </p:cNvSpPr>
          <p:nvPr/>
        </p:nvSpPr>
        <p:spPr bwMode="auto">
          <a:xfrm>
            <a:off x="4532025" y="5773349"/>
            <a:ext cx="156286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Trebuchet MS" panose="020B0603020202020204" pitchFamily="34" charset="0"/>
              </a:defRPr>
            </a:lvl1pPr>
            <a:lvl2pPr marL="742950" indent="-285750" eaLnBrk="0" hangingPunct="0">
              <a:defRPr>
                <a:solidFill>
                  <a:schemeClr val="tx1"/>
                </a:solidFill>
                <a:latin typeface="Trebuchet MS" panose="020B0603020202020204" pitchFamily="34" charset="0"/>
              </a:defRPr>
            </a:lvl2pPr>
            <a:lvl3pPr marL="1143000" indent="-228600" eaLnBrk="0" hangingPunct="0">
              <a:defRPr>
                <a:solidFill>
                  <a:schemeClr val="tx1"/>
                </a:solidFill>
                <a:latin typeface="Trebuchet MS" panose="020B0603020202020204" pitchFamily="34" charset="0"/>
              </a:defRPr>
            </a:lvl3pPr>
            <a:lvl4pPr marL="1600200" indent="-228600" eaLnBrk="0" hangingPunct="0">
              <a:defRPr>
                <a:solidFill>
                  <a:schemeClr val="tx1"/>
                </a:solidFill>
                <a:latin typeface="Trebuchet MS" panose="020B0603020202020204" pitchFamily="34" charset="0"/>
              </a:defRPr>
            </a:lvl4pPr>
            <a:lvl5pPr marL="2057400" indent="-228600" eaLnBrk="0" hangingPunct="0">
              <a:defRPr>
                <a:solidFill>
                  <a:schemeClr val="tx1"/>
                </a:solidFill>
                <a:latin typeface="Trebuchet MS" panose="020B0603020202020204" pitchFamily="34" charset="0"/>
              </a:defRPr>
            </a:lvl5pPr>
            <a:lvl6pPr marL="2514600" indent="-228600" eaLnBrk="0" fontAlgn="base" hangingPunct="0">
              <a:spcBef>
                <a:spcPct val="0"/>
              </a:spcBef>
              <a:spcAft>
                <a:spcPct val="0"/>
              </a:spcAft>
              <a:defRPr>
                <a:solidFill>
                  <a:schemeClr val="tx1"/>
                </a:solidFill>
                <a:latin typeface="Trebuchet MS" panose="020B0603020202020204" pitchFamily="34" charset="0"/>
              </a:defRPr>
            </a:lvl6pPr>
            <a:lvl7pPr marL="2971800" indent="-228600" eaLnBrk="0" fontAlgn="base" hangingPunct="0">
              <a:spcBef>
                <a:spcPct val="0"/>
              </a:spcBef>
              <a:spcAft>
                <a:spcPct val="0"/>
              </a:spcAft>
              <a:defRPr>
                <a:solidFill>
                  <a:schemeClr val="tx1"/>
                </a:solidFill>
                <a:latin typeface="Trebuchet MS" panose="020B0603020202020204" pitchFamily="34" charset="0"/>
              </a:defRPr>
            </a:lvl7pPr>
            <a:lvl8pPr marL="3429000" indent="-228600" eaLnBrk="0" fontAlgn="base" hangingPunct="0">
              <a:spcBef>
                <a:spcPct val="0"/>
              </a:spcBef>
              <a:spcAft>
                <a:spcPct val="0"/>
              </a:spcAft>
              <a:defRPr>
                <a:solidFill>
                  <a:schemeClr val="tx1"/>
                </a:solidFill>
                <a:latin typeface="Trebuchet MS" panose="020B0603020202020204" pitchFamily="34" charset="0"/>
              </a:defRPr>
            </a:lvl8pPr>
            <a:lvl9pPr marL="3886200" indent="-228600" eaLnBrk="0" fontAlgn="base" hangingPunct="0">
              <a:spcBef>
                <a:spcPct val="0"/>
              </a:spcBef>
              <a:spcAft>
                <a:spcPct val="0"/>
              </a:spcAft>
              <a:defRPr>
                <a:solidFill>
                  <a:schemeClr val="tx1"/>
                </a:solidFill>
                <a:latin typeface="Trebuchet MS" panose="020B0603020202020204" pitchFamily="34" charset="0"/>
              </a:defRPr>
            </a:lvl9pPr>
          </a:lstStyle>
          <a:p>
            <a:pPr eaLnBrk="1" fontAlgn="base" hangingPunct="1">
              <a:spcBef>
                <a:spcPct val="0"/>
              </a:spcBef>
              <a:spcAft>
                <a:spcPct val="0"/>
              </a:spcAft>
            </a:pPr>
            <a:r>
              <a:rPr lang="en-GB" altLang="de-DE" sz="1400" dirty="0">
                <a:latin typeface="+mn-lt"/>
              </a:rPr>
              <a:t>6</a:t>
            </a:r>
            <a:r>
              <a:rPr lang="en-GB" altLang="de-DE" sz="1400" dirty="0" smtClean="0">
                <a:latin typeface="+mn-lt"/>
              </a:rPr>
              <a:t>. </a:t>
            </a:r>
            <a:r>
              <a:rPr lang="en-GB" altLang="de-DE" sz="1400" dirty="0" err="1" smtClean="0">
                <a:latin typeface="+mn-lt"/>
              </a:rPr>
              <a:t>Verschwendung</a:t>
            </a:r>
            <a:r>
              <a:rPr lang="en-GB" altLang="de-DE" sz="1400" dirty="0" smtClean="0">
                <a:latin typeface="+mn-lt"/>
              </a:rPr>
              <a:t> </a:t>
            </a:r>
            <a:r>
              <a:rPr lang="en-GB" altLang="de-DE" sz="1400" dirty="0">
                <a:latin typeface="+mn-lt"/>
              </a:rPr>
              <a:t/>
            </a:r>
            <a:br>
              <a:rPr lang="en-GB" altLang="de-DE" sz="1400" dirty="0">
                <a:latin typeface="+mn-lt"/>
              </a:rPr>
            </a:br>
            <a:r>
              <a:rPr lang="en-GB" altLang="de-DE" sz="1400" dirty="0">
                <a:latin typeface="+mn-lt"/>
              </a:rPr>
              <a:t>durch Bestände</a:t>
            </a:r>
          </a:p>
        </p:txBody>
      </p:sp>
      <p:sp>
        <p:nvSpPr>
          <p:cNvPr id="10259" name="Text Box 56"/>
          <p:cNvSpPr txBox="1">
            <a:spLocks noChangeArrowheads="1"/>
          </p:cNvSpPr>
          <p:nvPr/>
        </p:nvSpPr>
        <p:spPr bwMode="auto">
          <a:xfrm>
            <a:off x="2313767" y="4707400"/>
            <a:ext cx="2145715" cy="523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rebuchet MS" panose="020B0603020202020204" pitchFamily="34" charset="0"/>
              </a:defRPr>
            </a:lvl1pPr>
            <a:lvl2pPr marL="742950" indent="-285750" eaLnBrk="0" hangingPunct="0">
              <a:defRPr>
                <a:solidFill>
                  <a:schemeClr val="tx1"/>
                </a:solidFill>
                <a:latin typeface="Trebuchet MS" panose="020B0603020202020204" pitchFamily="34" charset="0"/>
              </a:defRPr>
            </a:lvl2pPr>
            <a:lvl3pPr marL="1143000" indent="-228600" eaLnBrk="0" hangingPunct="0">
              <a:defRPr>
                <a:solidFill>
                  <a:schemeClr val="tx1"/>
                </a:solidFill>
                <a:latin typeface="Trebuchet MS" panose="020B0603020202020204" pitchFamily="34" charset="0"/>
              </a:defRPr>
            </a:lvl3pPr>
            <a:lvl4pPr marL="1600200" indent="-228600" eaLnBrk="0" hangingPunct="0">
              <a:defRPr>
                <a:solidFill>
                  <a:schemeClr val="tx1"/>
                </a:solidFill>
                <a:latin typeface="Trebuchet MS" panose="020B0603020202020204" pitchFamily="34" charset="0"/>
              </a:defRPr>
            </a:lvl4pPr>
            <a:lvl5pPr marL="2057400" indent="-228600" eaLnBrk="0" hangingPunct="0">
              <a:defRPr>
                <a:solidFill>
                  <a:schemeClr val="tx1"/>
                </a:solidFill>
                <a:latin typeface="Trebuchet MS" panose="020B0603020202020204" pitchFamily="34" charset="0"/>
              </a:defRPr>
            </a:lvl5pPr>
            <a:lvl6pPr marL="2514600" indent="-228600" eaLnBrk="0" fontAlgn="base" hangingPunct="0">
              <a:spcBef>
                <a:spcPct val="0"/>
              </a:spcBef>
              <a:spcAft>
                <a:spcPct val="0"/>
              </a:spcAft>
              <a:defRPr>
                <a:solidFill>
                  <a:schemeClr val="tx1"/>
                </a:solidFill>
                <a:latin typeface="Trebuchet MS" panose="020B0603020202020204" pitchFamily="34" charset="0"/>
              </a:defRPr>
            </a:lvl6pPr>
            <a:lvl7pPr marL="2971800" indent="-228600" eaLnBrk="0" fontAlgn="base" hangingPunct="0">
              <a:spcBef>
                <a:spcPct val="0"/>
              </a:spcBef>
              <a:spcAft>
                <a:spcPct val="0"/>
              </a:spcAft>
              <a:defRPr>
                <a:solidFill>
                  <a:schemeClr val="tx1"/>
                </a:solidFill>
                <a:latin typeface="Trebuchet MS" panose="020B0603020202020204" pitchFamily="34" charset="0"/>
              </a:defRPr>
            </a:lvl7pPr>
            <a:lvl8pPr marL="3429000" indent="-228600" eaLnBrk="0" fontAlgn="base" hangingPunct="0">
              <a:spcBef>
                <a:spcPct val="0"/>
              </a:spcBef>
              <a:spcAft>
                <a:spcPct val="0"/>
              </a:spcAft>
              <a:defRPr>
                <a:solidFill>
                  <a:schemeClr val="tx1"/>
                </a:solidFill>
                <a:latin typeface="Trebuchet MS" panose="020B0603020202020204" pitchFamily="34" charset="0"/>
              </a:defRPr>
            </a:lvl8pPr>
            <a:lvl9pPr marL="3886200" indent="-228600" eaLnBrk="0" fontAlgn="base" hangingPunct="0">
              <a:spcBef>
                <a:spcPct val="0"/>
              </a:spcBef>
              <a:spcAft>
                <a:spcPct val="0"/>
              </a:spcAft>
              <a:defRPr>
                <a:solidFill>
                  <a:schemeClr val="tx1"/>
                </a:solidFill>
                <a:latin typeface="Trebuchet MS" panose="020B0603020202020204" pitchFamily="34" charset="0"/>
              </a:defRPr>
            </a:lvl9pPr>
          </a:lstStyle>
          <a:p>
            <a:pPr eaLnBrk="1" fontAlgn="base" hangingPunct="1">
              <a:spcBef>
                <a:spcPct val="0"/>
              </a:spcBef>
              <a:spcAft>
                <a:spcPct val="0"/>
              </a:spcAft>
            </a:pPr>
            <a:r>
              <a:rPr lang="en-GB" altLang="de-DE" sz="1400" dirty="0">
                <a:latin typeface="+mn-lt"/>
              </a:rPr>
              <a:t>7. Verschwendung </a:t>
            </a:r>
          </a:p>
          <a:p>
            <a:pPr eaLnBrk="1" fontAlgn="base" hangingPunct="1">
              <a:spcBef>
                <a:spcPct val="0"/>
              </a:spcBef>
              <a:spcAft>
                <a:spcPct val="0"/>
              </a:spcAft>
            </a:pPr>
            <a:r>
              <a:rPr lang="en-GB" altLang="de-DE" sz="1400" dirty="0">
                <a:latin typeface="+mn-lt"/>
              </a:rPr>
              <a:t>d</a:t>
            </a:r>
            <a:r>
              <a:rPr lang="en-GB" altLang="de-DE" sz="1400" dirty="0" smtClean="0">
                <a:latin typeface="+mn-lt"/>
              </a:rPr>
              <a:t>urch Transporte</a:t>
            </a:r>
            <a:endParaRPr lang="en-GB" altLang="de-DE" sz="1400" dirty="0">
              <a:latin typeface="+mn-lt"/>
            </a:endParaRPr>
          </a:p>
        </p:txBody>
      </p:sp>
      <p:pic>
        <p:nvPicPr>
          <p:cNvPr id="10260" name="Picture 57" descr="Überproduktio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90926" y="4372876"/>
            <a:ext cx="1409174" cy="1148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1" name="Text Box 58"/>
          <p:cNvSpPr txBox="1">
            <a:spLocks noChangeArrowheads="1"/>
          </p:cNvSpPr>
          <p:nvPr/>
        </p:nvSpPr>
        <p:spPr bwMode="auto">
          <a:xfrm>
            <a:off x="9883327" y="4773248"/>
            <a:ext cx="20113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Trebuchet MS" panose="020B0603020202020204" pitchFamily="34" charset="0"/>
              </a:defRPr>
            </a:lvl1pPr>
            <a:lvl2pPr marL="742950" indent="-285750" eaLnBrk="0" hangingPunct="0">
              <a:defRPr>
                <a:solidFill>
                  <a:schemeClr val="tx1"/>
                </a:solidFill>
                <a:latin typeface="Trebuchet MS" panose="020B0603020202020204" pitchFamily="34" charset="0"/>
              </a:defRPr>
            </a:lvl2pPr>
            <a:lvl3pPr marL="1143000" indent="-228600" eaLnBrk="0" hangingPunct="0">
              <a:defRPr>
                <a:solidFill>
                  <a:schemeClr val="tx1"/>
                </a:solidFill>
                <a:latin typeface="Trebuchet MS" panose="020B0603020202020204" pitchFamily="34" charset="0"/>
              </a:defRPr>
            </a:lvl3pPr>
            <a:lvl4pPr marL="1600200" indent="-228600" eaLnBrk="0" hangingPunct="0">
              <a:defRPr>
                <a:solidFill>
                  <a:schemeClr val="tx1"/>
                </a:solidFill>
                <a:latin typeface="Trebuchet MS" panose="020B0603020202020204" pitchFamily="34" charset="0"/>
              </a:defRPr>
            </a:lvl4pPr>
            <a:lvl5pPr marL="2057400" indent="-228600" eaLnBrk="0" hangingPunct="0">
              <a:defRPr>
                <a:solidFill>
                  <a:schemeClr val="tx1"/>
                </a:solidFill>
                <a:latin typeface="Trebuchet MS" panose="020B0603020202020204" pitchFamily="34" charset="0"/>
              </a:defRPr>
            </a:lvl5pPr>
            <a:lvl6pPr marL="2514600" indent="-228600" eaLnBrk="0" fontAlgn="base" hangingPunct="0">
              <a:spcBef>
                <a:spcPct val="0"/>
              </a:spcBef>
              <a:spcAft>
                <a:spcPct val="0"/>
              </a:spcAft>
              <a:defRPr>
                <a:solidFill>
                  <a:schemeClr val="tx1"/>
                </a:solidFill>
                <a:latin typeface="Trebuchet MS" panose="020B0603020202020204" pitchFamily="34" charset="0"/>
              </a:defRPr>
            </a:lvl6pPr>
            <a:lvl7pPr marL="2971800" indent="-228600" eaLnBrk="0" fontAlgn="base" hangingPunct="0">
              <a:spcBef>
                <a:spcPct val="0"/>
              </a:spcBef>
              <a:spcAft>
                <a:spcPct val="0"/>
              </a:spcAft>
              <a:defRPr>
                <a:solidFill>
                  <a:schemeClr val="tx1"/>
                </a:solidFill>
                <a:latin typeface="Trebuchet MS" panose="020B0603020202020204" pitchFamily="34" charset="0"/>
              </a:defRPr>
            </a:lvl7pPr>
            <a:lvl8pPr marL="3429000" indent="-228600" eaLnBrk="0" fontAlgn="base" hangingPunct="0">
              <a:spcBef>
                <a:spcPct val="0"/>
              </a:spcBef>
              <a:spcAft>
                <a:spcPct val="0"/>
              </a:spcAft>
              <a:defRPr>
                <a:solidFill>
                  <a:schemeClr val="tx1"/>
                </a:solidFill>
                <a:latin typeface="Trebuchet MS" panose="020B0603020202020204" pitchFamily="34" charset="0"/>
              </a:defRPr>
            </a:lvl8pPr>
            <a:lvl9pPr marL="3886200" indent="-228600" eaLnBrk="0" fontAlgn="base" hangingPunct="0">
              <a:spcBef>
                <a:spcPct val="0"/>
              </a:spcBef>
              <a:spcAft>
                <a:spcPct val="0"/>
              </a:spcAft>
              <a:defRPr>
                <a:solidFill>
                  <a:schemeClr val="tx1"/>
                </a:solidFill>
                <a:latin typeface="Trebuchet MS" panose="020B0603020202020204" pitchFamily="34" charset="0"/>
              </a:defRPr>
            </a:lvl9pPr>
          </a:lstStyle>
          <a:p>
            <a:pPr eaLnBrk="1" fontAlgn="base" hangingPunct="1">
              <a:spcBef>
                <a:spcPct val="0"/>
              </a:spcBef>
              <a:spcAft>
                <a:spcPct val="0"/>
              </a:spcAft>
            </a:pPr>
            <a:r>
              <a:rPr lang="en-GB" altLang="de-DE" sz="1400" dirty="0">
                <a:latin typeface="+mn-lt"/>
              </a:rPr>
              <a:t>4. Verschwendung durch</a:t>
            </a:r>
          </a:p>
          <a:p>
            <a:pPr eaLnBrk="1" fontAlgn="base" hangingPunct="1">
              <a:spcBef>
                <a:spcPct val="0"/>
              </a:spcBef>
              <a:spcAft>
                <a:spcPct val="0"/>
              </a:spcAft>
            </a:pPr>
            <a:r>
              <a:rPr lang="en-GB" altLang="de-DE" sz="1400" dirty="0">
                <a:latin typeface="+mn-lt"/>
              </a:rPr>
              <a:t>Überproduktion</a:t>
            </a:r>
          </a:p>
        </p:txBody>
      </p:sp>
      <p:pic>
        <p:nvPicPr>
          <p:cNvPr id="10262" name="Picture 59" descr="Wartezei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32350" y="2061182"/>
            <a:ext cx="1399055" cy="1140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3" name="Text Box 60"/>
          <p:cNvSpPr txBox="1">
            <a:spLocks noChangeArrowheads="1"/>
          </p:cNvSpPr>
          <p:nvPr/>
        </p:nvSpPr>
        <p:spPr bwMode="auto">
          <a:xfrm>
            <a:off x="8316089" y="2432666"/>
            <a:ext cx="229355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rebuchet MS" panose="020B0603020202020204" pitchFamily="34" charset="0"/>
              </a:defRPr>
            </a:lvl1pPr>
            <a:lvl2pPr marL="742950" indent="-285750" eaLnBrk="0" hangingPunct="0">
              <a:defRPr>
                <a:solidFill>
                  <a:schemeClr val="tx1"/>
                </a:solidFill>
                <a:latin typeface="Trebuchet MS" panose="020B0603020202020204" pitchFamily="34" charset="0"/>
              </a:defRPr>
            </a:lvl2pPr>
            <a:lvl3pPr marL="1143000" indent="-228600" eaLnBrk="0" hangingPunct="0">
              <a:defRPr>
                <a:solidFill>
                  <a:schemeClr val="tx1"/>
                </a:solidFill>
                <a:latin typeface="Trebuchet MS" panose="020B0603020202020204" pitchFamily="34" charset="0"/>
              </a:defRPr>
            </a:lvl3pPr>
            <a:lvl4pPr marL="1600200" indent="-228600" eaLnBrk="0" hangingPunct="0">
              <a:defRPr>
                <a:solidFill>
                  <a:schemeClr val="tx1"/>
                </a:solidFill>
                <a:latin typeface="Trebuchet MS" panose="020B0603020202020204" pitchFamily="34" charset="0"/>
              </a:defRPr>
            </a:lvl4pPr>
            <a:lvl5pPr marL="2057400" indent="-228600" eaLnBrk="0" hangingPunct="0">
              <a:defRPr>
                <a:solidFill>
                  <a:schemeClr val="tx1"/>
                </a:solidFill>
                <a:latin typeface="Trebuchet MS" panose="020B0603020202020204" pitchFamily="34" charset="0"/>
              </a:defRPr>
            </a:lvl5pPr>
            <a:lvl6pPr marL="2514600" indent="-228600" eaLnBrk="0" fontAlgn="base" hangingPunct="0">
              <a:spcBef>
                <a:spcPct val="0"/>
              </a:spcBef>
              <a:spcAft>
                <a:spcPct val="0"/>
              </a:spcAft>
              <a:defRPr>
                <a:solidFill>
                  <a:schemeClr val="tx1"/>
                </a:solidFill>
                <a:latin typeface="Trebuchet MS" panose="020B0603020202020204" pitchFamily="34" charset="0"/>
              </a:defRPr>
            </a:lvl6pPr>
            <a:lvl7pPr marL="2971800" indent="-228600" eaLnBrk="0" fontAlgn="base" hangingPunct="0">
              <a:spcBef>
                <a:spcPct val="0"/>
              </a:spcBef>
              <a:spcAft>
                <a:spcPct val="0"/>
              </a:spcAft>
              <a:defRPr>
                <a:solidFill>
                  <a:schemeClr val="tx1"/>
                </a:solidFill>
                <a:latin typeface="Trebuchet MS" panose="020B0603020202020204" pitchFamily="34" charset="0"/>
              </a:defRPr>
            </a:lvl7pPr>
            <a:lvl8pPr marL="3429000" indent="-228600" eaLnBrk="0" fontAlgn="base" hangingPunct="0">
              <a:spcBef>
                <a:spcPct val="0"/>
              </a:spcBef>
              <a:spcAft>
                <a:spcPct val="0"/>
              </a:spcAft>
              <a:defRPr>
                <a:solidFill>
                  <a:schemeClr val="tx1"/>
                </a:solidFill>
                <a:latin typeface="Trebuchet MS" panose="020B0603020202020204" pitchFamily="34" charset="0"/>
              </a:defRPr>
            </a:lvl8pPr>
            <a:lvl9pPr marL="3886200" indent="-228600" eaLnBrk="0" fontAlgn="base" hangingPunct="0">
              <a:spcBef>
                <a:spcPct val="0"/>
              </a:spcBef>
              <a:spcAft>
                <a:spcPct val="0"/>
              </a:spcAft>
              <a:defRPr>
                <a:solidFill>
                  <a:schemeClr val="tx1"/>
                </a:solidFill>
                <a:latin typeface="Trebuchet MS" panose="020B0603020202020204" pitchFamily="34" charset="0"/>
              </a:defRPr>
            </a:lvl9pPr>
          </a:lstStyle>
          <a:p>
            <a:pPr eaLnBrk="1" fontAlgn="base" hangingPunct="1">
              <a:spcBef>
                <a:spcPct val="0"/>
              </a:spcBef>
              <a:spcAft>
                <a:spcPct val="0"/>
              </a:spcAft>
            </a:pPr>
            <a:r>
              <a:rPr lang="en-GB" altLang="de-DE" sz="1400" dirty="0">
                <a:latin typeface="+mn-lt"/>
              </a:rPr>
              <a:t>2. Verschwendung </a:t>
            </a:r>
          </a:p>
          <a:p>
            <a:pPr eaLnBrk="1" fontAlgn="base" hangingPunct="1">
              <a:spcBef>
                <a:spcPct val="0"/>
              </a:spcBef>
              <a:spcAft>
                <a:spcPct val="0"/>
              </a:spcAft>
            </a:pPr>
            <a:r>
              <a:rPr lang="en-GB" altLang="de-DE" sz="1400" dirty="0">
                <a:latin typeface="+mn-lt"/>
              </a:rPr>
              <a:t>durch Warten oder Suchen</a:t>
            </a:r>
          </a:p>
        </p:txBody>
      </p:sp>
      <p:pic>
        <p:nvPicPr>
          <p:cNvPr id="10264" name="Picture 61" descr="Beständ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24247" y="5488091"/>
            <a:ext cx="1153821" cy="940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5" name="Text Box 56"/>
          <p:cNvSpPr txBox="1">
            <a:spLocks noChangeArrowheads="1"/>
          </p:cNvSpPr>
          <p:nvPr/>
        </p:nvSpPr>
        <p:spPr bwMode="auto">
          <a:xfrm>
            <a:off x="9957971" y="3402771"/>
            <a:ext cx="247996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rebuchet MS" panose="020B0603020202020204" pitchFamily="34" charset="0"/>
              </a:defRPr>
            </a:lvl1pPr>
            <a:lvl2pPr marL="742950" indent="-285750" eaLnBrk="0" hangingPunct="0">
              <a:defRPr>
                <a:solidFill>
                  <a:schemeClr val="tx1"/>
                </a:solidFill>
                <a:latin typeface="Trebuchet MS" panose="020B0603020202020204" pitchFamily="34" charset="0"/>
              </a:defRPr>
            </a:lvl2pPr>
            <a:lvl3pPr marL="1143000" indent="-228600" eaLnBrk="0" hangingPunct="0">
              <a:defRPr>
                <a:solidFill>
                  <a:schemeClr val="tx1"/>
                </a:solidFill>
                <a:latin typeface="Trebuchet MS" panose="020B0603020202020204" pitchFamily="34" charset="0"/>
              </a:defRPr>
            </a:lvl3pPr>
            <a:lvl4pPr marL="1600200" indent="-228600" eaLnBrk="0" hangingPunct="0">
              <a:defRPr>
                <a:solidFill>
                  <a:schemeClr val="tx1"/>
                </a:solidFill>
                <a:latin typeface="Trebuchet MS" panose="020B0603020202020204" pitchFamily="34" charset="0"/>
              </a:defRPr>
            </a:lvl4pPr>
            <a:lvl5pPr marL="2057400" indent="-228600" eaLnBrk="0" hangingPunct="0">
              <a:defRPr>
                <a:solidFill>
                  <a:schemeClr val="tx1"/>
                </a:solidFill>
                <a:latin typeface="Trebuchet MS" panose="020B0603020202020204" pitchFamily="34" charset="0"/>
              </a:defRPr>
            </a:lvl5pPr>
            <a:lvl6pPr marL="2514600" indent="-228600" eaLnBrk="0" fontAlgn="base" hangingPunct="0">
              <a:spcBef>
                <a:spcPct val="0"/>
              </a:spcBef>
              <a:spcAft>
                <a:spcPct val="0"/>
              </a:spcAft>
              <a:defRPr>
                <a:solidFill>
                  <a:schemeClr val="tx1"/>
                </a:solidFill>
                <a:latin typeface="Trebuchet MS" panose="020B0603020202020204" pitchFamily="34" charset="0"/>
              </a:defRPr>
            </a:lvl6pPr>
            <a:lvl7pPr marL="2971800" indent="-228600" eaLnBrk="0" fontAlgn="base" hangingPunct="0">
              <a:spcBef>
                <a:spcPct val="0"/>
              </a:spcBef>
              <a:spcAft>
                <a:spcPct val="0"/>
              </a:spcAft>
              <a:defRPr>
                <a:solidFill>
                  <a:schemeClr val="tx1"/>
                </a:solidFill>
                <a:latin typeface="Trebuchet MS" panose="020B0603020202020204" pitchFamily="34" charset="0"/>
              </a:defRPr>
            </a:lvl7pPr>
            <a:lvl8pPr marL="3429000" indent="-228600" eaLnBrk="0" fontAlgn="base" hangingPunct="0">
              <a:spcBef>
                <a:spcPct val="0"/>
              </a:spcBef>
              <a:spcAft>
                <a:spcPct val="0"/>
              </a:spcAft>
              <a:defRPr>
                <a:solidFill>
                  <a:schemeClr val="tx1"/>
                </a:solidFill>
                <a:latin typeface="Trebuchet MS" panose="020B0603020202020204" pitchFamily="34" charset="0"/>
              </a:defRPr>
            </a:lvl8pPr>
            <a:lvl9pPr marL="3886200" indent="-228600" eaLnBrk="0" fontAlgn="base" hangingPunct="0">
              <a:spcBef>
                <a:spcPct val="0"/>
              </a:spcBef>
              <a:spcAft>
                <a:spcPct val="0"/>
              </a:spcAft>
              <a:defRPr>
                <a:solidFill>
                  <a:schemeClr val="tx1"/>
                </a:solidFill>
                <a:latin typeface="Trebuchet MS" panose="020B0603020202020204" pitchFamily="34" charset="0"/>
              </a:defRPr>
            </a:lvl9pPr>
          </a:lstStyle>
          <a:p>
            <a:pPr eaLnBrk="1" fontAlgn="base" hangingPunct="1">
              <a:spcBef>
                <a:spcPct val="0"/>
              </a:spcBef>
              <a:spcAft>
                <a:spcPct val="0"/>
              </a:spcAft>
            </a:pPr>
            <a:r>
              <a:rPr lang="en-GB" altLang="de-DE" sz="1400" dirty="0">
                <a:latin typeface="+mn-lt"/>
              </a:rPr>
              <a:t>3. Verschwendung </a:t>
            </a:r>
            <a:r>
              <a:rPr lang="en-GB" altLang="de-DE" sz="1400" dirty="0" smtClean="0">
                <a:latin typeface="+mn-lt"/>
              </a:rPr>
              <a:t>durch</a:t>
            </a:r>
            <a:endParaRPr lang="en-GB" altLang="de-DE" sz="1400" dirty="0">
              <a:latin typeface="+mn-lt"/>
            </a:endParaRPr>
          </a:p>
          <a:p>
            <a:pPr eaLnBrk="1" fontAlgn="base" hangingPunct="1">
              <a:spcBef>
                <a:spcPct val="0"/>
              </a:spcBef>
              <a:spcAft>
                <a:spcPct val="0"/>
              </a:spcAft>
            </a:pPr>
            <a:r>
              <a:rPr lang="en-GB" altLang="de-DE" sz="1400" u="sng" dirty="0">
                <a:latin typeface="+mn-lt"/>
              </a:rPr>
              <a:t>ungeplantes</a:t>
            </a:r>
            <a:r>
              <a:rPr lang="en-GB" altLang="de-DE" sz="1400" dirty="0">
                <a:latin typeface="+mn-lt"/>
              </a:rPr>
              <a:t> Rüsten</a:t>
            </a:r>
          </a:p>
        </p:txBody>
      </p:sp>
      <p:pic>
        <p:nvPicPr>
          <p:cNvPr id="3" name="Grafik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280428" y="3389855"/>
            <a:ext cx="677543" cy="669639"/>
          </a:xfrm>
          <a:prstGeom prst="rect">
            <a:avLst/>
          </a:prstGeom>
        </p:spPr>
      </p:pic>
      <p:sp>
        <p:nvSpPr>
          <p:cNvPr id="37" name="Text Box 56"/>
          <p:cNvSpPr txBox="1">
            <a:spLocks noChangeArrowheads="1"/>
          </p:cNvSpPr>
          <p:nvPr/>
        </p:nvSpPr>
        <p:spPr bwMode="auto">
          <a:xfrm>
            <a:off x="2612451" y="3239674"/>
            <a:ext cx="2145715" cy="523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rebuchet MS" panose="020B0603020202020204" pitchFamily="34" charset="0"/>
              </a:defRPr>
            </a:lvl1pPr>
            <a:lvl2pPr marL="742950" indent="-285750" eaLnBrk="0" hangingPunct="0">
              <a:defRPr>
                <a:solidFill>
                  <a:schemeClr val="tx1"/>
                </a:solidFill>
                <a:latin typeface="Trebuchet MS" panose="020B0603020202020204" pitchFamily="34" charset="0"/>
              </a:defRPr>
            </a:lvl2pPr>
            <a:lvl3pPr marL="1143000" indent="-228600" eaLnBrk="0" hangingPunct="0">
              <a:defRPr>
                <a:solidFill>
                  <a:schemeClr val="tx1"/>
                </a:solidFill>
                <a:latin typeface="Trebuchet MS" panose="020B0603020202020204" pitchFamily="34" charset="0"/>
              </a:defRPr>
            </a:lvl3pPr>
            <a:lvl4pPr marL="1600200" indent="-228600" eaLnBrk="0" hangingPunct="0">
              <a:defRPr>
                <a:solidFill>
                  <a:schemeClr val="tx1"/>
                </a:solidFill>
                <a:latin typeface="Trebuchet MS" panose="020B0603020202020204" pitchFamily="34" charset="0"/>
              </a:defRPr>
            </a:lvl4pPr>
            <a:lvl5pPr marL="2057400" indent="-228600" eaLnBrk="0" hangingPunct="0">
              <a:defRPr>
                <a:solidFill>
                  <a:schemeClr val="tx1"/>
                </a:solidFill>
                <a:latin typeface="Trebuchet MS" panose="020B0603020202020204" pitchFamily="34" charset="0"/>
              </a:defRPr>
            </a:lvl5pPr>
            <a:lvl6pPr marL="2514600" indent="-228600" eaLnBrk="0" fontAlgn="base" hangingPunct="0">
              <a:spcBef>
                <a:spcPct val="0"/>
              </a:spcBef>
              <a:spcAft>
                <a:spcPct val="0"/>
              </a:spcAft>
              <a:defRPr>
                <a:solidFill>
                  <a:schemeClr val="tx1"/>
                </a:solidFill>
                <a:latin typeface="Trebuchet MS" panose="020B0603020202020204" pitchFamily="34" charset="0"/>
              </a:defRPr>
            </a:lvl6pPr>
            <a:lvl7pPr marL="2971800" indent="-228600" eaLnBrk="0" fontAlgn="base" hangingPunct="0">
              <a:spcBef>
                <a:spcPct val="0"/>
              </a:spcBef>
              <a:spcAft>
                <a:spcPct val="0"/>
              </a:spcAft>
              <a:defRPr>
                <a:solidFill>
                  <a:schemeClr val="tx1"/>
                </a:solidFill>
                <a:latin typeface="Trebuchet MS" panose="020B0603020202020204" pitchFamily="34" charset="0"/>
              </a:defRPr>
            </a:lvl7pPr>
            <a:lvl8pPr marL="3429000" indent="-228600" eaLnBrk="0" fontAlgn="base" hangingPunct="0">
              <a:spcBef>
                <a:spcPct val="0"/>
              </a:spcBef>
              <a:spcAft>
                <a:spcPct val="0"/>
              </a:spcAft>
              <a:defRPr>
                <a:solidFill>
                  <a:schemeClr val="tx1"/>
                </a:solidFill>
                <a:latin typeface="Trebuchet MS" panose="020B0603020202020204" pitchFamily="34" charset="0"/>
              </a:defRPr>
            </a:lvl8pPr>
            <a:lvl9pPr marL="3886200" indent="-228600" eaLnBrk="0" fontAlgn="base" hangingPunct="0">
              <a:spcBef>
                <a:spcPct val="0"/>
              </a:spcBef>
              <a:spcAft>
                <a:spcPct val="0"/>
              </a:spcAft>
              <a:defRPr>
                <a:solidFill>
                  <a:schemeClr val="tx1"/>
                </a:solidFill>
                <a:latin typeface="Trebuchet MS" panose="020B0603020202020204" pitchFamily="34" charset="0"/>
              </a:defRPr>
            </a:lvl9pPr>
          </a:lstStyle>
          <a:p>
            <a:pPr eaLnBrk="1" fontAlgn="base" hangingPunct="1">
              <a:spcBef>
                <a:spcPct val="0"/>
              </a:spcBef>
              <a:spcAft>
                <a:spcPct val="0"/>
              </a:spcAft>
            </a:pPr>
            <a:r>
              <a:rPr lang="en-GB" altLang="de-DE" sz="1400" dirty="0">
                <a:latin typeface="+mn-lt"/>
              </a:rPr>
              <a:t>8. Verschwendung </a:t>
            </a:r>
          </a:p>
          <a:p>
            <a:pPr eaLnBrk="1" fontAlgn="base" hangingPunct="1">
              <a:spcBef>
                <a:spcPct val="0"/>
              </a:spcBef>
              <a:spcAft>
                <a:spcPct val="0"/>
              </a:spcAft>
            </a:pPr>
            <a:r>
              <a:rPr lang="en-GB" altLang="de-DE" sz="1400" dirty="0">
                <a:latin typeface="+mn-lt"/>
              </a:rPr>
              <a:t>v</a:t>
            </a:r>
            <a:r>
              <a:rPr lang="en-GB" altLang="de-DE" sz="1400" dirty="0" smtClean="0">
                <a:latin typeface="+mn-lt"/>
              </a:rPr>
              <a:t>on </a:t>
            </a:r>
            <a:r>
              <a:rPr lang="en-GB" altLang="de-DE" sz="1400" dirty="0">
                <a:latin typeface="+mn-lt"/>
              </a:rPr>
              <a:t>Talent</a:t>
            </a:r>
          </a:p>
        </p:txBody>
      </p:sp>
      <p:graphicFrame>
        <p:nvGraphicFramePr>
          <p:cNvPr id="22" name="Diagramm 21"/>
          <p:cNvGraphicFramePr/>
          <p:nvPr>
            <p:extLst>
              <p:ext uri="{D42A27DB-BD31-4B8C-83A1-F6EECF244321}">
                <p14:modId xmlns:p14="http://schemas.microsoft.com/office/powerpoint/2010/main" val="3998200747"/>
              </p:ext>
            </p:extLst>
          </p:nvPr>
        </p:nvGraphicFramePr>
        <p:xfrm>
          <a:off x="4225381" y="3627866"/>
          <a:ext cx="4310482" cy="2005792"/>
        </p:xfrm>
        <a:graphic>
          <a:graphicData uri="http://schemas.openxmlformats.org/drawingml/2006/chart">
            <c:chart xmlns:c="http://schemas.openxmlformats.org/drawingml/2006/chart" xmlns:r="http://schemas.openxmlformats.org/officeDocument/2006/relationships" r:id="rId11"/>
          </a:graphicData>
        </a:graphic>
      </p:graphicFrame>
      <p:sp>
        <p:nvSpPr>
          <p:cNvPr id="38" name="Ellipse 37"/>
          <p:cNvSpPr/>
          <p:nvPr/>
        </p:nvSpPr>
        <p:spPr>
          <a:xfrm>
            <a:off x="4564852" y="3266805"/>
            <a:ext cx="3539301" cy="1099294"/>
          </a:xfrm>
          <a:prstGeom prst="ellipse">
            <a:avLst/>
          </a:prstGeom>
          <a:solidFill>
            <a:srgbClr val="009FE3"/>
          </a:solidFill>
          <a:ln>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smtClean="0"/>
              <a:t>Mehr Beteiligung kann überall helfen!</a:t>
            </a:r>
            <a:endParaRPr lang="de-DE" sz="2000" b="1" dirty="0"/>
          </a:p>
        </p:txBody>
      </p:sp>
      <p:sp>
        <p:nvSpPr>
          <p:cNvPr id="4" name="Textfeld 3"/>
          <p:cNvSpPr txBox="1"/>
          <p:nvPr/>
        </p:nvSpPr>
        <p:spPr>
          <a:xfrm>
            <a:off x="9262003" y="6335811"/>
            <a:ext cx="2632644" cy="307777"/>
          </a:xfrm>
          <a:prstGeom prst="rect">
            <a:avLst/>
          </a:prstGeom>
          <a:noFill/>
        </p:spPr>
        <p:txBody>
          <a:bodyPr wrap="none" rtlCol="0">
            <a:spAutoFit/>
          </a:bodyPr>
          <a:lstStyle/>
          <a:p>
            <a:r>
              <a:rPr lang="de-DE" sz="1400" smtClean="0"/>
              <a:t>Quelle: OrgaPro, Ralf Golanowsky</a:t>
            </a:r>
            <a:endParaRPr lang="de-DE" sz="1400" dirty="0"/>
          </a:p>
        </p:txBody>
      </p:sp>
    </p:spTree>
    <p:extLst>
      <p:ext uri="{BB962C8B-B14F-4D97-AF65-F5344CB8AC3E}">
        <p14:creationId xmlns:p14="http://schemas.microsoft.com/office/powerpoint/2010/main" val="342184913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5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25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26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26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26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6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26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25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25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26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25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25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25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6" grpId="0"/>
      <p:bldP spid="10257" grpId="0"/>
      <p:bldP spid="10258" grpId="0"/>
      <p:bldP spid="10259" grpId="0"/>
      <p:bldP spid="10261" grpId="0"/>
      <p:bldP spid="10263" grpId="0"/>
      <p:bldP spid="10265" grpId="0"/>
      <p:bldP spid="37" grpId="0"/>
      <p:bldP spid="3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2"/>
          <p:cNvSpPr txBox="1">
            <a:spLocks/>
          </p:cNvSpPr>
          <p:nvPr/>
        </p:nvSpPr>
        <p:spPr>
          <a:xfrm>
            <a:off x="664369" y="2514599"/>
            <a:ext cx="5144761" cy="3542431"/>
          </a:xfrm>
          <a:prstGeom prst="rect">
            <a:avLst/>
          </a:prstGeom>
          <a:solidFill>
            <a:srgbClr val="009FE3">
              <a:alpha val="14000"/>
            </a:srgbClr>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2000" b="1" dirty="0" smtClean="0"/>
              <a:t>Ziele</a:t>
            </a:r>
          </a:p>
          <a:p>
            <a:pPr marL="285750" indent="-285750" algn="l">
              <a:buFont typeface="Arial" panose="020B0604020202020204" pitchFamily="34" charset="0"/>
              <a:buChar char="•"/>
            </a:pPr>
            <a:r>
              <a:rPr lang="de-DE" sz="1600" b="1" dirty="0"/>
              <a:t>Entwicklung von </a:t>
            </a:r>
            <a:r>
              <a:rPr lang="de-DE" sz="1600" b="1" dirty="0">
                <a:solidFill>
                  <a:srgbClr val="86BC24"/>
                </a:solidFill>
              </a:rPr>
              <a:t>Konzepten, Werkzeugen und Materialien </a:t>
            </a:r>
            <a:r>
              <a:rPr lang="de-DE" sz="1600" b="1" dirty="0"/>
              <a:t>zur Beteiligung</a:t>
            </a:r>
            <a:r>
              <a:rPr lang="de-DE" sz="1600" dirty="0"/>
              <a:t> von </a:t>
            </a:r>
            <a:r>
              <a:rPr lang="de-DE" sz="1600" b="1" dirty="0">
                <a:solidFill>
                  <a:srgbClr val="009FE3"/>
                </a:solidFill>
              </a:rPr>
              <a:t>Interessenvertretungen und Beschäftigten </a:t>
            </a:r>
            <a:r>
              <a:rPr lang="de-DE" sz="1600" dirty="0"/>
              <a:t>an Energie- und Ressourcen Effizienzberatungen</a:t>
            </a:r>
            <a:endParaRPr lang="de-DE" sz="1600" b="1" dirty="0"/>
          </a:p>
          <a:p>
            <a:pPr marL="285750" indent="-285750" algn="l">
              <a:buFont typeface="Arial" panose="020B0604020202020204" pitchFamily="34" charset="0"/>
              <a:buChar char="•"/>
            </a:pPr>
            <a:r>
              <a:rPr lang="de-DE" sz="1600" b="1" dirty="0"/>
              <a:t>Wirksamkeitsprüfungen dieser </a:t>
            </a:r>
            <a:r>
              <a:rPr lang="de-DE" sz="1600" b="1" dirty="0">
                <a:solidFill>
                  <a:srgbClr val="86BC24"/>
                </a:solidFill>
              </a:rPr>
              <a:t>Beteiligungswerkzeuge</a:t>
            </a:r>
            <a:r>
              <a:rPr lang="de-DE" sz="1600" b="1" dirty="0"/>
              <a:t> in Betrieben </a:t>
            </a:r>
            <a:r>
              <a:rPr lang="de-DE" sz="1600" dirty="0"/>
              <a:t>mit Energie- und Ressourcen </a:t>
            </a:r>
            <a:r>
              <a:rPr lang="de-DE" sz="1600" dirty="0" err="1"/>
              <a:t>EffizienzberaterInnen</a:t>
            </a:r>
            <a:endParaRPr lang="de-DE" sz="1600" b="1" dirty="0"/>
          </a:p>
          <a:p>
            <a:pPr marL="285750" indent="-285750" algn="l">
              <a:buFont typeface="Arial" panose="020B0604020202020204" pitchFamily="34" charset="0"/>
              <a:buChar char="•"/>
            </a:pPr>
            <a:r>
              <a:rPr lang="de-DE" sz="1600" b="1" dirty="0"/>
              <a:t>Entwicklung von Tipps für das </a:t>
            </a:r>
            <a:r>
              <a:rPr lang="de-DE" sz="1600" b="1" dirty="0">
                <a:solidFill>
                  <a:srgbClr val="86BC24"/>
                </a:solidFill>
              </a:rPr>
              <a:t>Betriebliche Vorschlagswesen / Ideenmanagement </a:t>
            </a:r>
            <a:r>
              <a:rPr lang="de-DE" sz="1600" dirty="0"/>
              <a:t>zur Erweiterung um Effizienz- und Klimaschutzaspekte</a:t>
            </a:r>
            <a:endParaRPr lang="de-DE" sz="1600" b="1" dirty="0"/>
          </a:p>
          <a:p>
            <a:pPr marL="285750" indent="-285750" algn="l">
              <a:buFont typeface="Arial" panose="020B0604020202020204" pitchFamily="34" charset="0"/>
              <a:buChar char="•"/>
            </a:pPr>
            <a:r>
              <a:rPr lang="de-DE" sz="1600" dirty="0"/>
              <a:t>Aufbereitung der </a:t>
            </a:r>
            <a:r>
              <a:rPr lang="de-DE" sz="1600" b="1" dirty="0"/>
              <a:t>Beteiligungswerkzeuge für </a:t>
            </a:r>
            <a:r>
              <a:rPr lang="de-DE" sz="1600" b="1" dirty="0" err="1">
                <a:solidFill>
                  <a:srgbClr val="86BC24"/>
                </a:solidFill>
              </a:rPr>
              <a:t>BeraterInnen</a:t>
            </a:r>
            <a:r>
              <a:rPr lang="de-DE" sz="1600" b="1" dirty="0"/>
              <a:t> und Qualifizierung </a:t>
            </a:r>
            <a:r>
              <a:rPr lang="de-DE" sz="1600" dirty="0"/>
              <a:t>zur Nutzung</a:t>
            </a:r>
          </a:p>
          <a:p>
            <a:pPr algn="l"/>
            <a:endParaRPr lang="de-DE" sz="1600" dirty="0"/>
          </a:p>
        </p:txBody>
      </p:sp>
      <p:sp>
        <p:nvSpPr>
          <p:cNvPr id="7" name="Inhaltsplatzhalter 2"/>
          <p:cNvSpPr txBox="1">
            <a:spLocks/>
          </p:cNvSpPr>
          <p:nvPr/>
        </p:nvSpPr>
        <p:spPr>
          <a:xfrm>
            <a:off x="6146648" y="2514599"/>
            <a:ext cx="5638801" cy="3542431"/>
          </a:xfrm>
          <a:prstGeom prst="rect">
            <a:avLst/>
          </a:prstGeom>
          <a:solidFill>
            <a:srgbClr val="009FE3">
              <a:alpha val="14000"/>
            </a:srgbClr>
          </a:solidFill>
        </p:spPr>
        <p:txBody>
          <a:bodyPr vert="horz" lIns="91440" tIns="45720" rIns="91440" bIns="45720" rtlCol="0">
            <a:noAutofit/>
          </a:bodyPr>
          <a:lstStyle>
            <a:defPPr>
              <a:defRPr lang="de-DE"/>
            </a:defPPr>
            <a:lvl1pPr indent="0">
              <a:lnSpc>
                <a:spcPct val="90000"/>
              </a:lnSpc>
              <a:spcBef>
                <a:spcPts val="1000"/>
              </a:spcBef>
              <a:buFont typeface="Arial" panose="020B0604020202020204" pitchFamily="34" charset="0"/>
              <a:buNone/>
              <a:defRPr sz="2000" b="1"/>
            </a:lvl1pPr>
            <a:lvl2pPr indent="0" algn="ctr">
              <a:lnSpc>
                <a:spcPct val="90000"/>
              </a:lnSpc>
              <a:spcBef>
                <a:spcPts val="500"/>
              </a:spcBef>
              <a:buFont typeface="Arial" panose="020B0604020202020204" pitchFamily="34" charset="0"/>
              <a:buNone/>
              <a:defRPr sz="2000"/>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r>
              <a:rPr lang="de-DE" dirty="0" smtClean="0"/>
              <a:t>Infos</a:t>
            </a:r>
          </a:p>
          <a:p>
            <a:endParaRPr lang="de-DE" dirty="0"/>
          </a:p>
          <a:p>
            <a:r>
              <a:rPr lang="de-DE" sz="1600" dirty="0">
                <a:solidFill>
                  <a:srgbClr val="006CB1"/>
                </a:solidFill>
              </a:rPr>
              <a:t>Laufzeit</a:t>
            </a:r>
            <a:r>
              <a:rPr lang="de-DE" sz="1600" dirty="0"/>
              <a:t>		</a:t>
            </a:r>
            <a:r>
              <a:rPr lang="de-DE" sz="1600" b="0" dirty="0"/>
              <a:t>01.2016 bis 12.2017</a:t>
            </a:r>
          </a:p>
          <a:p>
            <a:r>
              <a:rPr lang="de-DE" sz="1600" dirty="0">
                <a:solidFill>
                  <a:srgbClr val="006CB1"/>
                </a:solidFill>
              </a:rPr>
              <a:t>Förderer</a:t>
            </a:r>
            <a:r>
              <a:rPr lang="de-DE" sz="1600" dirty="0"/>
              <a:t>		</a:t>
            </a:r>
            <a:r>
              <a:rPr lang="de-DE" sz="1600" b="0" dirty="0"/>
              <a:t>Europäischer Sozialfonds; Ministerium 		für Arbeit, Integration und Soziales des 		Landes NRW; Ministerium für Klimaschutz, 		Landwirtschaft, Natur- und 			Verbraucherschutz des Landes NRW</a:t>
            </a:r>
          </a:p>
          <a:p>
            <a:r>
              <a:rPr lang="de-DE" sz="1600" dirty="0">
                <a:solidFill>
                  <a:srgbClr val="006CB1"/>
                </a:solidFill>
              </a:rPr>
              <a:t>Projektleitung </a:t>
            </a:r>
            <a:r>
              <a:rPr lang="de-DE" sz="1600" dirty="0"/>
              <a:t> 	</a:t>
            </a:r>
            <a:r>
              <a:rPr lang="de-DE" sz="1600" b="0" dirty="0"/>
              <a:t>Technologieberatungsstelle beim </a:t>
            </a:r>
            <a:r>
              <a:rPr lang="de-DE" sz="1600" b="0" dirty="0" smtClean="0"/>
              <a:t>DGB  		NRW e.V</a:t>
            </a:r>
            <a:r>
              <a:rPr lang="de-DE" sz="1600" b="0" dirty="0"/>
              <a:t>. (TBS NRW)</a:t>
            </a:r>
          </a:p>
          <a:p>
            <a:r>
              <a:rPr lang="de-DE" sz="1600" dirty="0">
                <a:solidFill>
                  <a:srgbClr val="006CB1"/>
                </a:solidFill>
              </a:rPr>
              <a:t>Projektpartner</a:t>
            </a:r>
            <a:r>
              <a:rPr lang="de-DE" sz="1600" dirty="0"/>
              <a:t>	</a:t>
            </a:r>
            <a:r>
              <a:rPr lang="de-DE" sz="1600" b="0" dirty="0"/>
              <a:t>Effizienz Agentur NRW und Energie Impuls 		OWL e.V. </a:t>
            </a:r>
          </a:p>
        </p:txBody>
      </p:sp>
      <p:sp>
        <p:nvSpPr>
          <p:cNvPr id="9" name="Titel 1"/>
          <p:cNvSpPr>
            <a:spLocks noGrp="1"/>
          </p:cNvSpPr>
          <p:nvPr>
            <p:ph type="ctrTitle"/>
          </p:nvPr>
        </p:nvSpPr>
        <p:spPr>
          <a:xfrm>
            <a:off x="1574648" y="1326158"/>
            <a:ext cx="9144000" cy="904741"/>
          </a:xfrm>
        </p:spPr>
        <p:txBody>
          <a:bodyPr>
            <a:noAutofit/>
          </a:bodyPr>
          <a:lstStyle/>
          <a:p>
            <a:r>
              <a:rPr lang="de-DE" sz="2800" dirty="0" smtClean="0"/>
              <a:t/>
            </a:r>
            <a:br>
              <a:rPr lang="de-DE" sz="2800" dirty="0" smtClean="0"/>
            </a:br>
            <a:r>
              <a:rPr lang="de-DE" sz="2800" dirty="0" smtClean="0"/>
              <a:t/>
            </a:r>
            <a:br>
              <a:rPr lang="de-DE" sz="2800" dirty="0" smtClean="0"/>
            </a:br>
            <a:r>
              <a:rPr lang="de-DE" sz="2800" dirty="0" smtClean="0"/>
              <a:t>Infos zum Projekt „Mehr Klimaschutz durch Beteiligung“</a:t>
            </a:r>
            <a:r>
              <a:rPr lang="de-DE" sz="2800" dirty="0"/>
              <a:t/>
            </a:r>
            <a:br>
              <a:rPr lang="de-DE" sz="2800" dirty="0"/>
            </a:br>
            <a:endParaRPr lang="de-DE" sz="2800" dirty="0"/>
          </a:p>
        </p:txBody>
      </p:sp>
    </p:spTree>
    <p:extLst>
      <p:ext uri="{BB962C8B-B14F-4D97-AF65-F5344CB8AC3E}">
        <p14:creationId xmlns:p14="http://schemas.microsoft.com/office/powerpoint/2010/main" val="74540192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eck 12"/>
          <p:cNvSpPr/>
          <p:nvPr/>
        </p:nvSpPr>
        <p:spPr>
          <a:xfrm>
            <a:off x="1877471" y="2314600"/>
            <a:ext cx="3480547" cy="646331"/>
          </a:xfrm>
          <a:prstGeom prst="rect">
            <a:avLst/>
          </a:prstGeom>
        </p:spPr>
        <p:txBody>
          <a:bodyPr wrap="square">
            <a:spAutoFit/>
          </a:bodyPr>
          <a:lstStyle/>
          <a:p>
            <a:r>
              <a:rPr lang="de-DE" dirty="0" smtClean="0">
                <a:ea typeface="Calibri" panose="020F0502020204030204" pitchFamily="34" charset="0"/>
                <a:cs typeface="Times New Roman" panose="02020603050405020304" pitchFamily="18" charset="0"/>
              </a:rPr>
              <a:t>„Ich </a:t>
            </a:r>
            <a:r>
              <a:rPr lang="de-DE" dirty="0">
                <a:ea typeface="Calibri" panose="020F0502020204030204" pitchFamily="34" charset="0"/>
                <a:cs typeface="Times New Roman" panose="02020603050405020304" pitchFamily="18" charset="0"/>
              </a:rPr>
              <a:t>kann mich mit meinem Unternehmen </a:t>
            </a:r>
            <a:r>
              <a:rPr lang="de-DE" b="1" dirty="0">
                <a:solidFill>
                  <a:schemeClr val="accent1">
                    <a:lumMod val="75000"/>
                  </a:schemeClr>
                </a:solidFill>
                <a:ea typeface="Calibri" panose="020F0502020204030204" pitchFamily="34" charset="0"/>
                <a:cs typeface="Times New Roman" panose="02020603050405020304" pitchFamily="18" charset="0"/>
              </a:rPr>
              <a:t>identifizieren</a:t>
            </a:r>
            <a:r>
              <a:rPr lang="de-DE" dirty="0">
                <a:ea typeface="Calibri" panose="020F0502020204030204" pitchFamily="34" charset="0"/>
                <a:cs typeface="Times New Roman" panose="02020603050405020304" pitchFamily="18" charset="0"/>
              </a:rPr>
              <a:t>.“ </a:t>
            </a:r>
            <a:endParaRPr lang="de-DE" dirty="0"/>
          </a:p>
        </p:txBody>
      </p:sp>
      <p:sp>
        <p:nvSpPr>
          <p:cNvPr id="14" name="Rechteck 13"/>
          <p:cNvSpPr/>
          <p:nvPr/>
        </p:nvSpPr>
        <p:spPr>
          <a:xfrm>
            <a:off x="6690381" y="2401686"/>
            <a:ext cx="4705611" cy="923330"/>
          </a:xfrm>
          <a:prstGeom prst="rect">
            <a:avLst/>
          </a:prstGeom>
        </p:spPr>
        <p:txBody>
          <a:bodyPr wrap="square">
            <a:spAutoFit/>
          </a:bodyPr>
          <a:lstStyle/>
          <a:p>
            <a:r>
              <a:rPr lang="de-DE" dirty="0" smtClean="0">
                <a:ea typeface="Calibri" panose="020F0502020204030204" pitchFamily="34" charset="0"/>
                <a:cs typeface="Times New Roman" panose="02020603050405020304" pitchFamily="18" charset="0"/>
              </a:rPr>
              <a:t>„</a:t>
            </a:r>
            <a:r>
              <a:rPr lang="de-DE" dirty="0">
                <a:ea typeface="Calibri" panose="020F0502020204030204" pitchFamily="34" charset="0"/>
                <a:cs typeface="Times New Roman" panose="02020603050405020304" pitchFamily="18" charset="0"/>
              </a:rPr>
              <a:t>Ich möchte Handlungsmacht haben, selber gestalten können, eigene </a:t>
            </a:r>
            <a:r>
              <a:rPr lang="de-DE" b="1" dirty="0">
                <a:solidFill>
                  <a:schemeClr val="accent1">
                    <a:lumMod val="75000"/>
                  </a:schemeClr>
                </a:solidFill>
                <a:ea typeface="Calibri" panose="020F0502020204030204" pitchFamily="34" charset="0"/>
                <a:cs typeface="Times New Roman" panose="02020603050405020304" pitchFamily="18" charset="0"/>
              </a:rPr>
              <a:t>Ideen umsetzen </a:t>
            </a:r>
            <a:r>
              <a:rPr lang="de-DE" dirty="0">
                <a:ea typeface="Calibri" panose="020F0502020204030204" pitchFamily="34" charset="0"/>
                <a:cs typeface="Times New Roman" panose="02020603050405020304" pitchFamily="18" charset="0"/>
              </a:rPr>
              <a:t>nicht nur „nach Plan“ arbeiten“.</a:t>
            </a:r>
            <a:endParaRPr lang="de-DE" dirty="0"/>
          </a:p>
        </p:txBody>
      </p:sp>
      <p:sp>
        <p:nvSpPr>
          <p:cNvPr id="15" name="Rechteck 14"/>
          <p:cNvSpPr/>
          <p:nvPr/>
        </p:nvSpPr>
        <p:spPr>
          <a:xfrm>
            <a:off x="688638" y="3837564"/>
            <a:ext cx="3604188" cy="923330"/>
          </a:xfrm>
          <a:prstGeom prst="rect">
            <a:avLst/>
          </a:prstGeom>
        </p:spPr>
        <p:txBody>
          <a:bodyPr wrap="square">
            <a:spAutoFit/>
          </a:bodyPr>
          <a:lstStyle/>
          <a:p>
            <a:r>
              <a:rPr lang="de-DE" dirty="0" smtClean="0">
                <a:ea typeface="Calibri" panose="020F0502020204030204" pitchFamily="34" charset="0"/>
                <a:cs typeface="Times New Roman" panose="02020603050405020304" pitchFamily="18" charset="0"/>
              </a:rPr>
              <a:t>„</a:t>
            </a:r>
            <a:r>
              <a:rPr lang="de-DE" dirty="0">
                <a:ea typeface="Calibri" panose="020F0502020204030204" pitchFamily="34" charset="0"/>
                <a:cs typeface="Times New Roman" panose="02020603050405020304" pitchFamily="18" charset="0"/>
              </a:rPr>
              <a:t>Klimaschutz ist ein großes Thema auch bei mir </a:t>
            </a:r>
            <a:r>
              <a:rPr lang="de-DE" b="1" dirty="0">
                <a:solidFill>
                  <a:schemeClr val="accent1">
                    <a:lumMod val="75000"/>
                  </a:schemeClr>
                </a:solidFill>
                <a:ea typeface="Calibri" panose="020F0502020204030204" pitchFamily="34" charset="0"/>
                <a:cs typeface="Times New Roman" panose="02020603050405020304" pitchFamily="18" charset="0"/>
              </a:rPr>
              <a:t>zu Hause und</a:t>
            </a:r>
            <a:r>
              <a:rPr lang="de-DE" dirty="0">
                <a:ea typeface="Calibri" panose="020F0502020204030204" pitchFamily="34" charset="0"/>
                <a:cs typeface="Times New Roman" panose="02020603050405020304" pitchFamily="18" charset="0"/>
              </a:rPr>
              <a:t> ich finde das spannend“. </a:t>
            </a:r>
            <a:endParaRPr lang="de-DE" dirty="0"/>
          </a:p>
        </p:txBody>
      </p:sp>
      <p:sp>
        <p:nvSpPr>
          <p:cNvPr id="16" name="Rechteck 15"/>
          <p:cNvSpPr/>
          <p:nvPr/>
        </p:nvSpPr>
        <p:spPr>
          <a:xfrm>
            <a:off x="1253190" y="5268195"/>
            <a:ext cx="3880971" cy="369332"/>
          </a:xfrm>
          <a:prstGeom prst="rect">
            <a:avLst/>
          </a:prstGeom>
        </p:spPr>
        <p:txBody>
          <a:bodyPr wrap="square">
            <a:spAutoFit/>
          </a:bodyPr>
          <a:lstStyle/>
          <a:p>
            <a:r>
              <a:rPr lang="de-DE" dirty="0">
                <a:ea typeface="Calibri" panose="020F0502020204030204" pitchFamily="34" charset="0"/>
                <a:cs typeface="Times New Roman" panose="02020603050405020304" pitchFamily="18" charset="0"/>
              </a:rPr>
              <a:t>„Ich möchte </a:t>
            </a:r>
            <a:r>
              <a:rPr lang="de-DE" b="1" dirty="0">
                <a:solidFill>
                  <a:srgbClr val="006CB1"/>
                </a:solidFill>
                <a:ea typeface="Calibri" panose="020F0502020204030204" pitchFamily="34" charset="0"/>
                <a:cs typeface="Times New Roman" panose="02020603050405020304" pitchFamily="18" charset="0"/>
              </a:rPr>
              <a:t>ernst</a:t>
            </a:r>
            <a:r>
              <a:rPr lang="de-DE" dirty="0">
                <a:ea typeface="Calibri" panose="020F0502020204030204" pitchFamily="34" charset="0"/>
                <a:cs typeface="Times New Roman" panose="02020603050405020304" pitchFamily="18" charset="0"/>
              </a:rPr>
              <a:t> genommen werden“. </a:t>
            </a:r>
          </a:p>
        </p:txBody>
      </p:sp>
      <p:sp>
        <p:nvSpPr>
          <p:cNvPr id="17" name="Rechteck 16"/>
          <p:cNvSpPr/>
          <p:nvPr/>
        </p:nvSpPr>
        <p:spPr>
          <a:xfrm>
            <a:off x="73959" y="73959"/>
            <a:ext cx="3119717" cy="9547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Arial Narrow" panose="020B0606020202030204" pitchFamily="34" charset="0"/>
            </a:endParaRPr>
          </a:p>
        </p:txBody>
      </p:sp>
      <p:sp>
        <p:nvSpPr>
          <p:cNvPr id="18" name="Rechteck 17"/>
          <p:cNvSpPr/>
          <p:nvPr/>
        </p:nvSpPr>
        <p:spPr>
          <a:xfrm>
            <a:off x="6861657" y="4398336"/>
            <a:ext cx="3480547" cy="1200329"/>
          </a:xfrm>
          <a:prstGeom prst="rect">
            <a:avLst/>
          </a:prstGeom>
        </p:spPr>
        <p:txBody>
          <a:bodyPr wrap="square">
            <a:spAutoFit/>
          </a:bodyPr>
          <a:lstStyle/>
          <a:p>
            <a:r>
              <a:rPr lang="de-DE" dirty="0" smtClean="0">
                <a:ea typeface="Calibri" panose="020F0502020204030204" pitchFamily="34" charset="0"/>
                <a:cs typeface="Times New Roman" panose="02020603050405020304" pitchFamily="18" charset="0"/>
              </a:rPr>
              <a:t>„Ich beschäftige mich schon lange mit dem Thema. Gut, wenn ich mit meinem </a:t>
            </a:r>
            <a:r>
              <a:rPr lang="de-DE" b="1" dirty="0" smtClean="0">
                <a:solidFill>
                  <a:schemeClr val="accent1">
                    <a:lumMod val="75000"/>
                  </a:schemeClr>
                </a:solidFill>
                <a:ea typeface="Calibri" panose="020F0502020204030204" pitchFamily="34" charset="0"/>
                <a:cs typeface="Times New Roman" panose="02020603050405020304" pitchFamily="18" charset="0"/>
              </a:rPr>
              <a:t>Wissen</a:t>
            </a:r>
            <a:r>
              <a:rPr lang="de-DE" dirty="0" smtClean="0">
                <a:ea typeface="Calibri" panose="020F0502020204030204" pitchFamily="34" charset="0"/>
                <a:cs typeface="Times New Roman" panose="02020603050405020304" pitchFamily="18" charset="0"/>
              </a:rPr>
              <a:t> meiner Firma helfen kann.“ </a:t>
            </a:r>
            <a:endParaRPr lang="de-DE" dirty="0"/>
          </a:p>
        </p:txBody>
      </p:sp>
      <p:pic>
        <p:nvPicPr>
          <p:cNvPr id="20" name="Grafik 19"/>
          <p:cNvPicPr>
            <a:picLocks noChangeAspect="1"/>
          </p:cNvPicPr>
          <p:nvPr/>
        </p:nvPicPr>
        <p:blipFill>
          <a:blip r:embed="rId3"/>
          <a:stretch>
            <a:fillRect/>
          </a:stretch>
        </p:blipFill>
        <p:spPr>
          <a:xfrm>
            <a:off x="5041606" y="3330812"/>
            <a:ext cx="1274406" cy="1669767"/>
          </a:xfrm>
          <a:prstGeom prst="rect">
            <a:avLst/>
          </a:prstGeom>
        </p:spPr>
      </p:pic>
      <p:sp>
        <p:nvSpPr>
          <p:cNvPr id="11" name="Titel 1"/>
          <p:cNvSpPr txBox="1">
            <a:spLocks/>
          </p:cNvSpPr>
          <p:nvPr/>
        </p:nvSpPr>
        <p:spPr>
          <a:xfrm>
            <a:off x="1877471" y="1241280"/>
            <a:ext cx="8181784" cy="720341"/>
          </a:xfrm>
          <a:prstGeom prst="rect">
            <a:avLst/>
          </a:prstGeom>
        </p:spPr>
        <p:txBody>
          <a:bodyPr vert="horz" lIns="91440" tIns="45720" rIns="91440" bIns="45720" rtlCol="0" anchor="ctr">
            <a:normAutofit fontScale="75000" lnSpcReduction="20000"/>
          </a:bodyPr>
          <a:lstStyle>
            <a:lvl1pPr algn="ctr" defTabSz="914400" rtl="0" eaLnBrk="1" latinLnBrk="0" hangingPunct="1">
              <a:lnSpc>
                <a:spcPct val="90000"/>
              </a:lnSpc>
              <a:spcBef>
                <a:spcPct val="0"/>
              </a:spcBef>
              <a:buNone/>
              <a:defRPr sz="3600" b="1" kern="1200">
                <a:solidFill>
                  <a:schemeClr val="tx1"/>
                </a:solidFill>
                <a:latin typeface="+mn-lt"/>
                <a:ea typeface="+mj-ea"/>
                <a:cs typeface="+mj-cs"/>
              </a:defRPr>
            </a:lvl1pPr>
          </a:lstStyle>
          <a:p>
            <a:r>
              <a:rPr lang="de-DE" dirty="0" smtClean="0"/>
              <a:t>Warum ist Beteiligung am betrieblichen Klimaschutz </a:t>
            </a:r>
          </a:p>
          <a:p>
            <a:r>
              <a:rPr lang="de-DE" dirty="0" smtClean="0"/>
              <a:t>für den Betrieb wichtig? </a:t>
            </a:r>
            <a:endParaRPr lang="de-DE" dirty="0"/>
          </a:p>
        </p:txBody>
      </p:sp>
    </p:spTree>
    <p:extLst>
      <p:ext uri="{BB962C8B-B14F-4D97-AF65-F5344CB8AC3E}">
        <p14:creationId xmlns:p14="http://schemas.microsoft.com/office/powerpoint/2010/main" val="398602893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Autofit/>
          </a:bodyPr>
          <a:lstStyle/>
          <a:p>
            <a:pPr algn="ctr"/>
            <a:r>
              <a:rPr lang="de-DE" sz="2800" dirty="0" smtClean="0"/>
              <a:t>Warum ist Beteiligung am betrieblichen Klimaschutz für den Betrieb wichtig? </a:t>
            </a:r>
            <a:endParaRPr lang="de-DE" sz="2800" dirty="0"/>
          </a:p>
        </p:txBody>
      </p:sp>
      <p:sp>
        <p:nvSpPr>
          <p:cNvPr id="3" name="Rechteck 2"/>
          <p:cNvSpPr/>
          <p:nvPr/>
        </p:nvSpPr>
        <p:spPr>
          <a:xfrm>
            <a:off x="143435" y="2399677"/>
            <a:ext cx="6096000" cy="607539"/>
          </a:xfrm>
          <a:prstGeom prst="rect">
            <a:avLst/>
          </a:prstGeom>
        </p:spPr>
        <p:txBody>
          <a:bodyPr>
            <a:spAutoFit/>
          </a:bodyPr>
          <a:lstStyle/>
          <a:p>
            <a:pPr lvl="1">
              <a:lnSpc>
                <a:spcPct val="107000"/>
              </a:lnSpc>
              <a:spcAft>
                <a:spcPts val="0"/>
              </a:spcAft>
            </a:pPr>
            <a:r>
              <a:rPr lang="de-DE" sz="1600" dirty="0">
                <a:ea typeface="Calibri" panose="020F0502020204030204" pitchFamily="34" charset="0"/>
                <a:cs typeface="Times New Roman" panose="02020603050405020304" pitchFamily="18" charset="0"/>
              </a:rPr>
              <a:t>„Wir wollen die </a:t>
            </a:r>
            <a:r>
              <a:rPr lang="de-DE" sz="1600" b="1" dirty="0">
                <a:solidFill>
                  <a:schemeClr val="accent1">
                    <a:lumMod val="75000"/>
                  </a:schemeClr>
                </a:solidFill>
                <a:ea typeface="Calibri" panose="020F0502020204030204" pitchFamily="34" charset="0"/>
                <a:cs typeface="Times New Roman" panose="02020603050405020304" pitchFamily="18" charset="0"/>
              </a:rPr>
              <a:t>Zukunftsfähigkeit</a:t>
            </a:r>
            <a:r>
              <a:rPr lang="de-DE" sz="1600" dirty="0">
                <a:ea typeface="Calibri" panose="020F0502020204030204" pitchFamily="34" charset="0"/>
                <a:cs typeface="Times New Roman" panose="02020603050405020304" pitchFamily="18" charset="0"/>
              </a:rPr>
              <a:t> und </a:t>
            </a:r>
            <a:r>
              <a:rPr lang="de-DE" sz="1600" b="1" dirty="0">
                <a:solidFill>
                  <a:schemeClr val="accent1">
                    <a:lumMod val="75000"/>
                  </a:schemeClr>
                </a:solidFill>
                <a:ea typeface="Calibri" panose="020F0502020204030204" pitchFamily="34" charset="0"/>
                <a:cs typeface="Times New Roman" panose="02020603050405020304" pitchFamily="18" charset="0"/>
              </a:rPr>
              <a:t>Innovationskraft</a:t>
            </a:r>
            <a:r>
              <a:rPr lang="de-DE" sz="1600" dirty="0">
                <a:ea typeface="Calibri" panose="020F0502020204030204" pitchFamily="34" charset="0"/>
                <a:cs typeface="Times New Roman" panose="02020603050405020304" pitchFamily="18" charset="0"/>
              </a:rPr>
              <a:t> unseres Unternehmens sichern, um dauerhaft Beschäftigung zu sichern“. </a:t>
            </a:r>
          </a:p>
        </p:txBody>
      </p:sp>
      <p:sp>
        <p:nvSpPr>
          <p:cNvPr id="8" name="Rechteck 7"/>
          <p:cNvSpPr/>
          <p:nvPr/>
        </p:nvSpPr>
        <p:spPr>
          <a:xfrm>
            <a:off x="7272980" y="3884749"/>
            <a:ext cx="4233220" cy="882742"/>
          </a:xfrm>
          <a:prstGeom prst="rect">
            <a:avLst/>
          </a:prstGeom>
        </p:spPr>
        <p:txBody>
          <a:bodyPr wrap="square">
            <a:spAutoFit/>
          </a:bodyPr>
          <a:lstStyle/>
          <a:p>
            <a:pPr lvl="1">
              <a:lnSpc>
                <a:spcPct val="107000"/>
              </a:lnSpc>
            </a:pPr>
            <a:r>
              <a:rPr lang="de-DE" sz="1600" dirty="0">
                <a:ea typeface="Calibri" panose="020F0502020204030204" pitchFamily="34" charset="0"/>
                <a:cs typeface="Times New Roman" panose="02020603050405020304" pitchFamily="18" charset="0"/>
              </a:rPr>
              <a:t>„Wir wollen </a:t>
            </a:r>
            <a:r>
              <a:rPr lang="de-DE" sz="1600" b="1" dirty="0">
                <a:solidFill>
                  <a:schemeClr val="accent1">
                    <a:lumMod val="75000"/>
                  </a:schemeClr>
                </a:solidFill>
                <a:ea typeface="Calibri" panose="020F0502020204030204" pitchFamily="34" charset="0"/>
                <a:cs typeface="Times New Roman" panose="02020603050405020304" pitchFamily="18" charset="0"/>
              </a:rPr>
              <a:t>positive Effekte </a:t>
            </a:r>
            <a:r>
              <a:rPr lang="de-DE" sz="1600" dirty="0">
                <a:ea typeface="Calibri" panose="020F0502020204030204" pitchFamily="34" charset="0"/>
                <a:cs typeface="Times New Roman" panose="02020603050405020304" pitchFamily="18" charset="0"/>
              </a:rPr>
              <a:t>für Beschäftigte </a:t>
            </a:r>
            <a:r>
              <a:rPr lang="de-DE" sz="1600" dirty="0" smtClean="0">
                <a:ea typeface="Calibri" panose="020F0502020204030204" pitchFamily="34" charset="0"/>
                <a:cs typeface="Times New Roman" panose="02020603050405020304" pitchFamily="18" charset="0"/>
              </a:rPr>
              <a:t>erzeugen.“</a:t>
            </a:r>
            <a:endParaRPr lang="de-DE" sz="1600" dirty="0">
              <a:ea typeface="Calibri" panose="020F0502020204030204" pitchFamily="34" charset="0"/>
              <a:cs typeface="Times New Roman" panose="02020603050405020304" pitchFamily="18" charset="0"/>
            </a:endParaRPr>
          </a:p>
          <a:p>
            <a:pPr lvl="1">
              <a:lnSpc>
                <a:spcPct val="107000"/>
              </a:lnSpc>
              <a:spcAft>
                <a:spcPts val="0"/>
              </a:spcAft>
            </a:pPr>
            <a:endParaRPr lang="de-DE" sz="1600" dirty="0">
              <a:effectLst/>
              <a:ea typeface="Calibri" panose="020F0502020204030204" pitchFamily="34" charset="0"/>
              <a:cs typeface="Times New Roman" panose="02020603050405020304" pitchFamily="18" charset="0"/>
            </a:endParaRPr>
          </a:p>
        </p:txBody>
      </p:sp>
      <p:sp>
        <p:nvSpPr>
          <p:cNvPr id="9" name="Rechteck 8"/>
          <p:cNvSpPr/>
          <p:nvPr/>
        </p:nvSpPr>
        <p:spPr>
          <a:xfrm>
            <a:off x="-44047" y="4622862"/>
            <a:ext cx="4741380" cy="619272"/>
          </a:xfrm>
          <a:prstGeom prst="rect">
            <a:avLst/>
          </a:prstGeom>
        </p:spPr>
        <p:txBody>
          <a:bodyPr wrap="square">
            <a:spAutoFit/>
          </a:bodyPr>
          <a:lstStyle/>
          <a:p>
            <a:pPr lvl="1">
              <a:lnSpc>
                <a:spcPct val="107000"/>
              </a:lnSpc>
              <a:spcAft>
                <a:spcPts val="0"/>
              </a:spcAft>
            </a:pPr>
            <a:r>
              <a:rPr lang="de-DE" sz="1600" dirty="0">
                <a:ea typeface="Calibri" panose="020F0502020204030204" pitchFamily="34" charset="0"/>
                <a:cs typeface="Times New Roman" panose="02020603050405020304" pitchFamily="18" charset="0"/>
              </a:rPr>
              <a:t>„Wir wollen die Beschäftigten mit diesem positiven Thema direkt und sinnvoll </a:t>
            </a:r>
            <a:r>
              <a:rPr lang="de-DE" sz="1600" b="1" dirty="0" smtClean="0">
                <a:solidFill>
                  <a:schemeClr val="accent1">
                    <a:lumMod val="75000"/>
                  </a:schemeClr>
                </a:solidFill>
                <a:ea typeface="Calibri" panose="020F0502020204030204" pitchFamily="34" charset="0"/>
                <a:cs typeface="Times New Roman" panose="02020603050405020304" pitchFamily="18" charset="0"/>
              </a:rPr>
              <a:t>einbinden</a:t>
            </a:r>
            <a:r>
              <a:rPr lang="de-DE" sz="1600" dirty="0" smtClean="0">
                <a:ea typeface="Calibri" panose="020F0502020204030204" pitchFamily="34" charset="0"/>
                <a:cs typeface="Times New Roman" panose="02020603050405020304" pitchFamily="18" charset="0"/>
              </a:rPr>
              <a:t>.“</a:t>
            </a:r>
            <a:endParaRPr lang="de-DE" sz="1600" dirty="0">
              <a:ea typeface="Calibri" panose="020F0502020204030204" pitchFamily="34" charset="0"/>
              <a:cs typeface="Times New Roman" panose="02020603050405020304" pitchFamily="18" charset="0"/>
            </a:endParaRPr>
          </a:p>
        </p:txBody>
      </p:sp>
      <p:sp>
        <p:nvSpPr>
          <p:cNvPr id="10" name="Rechteck 9"/>
          <p:cNvSpPr/>
          <p:nvPr/>
        </p:nvSpPr>
        <p:spPr>
          <a:xfrm>
            <a:off x="6096000" y="2324606"/>
            <a:ext cx="6096000" cy="619272"/>
          </a:xfrm>
          <a:prstGeom prst="rect">
            <a:avLst/>
          </a:prstGeom>
        </p:spPr>
        <p:txBody>
          <a:bodyPr>
            <a:spAutoFit/>
          </a:bodyPr>
          <a:lstStyle/>
          <a:p>
            <a:pPr lvl="1">
              <a:lnSpc>
                <a:spcPct val="107000"/>
              </a:lnSpc>
              <a:spcAft>
                <a:spcPts val="0"/>
              </a:spcAft>
            </a:pPr>
            <a:r>
              <a:rPr lang="de-DE" sz="1600" dirty="0">
                <a:ea typeface="Calibri" panose="020F0502020204030204" pitchFamily="34" charset="0"/>
                <a:cs typeface="Times New Roman" panose="02020603050405020304" pitchFamily="18" charset="0"/>
              </a:rPr>
              <a:t>„Die Beschäftigten finden das Thema wichtig und wir wollen diese </a:t>
            </a:r>
            <a:r>
              <a:rPr lang="de-DE" sz="1600" b="1" dirty="0">
                <a:solidFill>
                  <a:schemeClr val="accent1">
                    <a:lumMod val="75000"/>
                  </a:schemeClr>
                </a:solidFill>
                <a:ea typeface="Calibri" panose="020F0502020204030204" pitchFamily="34" charset="0"/>
                <a:cs typeface="Times New Roman" panose="02020603050405020304" pitchFamily="18" charset="0"/>
              </a:rPr>
              <a:t>Stimmung</a:t>
            </a:r>
            <a:r>
              <a:rPr lang="de-DE" sz="1600" dirty="0">
                <a:ea typeface="Calibri" panose="020F0502020204030204" pitchFamily="34" charset="0"/>
                <a:cs typeface="Times New Roman" panose="02020603050405020304" pitchFamily="18" charset="0"/>
              </a:rPr>
              <a:t> </a:t>
            </a:r>
            <a:r>
              <a:rPr lang="de-DE" sz="1600" dirty="0" smtClean="0">
                <a:ea typeface="Calibri" panose="020F0502020204030204" pitchFamily="34" charset="0"/>
                <a:cs typeface="Times New Roman" panose="02020603050405020304" pitchFamily="18" charset="0"/>
              </a:rPr>
              <a:t>aufnehmen.“</a:t>
            </a:r>
            <a:endParaRPr lang="de-DE" sz="1600" dirty="0">
              <a:ea typeface="Calibri" panose="020F0502020204030204" pitchFamily="34" charset="0"/>
              <a:cs typeface="Times New Roman" panose="02020603050405020304" pitchFamily="18" charset="0"/>
            </a:endParaRPr>
          </a:p>
        </p:txBody>
      </p:sp>
      <p:sp>
        <p:nvSpPr>
          <p:cNvPr id="11" name="Rechteck 10"/>
          <p:cNvSpPr/>
          <p:nvPr/>
        </p:nvSpPr>
        <p:spPr>
          <a:xfrm>
            <a:off x="556592" y="5552444"/>
            <a:ext cx="6096000" cy="882742"/>
          </a:xfrm>
          <a:prstGeom prst="rect">
            <a:avLst/>
          </a:prstGeom>
        </p:spPr>
        <p:txBody>
          <a:bodyPr>
            <a:spAutoFit/>
          </a:bodyPr>
          <a:lstStyle/>
          <a:p>
            <a:pPr lvl="1">
              <a:lnSpc>
                <a:spcPct val="107000"/>
              </a:lnSpc>
            </a:pPr>
            <a:r>
              <a:rPr lang="de-DE" sz="1600" dirty="0">
                <a:ea typeface="Calibri" panose="020F0502020204030204" pitchFamily="34" charset="0"/>
                <a:cs typeface="Times New Roman" panose="02020603050405020304" pitchFamily="18" charset="0"/>
              </a:rPr>
              <a:t>„Wir möchten ermöglich, dass die Kolleginnen und Kollegen gemeinsam etwas umsetzen können. So steigt das </a:t>
            </a:r>
            <a:r>
              <a:rPr lang="de-DE" sz="1600" b="1" dirty="0">
                <a:solidFill>
                  <a:schemeClr val="accent1">
                    <a:lumMod val="75000"/>
                  </a:schemeClr>
                </a:solidFill>
                <a:ea typeface="Calibri" panose="020F0502020204030204" pitchFamily="34" charset="0"/>
                <a:cs typeface="Times New Roman" panose="02020603050405020304" pitchFamily="18" charset="0"/>
              </a:rPr>
              <a:t>Zusammengehörigkeitsgefühl</a:t>
            </a:r>
            <a:r>
              <a:rPr lang="de-DE" sz="1600" dirty="0">
                <a:ea typeface="Calibri" panose="020F0502020204030204" pitchFamily="34" charset="0"/>
                <a:cs typeface="Times New Roman" panose="02020603050405020304" pitchFamily="18" charset="0"/>
              </a:rPr>
              <a:t> und das </a:t>
            </a:r>
            <a:r>
              <a:rPr lang="de-DE" sz="1600" dirty="0" smtClean="0">
                <a:ea typeface="Calibri" panose="020F0502020204030204" pitchFamily="34" charset="0"/>
                <a:cs typeface="Times New Roman" panose="02020603050405020304" pitchFamily="18" charset="0"/>
              </a:rPr>
              <a:t>Betriebsklima.“</a:t>
            </a:r>
            <a:endParaRPr lang="de-DE" sz="1600" dirty="0">
              <a:ea typeface="Calibri" panose="020F0502020204030204" pitchFamily="34" charset="0"/>
              <a:cs typeface="Times New Roman" panose="02020603050405020304" pitchFamily="18" charset="0"/>
            </a:endParaRPr>
          </a:p>
        </p:txBody>
      </p:sp>
      <p:sp>
        <p:nvSpPr>
          <p:cNvPr id="12" name="Rechteck 11"/>
          <p:cNvSpPr/>
          <p:nvPr/>
        </p:nvSpPr>
        <p:spPr>
          <a:xfrm>
            <a:off x="6096000" y="5684179"/>
            <a:ext cx="6096000" cy="619272"/>
          </a:xfrm>
          <a:prstGeom prst="rect">
            <a:avLst/>
          </a:prstGeom>
        </p:spPr>
        <p:txBody>
          <a:bodyPr>
            <a:spAutoFit/>
          </a:bodyPr>
          <a:lstStyle/>
          <a:p>
            <a:pPr lvl="1">
              <a:lnSpc>
                <a:spcPct val="107000"/>
              </a:lnSpc>
              <a:spcAft>
                <a:spcPts val="0"/>
              </a:spcAft>
            </a:pPr>
            <a:r>
              <a:rPr lang="de-DE" sz="1600" dirty="0">
                <a:ea typeface="Calibri" panose="020F0502020204030204" pitchFamily="34" charset="0"/>
                <a:cs typeface="Times New Roman" panose="02020603050405020304" pitchFamily="18" charset="0"/>
              </a:rPr>
              <a:t>„Wir wollen Beschäftigte umfassend qualifizieren und ein lebenslanges </a:t>
            </a:r>
            <a:r>
              <a:rPr lang="de-DE" sz="1600" b="1" dirty="0">
                <a:solidFill>
                  <a:schemeClr val="accent1">
                    <a:lumMod val="75000"/>
                  </a:schemeClr>
                </a:solidFill>
                <a:ea typeface="Calibri" panose="020F0502020204030204" pitchFamily="34" charset="0"/>
                <a:cs typeface="Times New Roman" panose="02020603050405020304" pitchFamily="18" charset="0"/>
              </a:rPr>
              <a:t>Lernen </a:t>
            </a:r>
            <a:r>
              <a:rPr lang="de-DE" sz="1600" dirty="0" smtClean="0">
                <a:ea typeface="Calibri" panose="020F0502020204030204" pitchFamily="34" charset="0"/>
                <a:cs typeface="Times New Roman" panose="02020603050405020304" pitchFamily="18" charset="0"/>
              </a:rPr>
              <a:t>ermöglichen.“</a:t>
            </a:r>
            <a:endParaRPr lang="de-DE" sz="1600" dirty="0">
              <a:ea typeface="Calibri" panose="020F0502020204030204" pitchFamily="34" charset="0"/>
              <a:cs typeface="Times New Roman" panose="02020603050405020304" pitchFamily="18" charset="0"/>
            </a:endParaRPr>
          </a:p>
        </p:txBody>
      </p:sp>
      <p:sp>
        <p:nvSpPr>
          <p:cNvPr id="13" name="Rechteck 12"/>
          <p:cNvSpPr/>
          <p:nvPr/>
        </p:nvSpPr>
        <p:spPr>
          <a:xfrm>
            <a:off x="73959" y="73959"/>
            <a:ext cx="3119717" cy="9547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Arial Narrow" panose="020B0606020202030204" pitchFamily="34" charset="0"/>
            </a:endParaRPr>
          </a:p>
        </p:txBody>
      </p:sp>
      <p:sp>
        <p:nvSpPr>
          <p:cNvPr id="17" name="Rechteck 16"/>
          <p:cNvSpPr/>
          <p:nvPr/>
        </p:nvSpPr>
        <p:spPr>
          <a:xfrm>
            <a:off x="6859380" y="3247887"/>
            <a:ext cx="4809066" cy="338554"/>
          </a:xfrm>
          <a:prstGeom prst="rect">
            <a:avLst/>
          </a:prstGeom>
        </p:spPr>
        <p:txBody>
          <a:bodyPr wrap="square">
            <a:spAutoFit/>
          </a:bodyPr>
          <a:lstStyle/>
          <a:p>
            <a:r>
              <a:rPr lang="de-DE" sz="1600" dirty="0" smtClean="0">
                <a:ea typeface="Calibri" panose="020F0502020204030204" pitchFamily="34" charset="0"/>
                <a:cs typeface="Times New Roman" panose="02020603050405020304" pitchFamily="18" charset="0"/>
              </a:rPr>
              <a:t>„Wir wollen den </a:t>
            </a:r>
            <a:r>
              <a:rPr lang="de-DE" sz="1600" b="1" dirty="0" smtClean="0">
                <a:solidFill>
                  <a:schemeClr val="accent1">
                    <a:lumMod val="75000"/>
                  </a:schemeClr>
                </a:solidFill>
                <a:ea typeface="Calibri" panose="020F0502020204030204" pitchFamily="34" charset="0"/>
                <a:cs typeface="Times New Roman" panose="02020603050405020304" pitchFamily="18" charset="0"/>
              </a:rPr>
              <a:t>Kunden </a:t>
            </a:r>
            <a:r>
              <a:rPr lang="de-DE" sz="1600" dirty="0" smtClean="0">
                <a:ea typeface="Calibri" panose="020F0502020204030204" pitchFamily="34" charset="0"/>
                <a:cs typeface="Times New Roman" panose="02020603050405020304" pitchFamily="18" charset="0"/>
              </a:rPr>
              <a:t>unser Engagement zeigen!“. </a:t>
            </a:r>
            <a:endParaRPr lang="de-DE" sz="1600" dirty="0"/>
          </a:p>
        </p:txBody>
      </p:sp>
      <p:sp>
        <p:nvSpPr>
          <p:cNvPr id="18" name="Rechteck 17"/>
          <p:cNvSpPr/>
          <p:nvPr/>
        </p:nvSpPr>
        <p:spPr>
          <a:xfrm>
            <a:off x="-44047" y="3417164"/>
            <a:ext cx="4542285" cy="830997"/>
          </a:xfrm>
          <a:prstGeom prst="rect">
            <a:avLst/>
          </a:prstGeom>
        </p:spPr>
        <p:txBody>
          <a:bodyPr wrap="square">
            <a:spAutoFit/>
          </a:bodyPr>
          <a:lstStyle/>
          <a:p>
            <a:pPr lvl="1"/>
            <a:r>
              <a:rPr lang="de-DE" sz="1600" dirty="0" smtClean="0"/>
              <a:t>„Wir wollen unsere </a:t>
            </a:r>
            <a:r>
              <a:rPr lang="de-DE" sz="1600" b="1" dirty="0" smtClean="0">
                <a:solidFill>
                  <a:schemeClr val="accent1">
                    <a:lumMod val="75000"/>
                  </a:schemeClr>
                </a:solidFill>
              </a:rPr>
              <a:t>Wettbewerbsfähigkeit</a:t>
            </a:r>
            <a:r>
              <a:rPr lang="de-DE" sz="1600" dirty="0" smtClean="0"/>
              <a:t> steigern und vom Kunden positiv wahrgenommen werden.“</a:t>
            </a:r>
            <a:endParaRPr lang="de-DE" sz="1600" dirty="0"/>
          </a:p>
        </p:txBody>
      </p:sp>
      <p:sp>
        <p:nvSpPr>
          <p:cNvPr id="19" name="Rechteck 18"/>
          <p:cNvSpPr/>
          <p:nvPr/>
        </p:nvSpPr>
        <p:spPr>
          <a:xfrm>
            <a:off x="6553624" y="4652053"/>
            <a:ext cx="4354605" cy="830997"/>
          </a:xfrm>
          <a:prstGeom prst="rect">
            <a:avLst/>
          </a:prstGeom>
        </p:spPr>
        <p:txBody>
          <a:bodyPr wrap="square">
            <a:spAutoFit/>
          </a:bodyPr>
          <a:lstStyle/>
          <a:p>
            <a:pPr lvl="1"/>
            <a:r>
              <a:rPr lang="de-DE" sz="1600" dirty="0" smtClean="0"/>
              <a:t>„Ideen, die den </a:t>
            </a:r>
            <a:r>
              <a:rPr lang="de-DE" sz="1600" b="1" dirty="0" smtClean="0">
                <a:solidFill>
                  <a:schemeClr val="accent1">
                    <a:lumMod val="75000"/>
                  </a:schemeClr>
                </a:solidFill>
              </a:rPr>
              <a:t>Ressourcenverbrauch </a:t>
            </a:r>
            <a:r>
              <a:rPr lang="de-DE" sz="1600" dirty="0" smtClean="0"/>
              <a:t>senken, helfen dem Betrieb auch </a:t>
            </a:r>
            <a:r>
              <a:rPr lang="de-DE" sz="1600" b="1" dirty="0" smtClean="0">
                <a:solidFill>
                  <a:schemeClr val="accent1">
                    <a:lumMod val="75000"/>
                  </a:schemeClr>
                </a:solidFill>
              </a:rPr>
              <a:t>Kosten </a:t>
            </a:r>
            <a:r>
              <a:rPr lang="de-DE" sz="1600" dirty="0" smtClean="0"/>
              <a:t>zu senken.“</a:t>
            </a:r>
            <a:endParaRPr lang="de-DE" sz="1600" dirty="0"/>
          </a:p>
        </p:txBody>
      </p:sp>
      <p:pic>
        <p:nvPicPr>
          <p:cNvPr id="20" name="Grafik 19"/>
          <p:cNvPicPr>
            <a:picLocks noChangeAspect="1"/>
          </p:cNvPicPr>
          <p:nvPr/>
        </p:nvPicPr>
        <p:blipFill>
          <a:blip r:embed="rId3"/>
          <a:stretch>
            <a:fillRect/>
          </a:stretch>
        </p:blipFill>
        <p:spPr>
          <a:xfrm>
            <a:off x="5041606" y="3330812"/>
            <a:ext cx="1274406" cy="1669767"/>
          </a:xfrm>
          <a:prstGeom prst="rect">
            <a:avLst/>
          </a:prstGeom>
        </p:spPr>
      </p:pic>
    </p:spTree>
    <p:extLst>
      <p:ext uri="{BB962C8B-B14F-4D97-AF65-F5344CB8AC3E}">
        <p14:creationId xmlns:p14="http://schemas.microsoft.com/office/powerpoint/2010/main" val="16324878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938820"/>
            <a:ext cx="9144000" cy="904741"/>
          </a:xfrm>
        </p:spPr>
        <p:txBody>
          <a:bodyPr>
            <a:normAutofit/>
          </a:bodyPr>
          <a:lstStyle/>
          <a:p>
            <a:pPr algn="ctr"/>
            <a:r>
              <a:rPr lang="de-DE" sz="2800" dirty="0" smtClean="0"/>
              <a:t>Warum ist Beteiligung für Betriebsräte wichtig? </a:t>
            </a:r>
            <a:endParaRPr lang="de-DE" sz="2800" dirty="0"/>
          </a:p>
        </p:txBody>
      </p:sp>
      <p:sp>
        <p:nvSpPr>
          <p:cNvPr id="3" name="Rechteck 2"/>
          <p:cNvSpPr/>
          <p:nvPr/>
        </p:nvSpPr>
        <p:spPr>
          <a:xfrm>
            <a:off x="143435" y="2399677"/>
            <a:ext cx="6096000" cy="981423"/>
          </a:xfrm>
          <a:prstGeom prst="rect">
            <a:avLst/>
          </a:prstGeom>
        </p:spPr>
        <p:txBody>
          <a:bodyPr>
            <a:spAutoFit/>
          </a:bodyPr>
          <a:lstStyle/>
          <a:p>
            <a:pPr lvl="1">
              <a:lnSpc>
                <a:spcPct val="107000"/>
              </a:lnSpc>
              <a:spcAft>
                <a:spcPts val="0"/>
              </a:spcAft>
            </a:pPr>
            <a:r>
              <a:rPr lang="de-DE" dirty="0">
                <a:ea typeface="Calibri" panose="020F0502020204030204" pitchFamily="34" charset="0"/>
                <a:cs typeface="Times New Roman" panose="02020603050405020304" pitchFamily="18" charset="0"/>
              </a:rPr>
              <a:t>„Wir wollen die Zukunftsfähigkeit und Innovationskraft unseres Unternehmens sichern, um dauerhaft Beschäftigung zu sichern“. </a:t>
            </a:r>
          </a:p>
        </p:txBody>
      </p:sp>
      <p:sp>
        <p:nvSpPr>
          <p:cNvPr id="8" name="Rechteck 7"/>
          <p:cNvSpPr/>
          <p:nvPr/>
        </p:nvSpPr>
        <p:spPr>
          <a:xfrm>
            <a:off x="7272980" y="4129009"/>
            <a:ext cx="4233220" cy="866199"/>
          </a:xfrm>
          <a:prstGeom prst="rect">
            <a:avLst/>
          </a:prstGeom>
        </p:spPr>
        <p:txBody>
          <a:bodyPr wrap="square">
            <a:spAutoFit/>
          </a:bodyPr>
          <a:lstStyle/>
          <a:p>
            <a:pPr lvl="1">
              <a:lnSpc>
                <a:spcPct val="107000"/>
              </a:lnSpc>
            </a:pPr>
            <a:r>
              <a:rPr lang="de-DE" dirty="0">
                <a:ea typeface="Calibri" panose="020F0502020204030204" pitchFamily="34" charset="0"/>
                <a:cs typeface="Times New Roman" panose="02020603050405020304" pitchFamily="18" charset="0"/>
              </a:rPr>
              <a:t>„Wir wollen positive Effekte für Beschäftigte </a:t>
            </a:r>
            <a:r>
              <a:rPr lang="de-DE" dirty="0" smtClean="0">
                <a:ea typeface="Calibri" panose="020F0502020204030204" pitchFamily="34" charset="0"/>
                <a:cs typeface="Times New Roman" panose="02020603050405020304" pitchFamily="18" charset="0"/>
              </a:rPr>
              <a:t>erzeugen.“</a:t>
            </a:r>
            <a:endParaRPr lang="de-DE" dirty="0">
              <a:ea typeface="Calibri" panose="020F0502020204030204" pitchFamily="34" charset="0"/>
              <a:cs typeface="Times New Roman" panose="02020603050405020304" pitchFamily="18" charset="0"/>
            </a:endParaRPr>
          </a:p>
          <a:p>
            <a:pPr lvl="1">
              <a:lnSpc>
                <a:spcPct val="107000"/>
              </a:lnSpc>
              <a:spcAft>
                <a:spcPts val="0"/>
              </a:spcAft>
            </a:pPr>
            <a:endParaRPr lang="de-DE" sz="1100" dirty="0">
              <a:effectLst/>
              <a:ea typeface="Calibri" panose="020F0502020204030204" pitchFamily="34" charset="0"/>
              <a:cs typeface="Times New Roman" panose="02020603050405020304" pitchFamily="18" charset="0"/>
            </a:endParaRPr>
          </a:p>
        </p:txBody>
      </p:sp>
      <p:sp>
        <p:nvSpPr>
          <p:cNvPr id="9" name="Rechteck 8"/>
          <p:cNvSpPr/>
          <p:nvPr/>
        </p:nvSpPr>
        <p:spPr>
          <a:xfrm>
            <a:off x="52293" y="4037479"/>
            <a:ext cx="4741380" cy="981423"/>
          </a:xfrm>
          <a:prstGeom prst="rect">
            <a:avLst/>
          </a:prstGeom>
        </p:spPr>
        <p:txBody>
          <a:bodyPr wrap="square">
            <a:spAutoFit/>
          </a:bodyPr>
          <a:lstStyle/>
          <a:p>
            <a:pPr lvl="1">
              <a:lnSpc>
                <a:spcPct val="107000"/>
              </a:lnSpc>
              <a:spcAft>
                <a:spcPts val="0"/>
              </a:spcAft>
            </a:pPr>
            <a:r>
              <a:rPr lang="de-DE" dirty="0">
                <a:ea typeface="Calibri" panose="020F0502020204030204" pitchFamily="34" charset="0"/>
                <a:cs typeface="Times New Roman" panose="02020603050405020304" pitchFamily="18" charset="0"/>
              </a:rPr>
              <a:t>„Wir wollen die Beschäftigten mit diesem positiven Thema direkt und sinnvoll </a:t>
            </a:r>
            <a:r>
              <a:rPr lang="de-DE" dirty="0" smtClean="0">
                <a:ea typeface="Calibri" panose="020F0502020204030204" pitchFamily="34" charset="0"/>
                <a:cs typeface="Times New Roman" panose="02020603050405020304" pitchFamily="18" charset="0"/>
              </a:rPr>
              <a:t>einbinden.“</a:t>
            </a:r>
            <a:endParaRPr lang="de-DE" dirty="0">
              <a:ea typeface="Calibri" panose="020F0502020204030204" pitchFamily="34" charset="0"/>
              <a:cs typeface="Times New Roman" panose="02020603050405020304" pitchFamily="18" charset="0"/>
            </a:endParaRPr>
          </a:p>
        </p:txBody>
      </p:sp>
      <p:sp>
        <p:nvSpPr>
          <p:cNvPr id="10" name="Rechteck 9"/>
          <p:cNvSpPr/>
          <p:nvPr/>
        </p:nvSpPr>
        <p:spPr>
          <a:xfrm>
            <a:off x="6341590" y="2464394"/>
            <a:ext cx="6096000" cy="685059"/>
          </a:xfrm>
          <a:prstGeom prst="rect">
            <a:avLst/>
          </a:prstGeom>
        </p:spPr>
        <p:txBody>
          <a:bodyPr>
            <a:spAutoFit/>
          </a:bodyPr>
          <a:lstStyle/>
          <a:p>
            <a:pPr lvl="1">
              <a:lnSpc>
                <a:spcPct val="107000"/>
              </a:lnSpc>
              <a:spcAft>
                <a:spcPts val="0"/>
              </a:spcAft>
            </a:pPr>
            <a:r>
              <a:rPr lang="de-DE" dirty="0">
                <a:ea typeface="Calibri" panose="020F0502020204030204" pitchFamily="34" charset="0"/>
                <a:cs typeface="Times New Roman" panose="02020603050405020304" pitchFamily="18" charset="0"/>
              </a:rPr>
              <a:t>„Die Beschäftigten finden das Thema wichtig und wir wollen diese Stimmung </a:t>
            </a:r>
            <a:r>
              <a:rPr lang="de-DE" dirty="0" smtClean="0">
                <a:ea typeface="Calibri" panose="020F0502020204030204" pitchFamily="34" charset="0"/>
                <a:cs typeface="Times New Roman" panose="02020603050405020304" pitchFamily="18" charset="0"/>
              </a:rPr>
              <a:t>aufnehmen.“</a:t>
            </a:r>
            <a:endParaRPr lang="de-DE" dirty="0">
              <a:ea typeface="Calibri" panose="020F0502020204030204" pitchFamily="34" charset="0"/>
              <a:cs typeface="Times New Roman" panose="02020603050405020304" pitchFamily="18" charset="0"/>
            </a:endParaRPr>
          </a:p>
        </p:txBody>
      </p:sp>
      <p:sp>
        <p:nvSpPr>
          <p:cNvPr id="11" name="Rechteck 10"/>
          <p:cNvSpPr/>
          <p:nvPr/>
        </p:nvSpPr>
        <p:spPr>
          <a:xfrm>
            <a:off x="0" y="5300675"/>
            <a:ext cx="6096000" cy="981423"/>
          </a:xfrm>
          <a:prstGeom prst="rect">
            <a:avLst/>
          </a:prstGeom>
        </p:spPr>
        <p:txBody>
          <a:bodyPr>
            <a:spAutoFit/>
          </a:bodyPr>
          <a:lstStyle/>
          <a:p>
            <a:pPr lvl="1">
              <a:lnSpc>
                <a:spcPct val="107000"/>
              </a:lnSpc>
            </a:pPr>
            <a:r>
              <a:rPr lang="de-DE" dirty="0">
                <a:ea typeface="Calibri" panose="020F0502020204030204" pitchFamily="34" charset="0"/>
                <a:cs typeface="Times New Roman" panose="02020603050405020304" pitchFamily="18" charset="0"/>
              </a:rPr>
              <a:t>„Wir möchten ermöglich, dass die Kolleginnen und Kollegen gemeinsam etwas umsetzen können. So steigt das Zusammengehörigkeitsgefühl und das </a:t>
            </a:r>
            <a:r>
              <a:rPr lang="de-DE" dirty="0" smtClean="0">
                <a:ea typeface="Calibri" panose="020F0502020204030204" pitchFamily="34" charset="0"/>
                <a:cs typeface="Times New Roman" panose="02020603050405020304" pitchFamily="18" charset="0"/>
              </a:rPr>
              <a:t>Betriebsklima.“</a:t>
            </a:r>
            <a:endParaRPr lang="de-DE" dirty="0">
              <a:ea typeface="Calibri" panose="020F0502020204030204" pitchFamily="34" charset="0"/>
              <a:cs typeface="Times New Roman" panose="02020603050405020304" pitchFamily="18" charset="0"/>
            </a:endParaRPr>
          </a:p>
        </p:txBody>
      </p:sp>
      <p:sp>
        <p:nvSpPr>
          <p:cNvPr id="12" name="Rechteck 11"/>
          <p:cNvSpPr/>
          <p:nvPr/>
        </p:nvSpPr>
        <p:spPr>
          <a:xfrm>
            <a:off x="6096000" y="5447113"/>
            <a:ext cx="6096000" cy="685059"/>
          </a:xfrm>
          <a:prstGeom prst="rect">
            <a:avLst/>
          </a:prstGeom>
        </p:spPr>
        <p:txBody>
          <a:bodyPr>
            <a:spAutoFit/>
          </a:bodyPr>
          <a:lstStyle/>
          <a:p>
            <a:pPr lvl="1">
              <a:lnSpc>
                <a:spcPct val="107000"/>
              </a:lnSpc>
              <a:spcAft>
                <a:spcPts val="0"/>
              </a:spcAft>
            </a:pPr>
            <a:r>
              <a:rPr lang="de-DE" dirty="0">
                <a:ea typeface="Calibri" panose="020F0502020204030204" pitchFamily="34" charset="0"/>
                <a:cs typeface="Times New Roman" panose="02020603050405020304" pitchFamily="18" charset="0"/>
              </a:rPr>
              <a:t>„Wir wollen Beschäftigte umfassend qualifizieren und ein lebenslanges Lernen </a:t>
            </a:r>
            <a:r>
              <a:rPr lang="de-DE" dirty="0" smtClean="0">
                <a:ea typeface="Calibri" panose="020F0502020204030204" pitchFamily="34" charset="0"/>
                <a:cs typeface="Times New Roman" panose="02020603050405020304" pitchFamily="18" charset="0"/>
              </a:rPr>
              <a:t>ermöglichen.“</a:t>
            </a:r>
            <a:endParaRPr lang="de-DE" dirty="0">
              <a:ea typeface="Calibri" panose="020F0502020204030204" pitchFamily="34" charset="0"/>
              <a:cs typeface="Times New Roman" panose="02020603050405020304" pitchFamily="18" charset="0"/>
            </a:endParaRPr>
          </a:p>
        </p:txBody>
      </p:sp>
      <p:sp>
        <p:nvSpPr>
          <p:cNvPr id="13" name="Rechteck 12"/>
          <p:cNvSpPr/>
          <p:nvPr/>
        </p:nvSpPr>
        <p:spPr>
          <a:xfrm>
            <a:off x="73959" y="73959"/>
            <a:ext cx="3119717" cy="9547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Arial Narrow" panose="020B0606020202030204" pitchFamily="34" charset="0"/>
            </a:endParaRPr>
          </a:p>
        </p:txBody>
      </p:sp>
      <p:pic>
        <p:nvPicPr>
          <p:cNvPr id="17" name="Grafik 16"/>
          <p:cNvPicPr>
            <a:picLocks noChangeAspect="1"/>
          </p:cNvPicPr>
          <p:nvPr/>
        </p:nvPicPr>
        <p:blipFill>
          <a:blip r:embed="rId3"/>
          <a:stretch>
            <a:fillRect/>
          </a:stretch>
        </p:blipFill>
        <p:spPr>
          <a:xfrm>
            <a:off x="5396123" y="3480982"/>
            <a:ext cx="1274406" cy="1669767"/>
          </a:xfrm>
          <a:prstGeom prst="rect">
            <a:avLst/>
          </a:prstGeom>
        </p:spPr>
      </p:pic>
    </p:spTree>
    <p:extLst>
      <p:ext uri="{BB962C8B-B14F-4D97-AF65-F5344CB8AC3E}">
        <p14:creationId xmlns:p14="http://schemas.microsoft.com/office/powerpoint/2010/main" val="39160995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p:cNvSpPr txBox="1">
            <a:spLocks/>
          </p:cNvSpPr>
          <p:nvPr/>
        </p:nvSpPr>
        <p:spPr>
          <a:xfrm>
            <a:off x="3664581" y="959793"/>
            <a:ext cx="5200214" cy="90474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4000" b="1" kern="1200">
                <a:solidFill>
                  <a:schemeClr val="tx1"/>
                </a:solidFill>
                <a:latin typeface="+mn-lt"/>
                <a:ea typeface="+mj-ea"/>
                <a:cs typeface="+mj-cs"/>
              </a:defRPr>
            </a:lvl1pPr>
          </a:lstStyle>
          <a:p>
            <a:r>
              <a:rPr lang="de-DE" sz="2800" dirty="0" smtClean="0"/>
              <a:t>Beteiligungsbegriff klären</a:t>
            </a:r>
            <a:endParaRPr lang="de-DE" sz="2800" dirty="0"/>
          </a:p>
        </p:txBody>
      </p:sp>
      <p:sp>
        <p:nvSpPr>
          <p:cNvPr id="9" name="Rechteck 8"/>
          <p:cNvSpPr/>
          <p:nvPr/>
        </p:nvSpPr>
        <p:spPr>
          <a:xfrm>
            <a:off x="4633958" y="3680622"/>
            <a:ext cx="3372924" cy="492443"/>
          </a:xfrm>
          <a:prstGeom prst="rect">
            <a:avLst/>
          </a:prstGeom>
        </p:spPr>
        <p:txBody>
          <a:bodyPr wrap="square">
            <a:spAutoFit/>
          </a:bodyPr>
          <a:lstStyle/>
          <a:p>
            <a:r>
              <a:rPr lang="de-DE" sz="2600" b="1" dirty="0">
                <a:solidFill>
                  <a:srgbClr val="006CB1"/>
                </a:solidFill>
              </a:rPr>
              <a:t>„Was </a:t>
            </a:r>
            <a:r>
              <a:rPr lang="de-DE" sz="2600" b="1" dirty="0" smtClean="0">
                <a:solidFill>
                  <a:srgbClr val="006CB1"/>
                </a:solidFill>
              </a:rPr>
              <a:t>ist Beteiligung</a:t>
            </a:r>
            <a:r>
              <a:rPr lang="de-DE" sz="2600" b="1" dirty="0">
                <a:solidFill>
                  <a:srgbClr val="006CB1"/>
                </a:solidFill>
              </a:rPr>
              <a:t>?“</a:t>
            </a:r>
          </a:p>
        </p:txBody>
      </p:sp>
      <p:sp>
        <p:nvSpPr>
          <p:cNvPr id="11" name="Rechteck 10"/>
          <p:cNvSpPr/>
          <p:nvPr/>
        </p:nvSpPr>
        <p:spPr>
          <a:xfrm>
            <a:off x="8669617" y="3315337"/>
            <a:ext cx="2505814" cy="369332"/>
          </a:xfrm>
          <a:prstGeom prst="rect">
            <a:avLst/>
          </a:prstGeom>
        </p:spPr>
        <p:txBody>
          <a:bodyPr wrap="none">
            <a:spAutoFit/>
          </a:bodyPr>
          <a:lstStyle/>
          <a:p>
            <a:pPr lvl="0">
              <a:buClr>
                <a:srgbClr val="808080"/>
              </a:buClr>
              <a:buSzPts val="600"/>
            </a:pPr>
            <a:r>
              <a:rPr lang="de-DE" dirty="0">
                <a:solidFill>
                  <a:prstClr val="black"/>
                </a:solidFill>
                <a:latin typeface="Arial" panose="020B0604020202020204" pitchFamily="34" charset="0"/>
                <a:ea typeface="Calibri" panose="020F0502020204030204" pitchFamily="34" charset="0"/>
                <a:cs typeface="Times New Roman" panose="02020603050405020304" pitchFamily="18" charset="0"/>
              </a:rPr>
              <a:t>vom Nutzen profitieren</a:t>
            </a:r>
          </a:p>
        </p:txBody>
      </p:sp>
      <p:sp>
        <p:nvSpPr>
          <p:cNvPr id="12" name="Rechteck 11"/>
          <p:cNvSpPr/>
          <p:nvPr/>
        </p:nvSpPr>
        <p:spPr>
          <a:xfrm>
            <a:off x="392611" y="2815391"/>
            <a:ext cx="1578317" cy="369332"/>
          </a:xfrm>
          <a:prstGeom prst="rect">
            <a:avLst/>
          </a:prstGeom>
        </p:spPr>
        <p:txBody>
          <a:bodyPr wrap="none">
            <a:spAutoFit/>
          </a:bodyPr>
          <a:lstStyle/>
          <a:p>
            <a:pPr lvl="0">
              <a:spcAft>
                <a:spcPts val="0"/>
              </a:spcAft>
              <a:buClr>
                <a:srgbClr val="808080"/>
              </a:buClr>
              <a:buSzPts val="600"/>
            </a:pPr>
            <a:r>
              <a:rPr lang="de-DE" dirty="0">
                <a:latin typeface="Arial" panose="020B0604020202020204" pitchFamily="34" charset="0"/>
                <a:ea typeface="Calibri" panose="020F0502020204030204" pitchFamily="34" charset="0"/>
                <a:cs typeface="Times New Roman" panose="02020603050405020304" pitchFamily="18" charset="0"/>
              </a:rPr>
              <a:t>betroffen sein</a:t>
            </a:r>
          </a:p>
        </p:txBody>
      </p:sp>
      <p:sp>
        <p:nvSpPr>
          <p:cNvPr id="13" name="Rechteck 12"/>
          <p:cNvSpPr/>
          <p:nvPr/>
        </p:nvSpPr>
        <p:spPr>
          <a:xfrm>
            <a:off x="8864795" y="4893742"/>
            <a:ext cx="2005677" cy="369332"/>
          </a:xfrm>
          <a:prstGeom prst="rect">
            <a:avLst/>
          </a:prstGeom>
        </p:spPr>
        <p:txBody>
          <a:bodyPr wrap="none">
            <a:spAutoFit/>
          </a:bodyPr>
          <a:lstStyle/>
          <a:p>
            <a:pPr lvl="0">
              <a:spcAft>
                <a:spcPts val="0"/>
              </a:spcAft>
              <a:buClr>
                <a:srgbClr val="808080"/>
              </a:buClr>
              <a:buSzPts val="600"/>
            </a:pPr>
            <a:r>
              <a:rPr lang="de-DE" dirty="0">
                <a:latin typeface="Arial" panose="020B0604020202020204" pitchFamily="34" charset="0"/>
                <a:ea typeface="Calibri" panose="020F0502020204030204" pitchFamily="34" charset="0"/>
                <a:cs typeface="Times New Roman" panose="02020603050405020304" pitchFamily="18" charset="0"/>
              </a:rPr>
              <a:t>eingebunden sein</a:t>
            </a:r>
          </a:p>
        </p:txBody>
      </p:sp>
      <p:sp>
        <p:nvSpPr>
          <p:cNvPr id="15" name="Rechteck 14"/>
          <p:cNvSpPr/>
          <p:nvPr/>
        </p:nvSpPr>
        <p:spPr>
          <a:xfrm>
            <a:off x="7116534" y="5637363"/>
            <a:ext cx="3031599" cy="369332"/>
          </a:xfrm>
          <a:prstGeom prst="rect">
            <a:avLst/>
          </a:prstGeom>
        </p:spPr>
        <p:txBody>
          <a:bodyPr wrap="none">
            <a:spAutoFit/>
          </a:bodyPr>
          <a:lstStyle/>
          <a:p>
            <a:pPr lvl="0">
              <a:spcAft>
                <a:spcPts val="0"/>
              </a:spcAft>
              <a:buClr>
                <a:srgbClr val="808080"/>
              </a:buClr>
              <a:buSzPts val="600"/>
            </a:pPr>
            <a:r>
              <a:rPr lang="de-DE" dirty="0">
                <a:latin typeface="Arial" panose="020B0604020202020204" pitchFamily="34" charset="0"/>
                <a:ea typeface="Calibri" panose="020F0502020204030204" pitchFamily="34" charset="0"/>
                <a:cs typeface="Times New Roman" panose="02020603050405020304" pitchFamily="18" charset="0"/>
              </a:rPr>
              <a:t>Entscheidungsmacht haben</a:t>
            </a:r>
          </a:p>
        </p:txBody>
      </p:sp>
      <p:sp>
        <p:nvSpPr>
          <p:cNvPr id="16" name="Rechteck 15"/>
          <p:cNvSpPr/>
          <p:nvPr/>
        </p:nvSpPr>
        <p:spPr>
          <a:xfrm>
            <a:off x="3664581" y="5552991"/>
            <a:ext cx="2326278" cy="369332"/>
          </a:xfrm>
          <a:prstGeom prst="rect">
            <a:avLst/>
          </a:prstGeom>
        </p:spPr>
        <p:txBody>
          <a:bodyPr wrap="none">
            <a:spAutoFit/>
          </a:bodyPr>
          <a:lstStyle/>
          <a:p>
            <a:pPr lvl="0">
              <a:spcAft>
                <a:spcPts val="0"/>
              </a:spcAft>
              <a:buClr>
                <a:srgbClr val="808080"/>
              </a:buClr>
              <a:buSzPts val="600"/>
            </a:pPr>
            <a:r>
              <a:rPr lang="de-DE" dirty="0">
                <a:latin typeface="Arial" panose="020B0604020202020204" pitchFamily="34" charset="0"/>
                <a:ea typeface="Calibri" panose="020F0502020204030204" pitchFamily="34" charset="0"/>
                <a:cs typeface="Times New Roman" panose="02020603050405020304" pitchFamily="18" charset="0"/>
              </a:rPr>
              <a:t>etwas gerne machen</a:t>
            </a:r>
          </a:p>
        </p:txBody>
      </p:sp>
      <p:sp>
        <p:nvSpPr>
          <p:cNvPr id="17" name="Rechteck 16"/>
          <p:cNvSpPr/>
          <p:nvPr/>
        </p:nvSpPr>
        <p:spPr>
          <a:xfrm>
            <a:off x="760886" y="5511483"/>
            <a:ext cx="1685077" cy="369332"/>
          </a:xfrm>
          <a:prstGeom prst="rect">
            <a:avLst/>
          </a:prstGeom>
        </p:spPr>
        <p:txBody>
          <a:bodyPr wrap="none">
            <a:spAutoFit/>
          </a:bodyPr>
          <a:lstStyle/>
          <a:p>
            <a:pPr lvl="0">
              <a:spcAft>
                <a:spcPts val="0"/>
              </a:spcAft>
              <a:buClr>
                <a:srgbClr val="808080"/>
              </a:buClr>
              <a:buSzPts val="600"/>
            </a:pPr>
            <a:r>
              <a:rPr lang="de-DE" dirty="0">
                <a:latin typeface="Arial" panose="020B0604020202020204" pitchFamily="34" charset="0"/>
                <a:ea typeface="Calibri" panose="020F0502020204030204" pitchFamily="34" charset="0"/>
                <a:cs typeface="Times New Roman" panose="02020603050405020304" pitchFamily="18" charset="0"/>
              </a:rPr>
              <a:t>zugehörig sein</a:t>
            </a:r>
          </a:p>
        </p:txBody>
      </p:sp>
      <p:sp>
        <p:nvSpPr>
          <p:cNvPr id="18" name="Rechteck 17"/>
          <p:cNvSpPr/>
          <p:nvPr/>
        </p:nvSpPr>
        <p:spPr>
          <a:xfrm>
            <a:off x="7680960" y="2555662"/>
            <a:ext cx="1620957" cy="369332"/>
          </a:xfrm>
          <a:prstGeom prst="rect">
            <a:avLst/>
          </a:prstGeom>
        </p:spPr>
        <p:txBody>
          <a:bodyPr wrap="none">
            <a:spAutoFit/>
          </a:bodyPr>
          <a:lstStyle/>
          <a:p>
            <a:pPr lvl="0">
              <a:spcAft>
                <a:spcPts val="0"/>
              </a:spcAft>
              <a:buClr>
                <a:srgbClr val="808080"/>
              </a:buClr>
              <a:buSzPts val="600"/>
            </a:pPr>
            <a:r>
              <a:rPr lang="de-DE" dirty="0">
                <a:latin typeface="Arial" panose="020B0604020202020204" pitchFamily="34" charset="0"/>
                <a:ea typeface="Calibri" panose="020F0502020204030204" pitchFamily="34" charset="0"/>
                <a:cs typeface="Times New Roman" panose="02020603050405020304" pitchFamily="18" charset="0"/>
              </a:rPr>
              <a:t>Komplize sein</a:t>
            </a:r>
          </a:p>
        </p:txBody>
      </p:sp>
      <p:sp>
        <p:nvSpPr>
          <p:cNvPr id="19" name="Rechteck 18"/>
          <p:cNvSpPr/>
          <p:nvPr/>
        </p:nvSpPr>
        <p:spPr>
          <a:xfrm>
            <a:off x="2329764" y="2446059"/>
            <a:ext cx="1903085" cy="369332"/>
          </a:xfrm>
          <a:prstGeom prst="rect">
            <a:avLst/>
          </a:prstGeom>
        </p:spPr>
        <p:txBody>
          <a:bodyPr wrap="none">
            <a:spAutoFit/>
          </a:bodyPr>
          <a:lstStyle/>
          <a:p>
            <a:pPr lvl="0">
              <a:spcAft>
                <a:spcPts val="0"/>
              </a:spcAft>
              <a:buClr>
                <a:srgbClr val="808080"/>
              </a:buClr>
              <a:buSzPts val="600"/>
            </a:pPr>
            <a:r>
              <a:rPr lang="de-DE" dirty="0">
                <a:latin typeface="Arial" panose="020B0604020202020204" pitchFamily="34" charset="0"/>
                <a:ea typeface="Calibri" panose="020F0502020204030204" pitchFamily="34" charset="0"/>
                <a:cs typeface="Times New Roman" panose="02020603050405020304" pitchFamily="18" charset="0"/>
              </a:rPr>
              <a:t>Bescheid wissen</a:t>
            </a:r>
          </a:p>
        </p:txBody>
      </p:sp>
      <p:sp>
        <p:nvSpPr>
          <p:cNvPr id="20" name="Rechteck 19"/>
          <p:cNvSpPr/>
          <p:nvPr/>
        </p:nvSpPr>
        <p:spPr>
          <a:xfrm>
            <a:off x="4721264" y="6192813"/>
            <a:ext cx="2775119" cy="369332"/>
          </a:xfrm>
          <a:prstGeom prst="rect">
            <a:avLst/>
          </a:prstGeom>
        </p:spPr>
        <p:txBody>
          <a:bodyPr wrap="none">
            <a:spAutoFit/>
          </a:bodyPr>
          <a:lstStyle/>
          <a:p>
            <a:pPr lvl="0">
              <a:spcAft>
                <a:spcPts val="0"/>
              </a:spcAft>
              <a:buClr>
                <a:srgbClr val="808080"/>
              </a:buClr>
              <a:buSzPts val="600"/>
            </a:pPr>
            <a:r>
              <a:rPr lang="de-DE" dirty="0">
                <a:latin typeface="Arial" panose="020B0604020202020204" pitchFamily="34" charset="0"/>
                <a:ea typeface="Calibri" panose="020F0502020204030204" pitchFamily="34" charset="0"/>
                <a:cs typeface="Times New Roman" panose="02020603050405020304" pitchFamily="18" charset="0"/>
              </a:rPr>
              <a:t>Können einfließen lassen</a:t>
            </a:r>
          </a:p>
        </p:txBody>
      </p:sp>
      <p:sp>
        <p:nvSpPr>
          <p:cNvPr id="21" name="Rechteck 20"/>
          <p:cNvSpPr/>
          <p:nvPr/>
        </p:nvSpPr>
        <p:spPr>
          <a:xfrm>
            <a:off x="228688" y="4481511"/>
            <a:ext cx="2403222" cy="369332"/>
          </a:xfrm>
          <a:prstGeom prst="rect">
            <a:avLst/>
          </a:prstGeom>
        </p:spPr>
        <p:txBody>
          <a:bodyPr wrap="none">
            <a:spAutoFit/>
          </a:bodyPr>
          <a:lstStyle/>
          <a:p>
            <a:pPr lvl="0">
              <a:spcAft>
                <a:spcPts val="0"/>
              </a:spcAft>
              <a:buClr>
                <a:srgbClr val="808080"/>
              </a:buClr>
              <a:buSzPts val="600"/>
            </a:pPr>
            <a:r>
              <a:rPr lang="de-DE" dirty="0">
                <a:latin typeface="Arial" panose="020B0604020202020204" pitchFamily="34" charset="0"/>
                <a:ea typeface="Calibri" panose="020F0502020204030204" pitchFamily="34" charset="0"/>
                <a:cs typeface="Times New Roman" panose="02020603050405020304" pitchFamily="18" charset="0"/>
              </a:rPr>
              <a:t>mitverantwortlich sein</a:t>
            </a:r>
          </a:p>
        </p:txBody>
      </p:sp>
      <p:sp>
        <p:nvSpPr>
          <p:cNvPr id="22" name="Rechteck 21"/>
          <p:cNvSpPr/>
          <p:nvPr/>
        </p:nvSpPr>
        <p:spPr>
          <a:xfrm>
            <a:off x="2445963" y="6102192"/>
            <a:ext cx="1236236" cy="369332"/>
          </a:xfrm>
          <a:prstGeom prst="rect">
            <a:avLst/>
          </a:prstGeom>
        </p:spPr>
        <p:txBody>
          <a:bodyPr wrap="none">
            <a:spAutoFit/>
          </a:bodyPr>
          <a:lstStyle/>
          <a:p>
            <a:pPr lvl="0">
              <a:spcAft>
                <a:spcPts val="0"/>
              </a:spcAft>
              <a:buClr>
                <a:srgbClr val="808080"/>
              </a:buClr>
              <a:buSzPts val="600"/>
            </a:pPr>
            <a:r>
              <a:rPr lang="de-DE" dirty="0">
                <a:latin typeface="Arial" panose="020B0604020202020204" pitchFamily="34" charset="0"/>
                <a:ea typeface="Calibri" panose="020F0502020204030204" pitchFamily="34" charset="0"/>
                <a:cs typeface="Times New Roman" panose="02020603050405020304" pitchFamily="18" charset="0"/>
              </a:rPr>
              <a:t>dabei sein</a:t>
            </a:r>
          </a:p>
        </p:txBody>
      </p:sp>
      <p:sp>
        <p:nvSpPr>
          <p:cNvPr id="23" name="Rechteck 22"/>
          <p:cNvSpPr/>
          <p:nvPr/>
        </p:nvSpPr>
        <p:spPr>
          <a:xfrm>
            <a:off x="1181770" y="3601829"/>
            <a:ext cx="2736647" cy="369332"/>
          </a:xfrm>
          <a:prstGeom prst="rect">
            <a:avLst/>
          </a:prstGeom>
        </p:spPr>
        <p:txBody>
          <a:bodyPr wrap="none">
            <a:spAutoFit/>
          </a:bodyPr>
          <a:lstStyle/>
          <a:p>
            <a:pPr lvl="0">
              <a:spcAft>
                <a:spcPts val="0"/>
              </a:spcAft>
              <a:buClr>
                <a:srgbClr val="808080"/>
              </a:buClr>
              <a:buSzPts val="600"/>
            </a:pPr>
            <a:r>
              <a:rPr lang="de-DE" dirty="0">
                <a:latin typeface="Arial" panose="020B0604020202020204" pitchFamily="34" charset="0"/>
                <a:ea typeface="Calibri" panose="020F0502020204030204" pitchFamily="34" charset="0"/>
                <a:cs typeface="Times New Roman" panose="02020603050405020304" pitchFamily="18" charset="0"/>
              </a:rPr>
              <a:t>Wissen einfließen lassen</a:t>
            </a:r>
          </a:p>
        </p:txBody>
      </p:sp>
      <p:sp>
        <p:nvSpPr>
          <p:cNvPr id="24" name="Rechteck 23"/>
          <p:cNvSpPr/>
          <p:nvPr/>
        </p:nvSpPr>
        <p:spPr>
          <a:xfrm>
            <a:off x="9438861" y="4085601"/>
            <a:ext cx="2108269" cy="369332"/>
          </a:xfrm>
          <a:prstGeom prst="rect">
            <a:avLst/>
          </a:prstGeom>
        </p:spPr>
        <p:txBody>
          <a:bodyPr wrap="none">
            <a:spAutoFit/>
          </a:bodyPr>
          <a:lstStyle/>
          <a:p>
            <a:pPr lvl="0">
              <a:spcAft>
                <a:spcPts val="0"/>
              </a:spcAft>
              <a:buClr>
                <a:srgbClr val="808080"/>
              </a:buClr>
              <a:buSzPts val="600"/>
            </a:pPr>
            <a:r>
              <a:rPr lang="de-DE" dirty="0">
                <a:latin typeface="Arial" panose="020B0604020202020204" pitchFamily="34" charset="0"/>
                <a:ea typeface="Calibri" panose="020F0502020204030204" pitchFamily="34" charset="0"/>
                <a:cs typeface="Times New Roman" panose="02020603050405020304" pitchFamily="18" charset="0"/>
              </a:rPr>
              <a:t>in etwas eingreifen</a:t>
            </a:r>
          </a:p>
        </p:txBody>
      </p:sp>
      <p:sp>
        <p:nvSpPr>
          <p:cNvPr id="25" name="Rechteck 24"/>
          <p:cNvSpPr/>
          <p:nvPr/>
        </p:nvSpPr>
        <p:spPr>
          <a:xfrm>
            <a:off x="9577188" y="6065701"/>
            <a:ext cx="1454244" cy="369332"/>
          </a:xfrm>
          <a:prstGeom prst="rect">
            <a:avLst/>
          </a:prstGeom>
        </p:spPr>
        <p:txBody>
          <a:bodyPr wrap="none">
            <a:spAutoFit/>
          </a:bodyPr>
          <a:lstStyle/>
          <a:p>
            <a:pPr lvl="0">
              <a:spcAft>
                <a:spcPts val="0"/>
              </a:spcAft>
              <a:buClr>
                <a:srgbClr val="808080"/>
              </a:buClr>
              <a:buSzPts val="600"/>
            </a:pPr>
            <a:r>
              <a:rPr lang="de-DE" dirty="0">
                <a:latin typeface="Arial" panose="020B0604020202020204" pitchFamily="34" charset="0"/>
                <a:ea typeface="Calibri" panose="020F0502020204030204" pitchFamily="34" charset="0"/>
                <a:cs typeface="Times New Roman" panose="02020603050405020304" pitchFamily="18" charset="0"/>
              </a:rPr>
              <a:t>dienlich sein</a:t>
            </a:r>
          </a:p>
        </p:txBody>
      </p:sp>
      <p:sp>
        <p:nvSpPr>
          <p:cNvPr id="26" name="Rechteck 25"/>
          <p:cNvSpPr/>
          <p:nvPr/>
        </p:nvSpPr>
        <p:spPr>
          <a:xfrm>
            <a:off x="4073548" y="3108171"/>
            <a:ext cx="1120820" cy="369332"/>
          </a:xfrm>
          <a:prstGeom prst="rect">
            <a:avLst/>
          </a:prstGeom>
        </p:spPr>
        <p:txBody>
          <a:bodyPr wrap="none">
            <a:spAutoFit/>
          </a:bodyPr>
          <a:lstStyle/>
          <a:p>
            <a:pPr lvl="0">
              <a:spcAft>
                <a:spcPts val="0"/>
              </a:spcAft>
              <a:buClr>
                <a:srgbClr val="808080"/>
              </a:buClr>
              <a:buSzPts val="600"/>
            </a:pPr>
            <a:r>
              <a:rPr lang="de-DE" dirty="0">
                <a:latin typeface="Arial" panose="020B0604020202020204" pitchFamily="34" charset="0"/>
                <a:ea typeface="Calibri" panose="020F0502020204030204" pitchFamily="34" charset="0"/>
                <a:cs typeface="Times New Roman" panose="02020603050405020304" pitchFamily="18" charset="0"/>
              </a:rPr>
              <a:t>mithelfen</a:t>
            </a:r>
          </a:p>
        </p:txBody>
      </p:sp>
      <p:sp>
        <p:nvSpPr>
          <p:cNvPr id="27" name="Rechteck 26"/>
          <p:cNvSpPr/>
          <p:nvPr/>
        </p:nvSpPr>
        <p:spPr>
          <a:xfrm>
            <a:off x="6564076" y="4969545"/>
            <a:ext cx="1864613" cy="369332"/>
          </a:xfrm>
          <a:prstGeom prst="rect">
            <a:avLst/>
          </a:prstGeom>
        </p:spPr>
        <p:txBody>
          <a:bodyPr wrap="none">
            <a:spAutoFit/>
          </a:bodyPr>
          <a:lstStyle/>
          <a:p>
            <a:pPr lvl="0">
              <a:spcAft>
                <a:spcPts val="0"/>
              </a:spcAft>
              <a:buClr>
                <a:srgbClr val="808080"/>
              </a:buClr>
              <a:buSzPts val="600"/>
            </a:pPr>
            <a:r>
              <a:rPr lang="de-DE" dirty="0" smtClean="0">
                <a:latin typeface="Arial" panose="020B0604020202020204" pitchFamily="34" charset="0"/>
                <a:ea typeface="Calibri" panose="020F0502020204030204" pitchFamily="34" charset="0"/>
                <a:cs typeface="Times New Roman" panose="02020603050405020304" pitchFamily="18" charset="0"/>
              </a:rPr>
              <a:t>Sich einmischen</a:t>
            </a:r>
            <a:endParaRPr lang="de-DE" dirty="0">
              <a:latin typeface="Arial" panose="020B0604020202020204" pitchFamily="34" charset="0"/>
              <a:ea typeface="Calibri" panose="020F0502020204030204" pitchFamily="34" charset="0"/>
              <a:cs typeface="Times New Roman" panose="02020603050405020304" pitchFamily="18" charset="0"/>
            </a:endParaRPr>
          </a:p>
        </p:txBody>
      </p:sp>
      <p:sp>
        <p:nvSpPr>
          <p:cNvPr id="29" name="Rechteck 28"/>
          <p:cNvSpPr/>
          <p:nvPr/>
        </p:nvSpPr>
        <p:spPr>
          <a:xfrm>
            <a:off x="3132807" y="4478307"/>
            <a:ext cx="1313180" cy="369332"/>
          </a:xfrm>
          <a:prstGeom prst="rect">
            <a:avLst/>
          </a:prstGeom>
        </p:spPr>
        <p:txBody>
          <a:bodyPr wrap="none">
            <a:spAutoFit/>
          </a:bodyPr>
          <a:lstStyle/>
          <a:p>
            <a:pPr lvl="0">
              <a:spcAft>
                <a:spcPts val="0"/>
              </a:spcAft>
              <a:buClr>
                <a:srgbClr val="808080"/>
              </a:buClr>
              <a:buSzPts val="600"/>
            </a:pPr>
            <a:r>
              <a:rPr lang="de-DE" dirty="0" smtClean="0">
                <a:latin typeface="Arial" panose="020B0604020202020204" pitchFamily="34" charset="0"/>
                <a:ea typeface="Calibri" panose="020F0502020204030204" pitchFamily="34" charset="0"/>
                <a:cs typeface="Times New Roman" panose="02020603050405020304" pitchFamily="18" charset="0"/>
              </a:rPr>
              <a:t>mitmachen</a:t>
            </a:r>
            <a:endParaRPr lang="de-DE" dirty="0">
              <a:latin typeface="Arial" panose="020B0604020202020204" pitchFamily="34" charset="0"/>
              <a:ea typeface="Calibri" panose="020F0502020204030204" pitchFamily="34" charset="0"/>
              <a:cs typeface="Times New Roman" panose="02020603050405020304" pitchFamily="18" charset="0"/>
            </a:endParaRPr>
          </a:p>
        </p:txBody>
      </p:sp>
      <p:sp>
        <p:nvSpPr>
          <p:cNvPr id="30" name="Rechteck 29"/>
          <p:cNvSpPr/>
          <p:nvPr/>
        </p:nvSpPr>
        <p:spPr>
          <a:xfrm>
            <a:off x="2323885" y="5003790"/>
            <a:ext cx="1569660" cy="369332"/>
          </a:xfrm>
          <a:prstGeom prst="rect">
            <a:avLst/>
          </a:prstGeom>
        </p:spPr>
        <p:txBody>
          <a:bodyPr wrap="none">
            <a:spAutoFit/>
          </a:bodyPr>
          <a:lstStyle/>
          <a:p>
            <a:pPr lvl="0">
              <a:spcAft>
                <a:spcPts val="0"/>
              </a:spcAft>
              <a:buClr>
                <a:srgbClr val="808080"/>
              </a:buClr>
              <a:buSzPts val="600"/>
            </a:pPr>
            <a:r>
              <a:rPr lang="de-DE" dirty="0">
                <a:latin typeface="Arial" panose="020B0604020202020204" pitchFamily="34" charset="0"/>
                <a:ea typeface="Calibri" panose="020F0502020204030204" pitchFamily="34" charset="0"/>
                <a:cs typeface="Times New Roman" panose="02020603050405020304" pitchFamily="18" charset="0"/>
              </a:rPr>
              <a:t>anteilnehmen</a:t>
            </a:r>
          </a:p>
        </p:txBody>
      </p:sp>
      <p:sp>
        <p:nvSpPr>
          <p:cNvPr id="31" name="Rechteck 30"/>
          <p:cNvSpPr/>
          <p:nvPr/>
        </p:nvSpPr>
        <p:spPr>
          <a:xfrm>
            <a:off x="9922524" y="2507196"/>
            <a:ext cx="1313180" cy="369332"/>
          </a:xfrm>
          <a:prstGeom prst="rect">
            <a:avLst/>
          </a:prstGeom>
        </p:spPr>
        <p:txBody>
          <a:bodyPr wrap="none">
            <a:spAutoFit/>
          </a:bodyPr>
          <a:lstStyle/>
          <a:p>
            <a:pPr lvl="0">
              <a:spcAft>
                <a:spcPts val="0"/>
              </a:spcAft>
              <a:buClr>
                <a:srgbClr val="808080"/>
              </a:buClr>
              <a:buSzPts val="600"/>
            </a:pPr>
            <a:r>
              <a:rPr lang="de-DE" dirty="0">
                <a:latin typeface="Arial" panose="020B0604020202020204" pitchFamily="34" charset="0"/>
                <a:ea typeface="Calibri" panose="020F0502020204030204" pitchFamily="34" charset="0"/>
                <a:cs typeface="Times New Roman" panose="02020603050405020304" pitchFamily="18" charset="0"/>
              </a:rPr>
              <a:t>teilnehmen</a:t>
            </a:r>
          </a:p>
        </p:txBody>
      </p:sp>
      <p:sp>
        <p:nvSpPr>
          <p:cNvPr id="32" name="Rechteck 31"/>
          <p:cNvSpPr/>
          <p:nvPr/>
        </p:nvSpPr>
        <p:spPr>
          <a:xfrm>
            <a:off x="5532218" y="2549687"/>
            <a:ext cx="1120820" cy="369332"/>
          </a:xfrm>
          <a:prstGeom prst="rect">
            <a:avLst/>
          </a:prstGeom>
        </p:spPr>
        <p:txBody>
          <a:bodyPr wrap="none">
            <a:spAutoFit/>
          </a:bodyPr>
          <a:lstStyle/>
          <a:p>
            <a:pPr lvl="0">
              <a:spcAft>
                <a:spcPts val="0"/>
              </a:spcAft>
              <a:buClr>
                <a:srgbClr val="808080"/>
              </a:buClr>
              <a:buSzPts val="600"/>
            </a:pPr>
            <a:r>
              <a:rPr lang="de-DE" dirty="0">
                <a:latin typeface="Arial" panose="020B0604020202020204" pitchFamily="34" charset="0"/>
                <a:ea typeface="Calibri" panose="020F0502020204030204" pitchFamily="34" charset="0"/>
                <a:cs typeface="Times New Roman" panose="02020603050405020304" pitchFamily="18" charset="0"/>
              </a:rPr>
              <a:t>teilhaben</a:t>
            </a:r>
          </a:p>
        </p:txBody>
      </p:sp>
      <p:sp>
        <p:nvSpPr>
          <p:cNvPr id="33" name="Rechteck 32"/>
          <p:cNvSpPr/>
          <p:nvPr/>
        </p:nvSpPr>
        <p:spPr>
          <a:xfrm>
            <a:off x="4946884" y="4709076"/>
            <a:ext cx="1249060" cy="369332"/>
          </a:xfrm>
          <a:prstGeom prst="rect">
            <a:avLst/>
          </a:prstGeom>
        </p:spPr>
        <p:txBody>
          <a:bodyPr wrap="none">
            <a:spAutoFit/>
          </a:bodyPr>
          <a:lstStyle/>
          <a:p>
            <a:pPr lvl="0">
              <a:spcAft>
                <a:spcPts val="0"/>
              </a:spcAft>
              <a:buClr>
                <a:srgbClr val="808080"/>
              </a:buClr>
              <a:buSzPts val="600"/>
            </a:pPr>
            <a:r>
              <a:rPr lang="de-DE" dirty="0">
                <a:latin typeface="Arial" panose="020B0604020202020204" pitchFamily="34" charset="0"/>
                <a:ea typeface="Calibri" panose="020F0502020204030204" pitchFamily="34" charset="0"/>
                <a:cs typeface="Times New Roman" panose="02020603050405020304" pitchFamily="18" charset="0"/>
              </a:rPr>
              <a:t>mitdenken</a:t>
            </a:r>
          </a:p>
        </p:txBody>
      </p:sp>
      <p:sp>
        <p:nvSpPr>
          <p:cNvPr id="34" name="Rechteck 33"/>
          <p:cNvSpPr/>
          <p:nvPr/>
        </p:nvSpPr>
        <p:spPr>
          <a:xfrm>
            <a:off x="7423375" y="4263062"/>
            <a:ext cx="1441420" cy="369332"/>
          </a:xfrm>
          <a:prstGeom prst="rect">
            <a:avLst/>
          </a:prstGeom>
        </p:spPr>
        <p:txBody>
          <a:bodyPr wrap="none">
            <a:spAutoFit/>
          </a:bodyPr>
          <a:lstStyle/>
          <a:p>
            <a:pPr lvl="0">
              <a:spcAft>
                <a:spcPts val="0"/>
              </a:spcAft>
              <a:buClr>
                <a:srgbClr val="808080"/>
              </a:buClr>
              <a:buSzPts val="600"/>
            </a:pPr>
            <a:r>
              <a:rPr lang="de-DE" dirty="0" smtClean="0">
                <a:latin typeface="Arial" panose="020B0604020202020204" pitchFamily="34" charset="0"/>
                <a:ea typeface="Calibri" panose="020F0502020204030204" pitchFamily="34" charset="0"/>
                <a:cs typeface="Times New Roman" panose="02020603050405020304" pitchFamily="18" charset="0"/>
              </a:rPr>
              <a:t>partizipieren</a:t>
            </a:r>
            <a:endParaRPr lang="de-DE" dirty="0">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95994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p:bldP spid="16" grpId="0"/>
      <p:bldP spid="17" grpId="0"/>
      <p:bldP spid="18" grpId="0"/>
      <p:bldP spid="19" grpId="0"/>
      <p:bldP spid="20" grpId="0"/>
      <p:bldP spid="21" grpId="0"/>
      <p:bldP spid="22" grpId="0"/>
      <p:bldP spid="23" grpId="0"/>
      <p:bldP spid="24" grpId="0"/>
      <p:bldP spid="25" grpId="0"/>
      <p:bldP spid="26" grpId="0"/>
      <p:bldP spid="27" grpId="0"/>
      <p:bldP spid="29" grpId="0"/>
      <p:bldP spid="30" grpId="0"/>
      <p:bldP spid="31" grpId="0"/>
      <p:bldP spid="32" grpId="0"/>
      <p:bldP spid="33" grpId="0"/>
      <p:bldP spid="3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feil nach rechts 4"/>
          <p:cNvSpPr/>
          <p:nvPr/>
        </p:nvSpPr>
        <p:spPr>
          <a:xfrm>
            <a:off x="476155" y="5668697"/>
            <a:ext cx="11328935" cy="627185"/>
          </a:xfrm>
          <a:prstGeom prst="rightArrow">
            <a:avLst/>
          </a:prstGeom>
          <a:solidFill>
            <a:srgbClr val="006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Arial Narrow" panose="020B0606020202030204" pitchFamily="34" charset="0"/>
            </a:endParaRPr>
          </a:p>
        </p:txBody>
      </p:sp>
      <p:sp>
        <p:nvSpPr>
          <p:cNvPr id="17" name="Rechteck 16"/>
          <p:cNvSpPr/>
          <p:nvPr/>
        </p:nvSpPr>
        <p:spPr>
          <a:xfrm>
            <a:off x="3049661" y="4730743"/>
            <a:ext cx="8513689" cy="839744"/>
          </a:xfrm>
          <a:prstGeom prst="rect">
            <a:avLst/>
          </a:prstGeom>
          <a:solidFill>
            <a:srgbClr val="86B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ysClr val="windowText" lastClr="000000"/>
                </a:solidFill>
              </a:rPr>
              <a:t>Interesse</a:t>
            </a:r>
            <a:r>
              <a:rPr lang="de-DE" dirty="0" smtClean="0">
                <a:solidFill>
                  <a:sysClr val="windowText" lastClr="000000"/>
                </a:solidFill>
              </a:rPr>
              <a:t> wecken und </a:t>
            </a:r>
            <a:r>
              <a:rPr lang="de-DE" b="1" dirty="0" smtClean="0">
                <a:solidFill>
                  <a:sysClr val="windowText" lastClr="000000"/>
                </a:solidFill>
              </a:rPr>
              <a:t>Informieren</a:t>
            </a:r>
            <a:endParaRPr lang="de-DE" b="1" dirty="0">
              <a:solidFill>
                <a:sysClr val="windowText" lastClr="000000"/>
              </a:solidFill>
            </a:endParaRPr>
          </a:p>
        </p:txBody>
      </p:sp>
      <p:sp>
        <p:nvSpPr>
          <p:cNvPr id="19" name="Rechteck 18"/>
          <p:cNvSpPr/>
          <p:nvPr/>
        </p:nvSpPr>
        <p:spPr>
          <a:xfrm>
            <a:off x="5862894" y="3746500"/>
            <a:ext cx="5700455" cy="884147"/>
          </a:xfrm>
          <a:prstGeom prst="rect">
            <a:avLst/>
          </a:prstGeom>
          <a:solidFill>
            <a:srgbClr val="86B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ysClr val="windowText" lastClr="000000"/>
                </a:solidFill>
              </a:rPr>
              <a:t>Einbinden</a:t>
            </a:r>
            <a:r>
              <a:rPr lang="de-DE" dirty="0" smtClean="0">
                <a:solidFill>
                  <a:sysClr val="windowText" lastClr="000000"/>
                </a:solidFill>
              </a:rPr>
              <a:t> mit Feedback und Veranstaltungen</a:t>
            </a:r>
            <a:endParaRPr lang="de-DE" dirty="0">
              <a:solidFill>
                <a:sysClr val="windowText" lastClr="000000"/>
              </a:solidFill>
            </a:endParaRPr>
          </a:p>
        </p:txBody>
      </p:sp>
      <p:sp>
        <p:nvSpPr>
          <p:cNvPr id="20" name="Rechteck 19"/>
          <p:cNvSpPr/>
          <p:nvPr/>
        </p:nvSpPr>
        <p:spPr>
          <a:xfrm>
            <a:off x="8801100" y="2751953"/>
            <a:ext cx="2762249" cy="894451"/>
          </a:xfrm>
          <a:prstGeom prst="rect">
            <a:avLst/>
          </a:prstGeom>
          <a:solidFill>
            <a:srgbClr val="86B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ysClr val="windowText" lastClr="000000"/>
                </a:solidFill>
              </a:rPr>
              <a:t>Übernahme von </a:t>
            </a:r>
            <a:r>
              <a:rPr lang="de-DE" b="1" dirty="0" smtClean="0">
                <a:solidFill>
                  <a:sysClr val="windowText" lastClr="000000"/>
                </a:solidFill>
              </a:rPr>
              <a:t>Verantwortung</a:t>
            </a:r>
            <a:endParaRPr lang="de-DE" b="1" dirty="0">
              <a:solidFill>
                <a:sysClr val="windowText" lastClr="000000"/>
              </a:solidFill>
            </a:endParaRPr>
          </a:p>
        </p:txBody>
      </p:sp>
      <p:sp>
        <p:nvSpPr>
          <p:cNvPr id="39" name="Ellipse 38"/>
          <p:cNvSpPr/>
          <p:nvPr/>
        </p:nvSpPr>
        <p:spPr>
          <a:xfrm>
            <a:off x="6830291" y="2514942"/>
            <a:ext cx="1970809" cy="493217"/>
          </a:xfrm>
          <a:prstGeom prst="ellipse">
            <a:avLst/>
          </a:prstGeom>
          <a:solidFill>
            <a:srgbClr val="009FE3"/>
          </a:solidFill>
          <a:ln>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t>Energie- und Umweltteams</a:t>
            </a:r>
            <a:endParaRPr lang="de-DE" sz="1400" dirty="0"/>
          </a:p>
        </p:txBody>
      </p:sp>
      <p:sp>
        <p:nvSpPr>
          <p:cNvPr id="25" name="Ellipse 24"/>
          <p:cNvSpPr/>
          <p:nvPr/>
        </p:nvSpPr>
        <p:spPr>
          <a:xfrm>
            <a:off x="2342159" y="5107253"/>
            <a:ext cx="1451865" cy="556634"/>
          </a:xfrm>
          <a:prstGeom prst="ellipse">
            <a:avLst/>
          </a:prstGeom>
          <a:solidFill>
            <a:srgbClr val="009FE3"/>
          </a:solidFill>
          <a:ln>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t>Mitarbeiter-Zeitschrift</a:t>
            </a:r>
            <a:endParaRPr lang="de-DE" sz="1400" dirty="0"/>
          </a:p>
        </p:txBody>
      </p:sp>
      <p:sp>
        <p:nvSpPr>
          <p:cNvPr id="26" name="Ellipse 25"/>
          <p:cNvSpPr/>
          <p:nvPr/>
        </p:nvSpPr>
        <p:spPr>
          <a:xfrm>
            <a:off x="1657809" y="4447205"/>
            <a:ext cx="1613827" cy="686635"/>
          </a:xfrm>
          <a:prstGeom prst="ellipse">
            <a:avLst/>
          </a:prstGeom>
          <a:solidFill>
            <a:srgbClr val="009FE3"/>
          </a:solidFill>
          <a:ln>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t>Info über Verbräuche in Echtzeit</a:t>
            </a:r>
            <a:endParaRPr lang="de-DE" sz="1400" dirty="0"/>
          </a:p>
        </p:txBody>
      </p:sp>
      <p:sp>
        <p:nvSpPr>
          <p:cNvPr id="28" name="Ellipse 27"/>
          <p:cNvSpPr/>
          <p:nvPr/>
        </p:nvSpPr>
        <p:spPr>
          <a:xfrm>
            <a:off x="3844578" y="3678518"/>
            <a:ext cx="2119804" cy="436057"/>
          </a:xfrm>
          <a:prstGeom prst="ellipse">
            <a:avLst/>
          </a:prstGeom>
          <a:solidFill>
            <a:srgbClr val="009FE3"/>
          </a:solidFill>
          <a:ln>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t>Ideen-Woche</a:t>
            </a:r>
            <a:endParaRPr lang="de-DE" sz="1400" dirty="0"/>
          </a:p>
        </p:txBody>
      </p:sp>
      <p:sp>
        <p:nvSpPr>
          <p:cNvPr id="29" name="Ellipse 28"/>
          <p:cNvSpPr/>
          <p:nvPr/>
        </p:nvSpPr>
        <p:spPr>
          <a:xfrm>
            <a:off x="2681415" y="3871825"/>
            <a:ext cx="1308694" cy="503891"/>
          </a:xfrm>
          <a:prstGeom prst="ellipse">
            <a:avLst/>
          </a:prstGeom>
          <a:solidFill>
            <a:srgbClr val="009FE3"/>
          </a:solidFill>
          <a:ln>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t>Schulung</a:t>
            </a:r>
            <a:endParaRPr lang="de-DE" sz="1400" dirty="0"/>
          </a:p>
        </p:txBody>
      </p:sp>
      <p:sp>
        <p:nvSpPr>
          <p:cNvPr id="18" name="Pfeil nach rechts 17"/>
          <p:cNvSpPr/>
          <p:nvPr/>
        </p:nvSpPr>
        <p:spPr>
          <a:xfrm rot="16200000">
            <a:off x="-1209592" y="3680861"/>
            <a:ext cx="3692612" cy="627185"/>
          </a:xfrm>
          <a:prstGeom prst="rightArrow">
            <a:avLst/>
          </a:prstGeom>
          <a:solidFill>
            <a:srgbClr val="006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latin typeface="Arial Narrow" panose="020B0606020202030204" pitchFamily="34" charset="0"/>
              </a:rPr>
              <a:t>Grad der Beteiligung</a:t>
            </a:r>
            <a:endParaRPr lang="de-DE" b="1" dirty="0">
              <a:latin typeface="Arial Narrow" panose="020B0606020202030204" pitchFamily="34" charset="0"/>
            </a:endParaRPr>
          </a:p>
        </p:txBody>
      </p:sp>
      <p:sp>
        <p:nvSpPr>
          <p:cNvPr id="21" name="Rechteck 20"/>
          <p:cNvSpPr/>
          <p:nvPr/>
        </p:nvSpPr>
        <p:spPr>
          <a:xfrm>
            <a:off x="476155" y="5840760"/>
            <a:ext cx="1121642" cy="269957"/>
          </a:xfrm>
          <a:prstGeom prst="rect">
            <a:avLst/>
          </a:prstGeom>
          <a:solidFill>
            <a:srgbClr val="006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bg1"/>
                </a:solidFill>
              </a:rPr>
              <a:t>Passiv</a:t>
            </a:r>
            <a:endParaRPr lang="de-DE" dirty="0">
              <a:solidFill>
                <a:schemeClr val="bg1"/>
              </a:solidFill>
            </a:endParaRPr>
          </a:p>
        </p:txBody>
      </p:sp>
      <p:sp>
        <p:nvSpPr>
          <p:cNvPr id="22" name="Rechteck 21"/>
          <p:cNvSpPr/>
          <p:nvPr/>
        </p:nvSpPr>
        <p:spPr>
          <a:xfrm>
            <a:off x="10388599" y="5840759"/>
            <a:ext cx="1111989" cy="269957"/>
          </a:xfrm>
          <a:prstGeom prst="rect">
            <a:avLst/>
          </a:prstGeom>
          <a:solidFill>
            <a:srgbClr val="006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bg1"/>
                </a:solidFill>
              </a:rPr>
              <a:t>Aktiv</a:t>
            </a:r>
            <a:endParaRPr lang="de-DE" dirty="0">
              <a:solidFill>
                <a:schemeClr val="bg1"/>
              </a:solidFill>
            </a:endParaRPr>
          </a:p>
        </p:txBody>
      </p:sp>
      <p:sp>
        <p:nvSpPr>
          <p:cNvPr id="23" name="Rechteck 22"/>
          <p:cNvSpPr/>
          <p:nvPr/>
        </p:nvSpPr>
        <p:spPr>
          <a:xfrm>
            <a:off x="4162567" y="5847616"/>
            <a:ext cx="4060209" cy="238263"/>
          </a:xfrm>
          <a:prstGeom prst="rect">
            <a:avLst/>
          </a:prstGeom>
          <a:solidFill>
            <a:srgbClr val="006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bg1"/>
                </a:solidFill>
              </a:rPr>
              <a:t>Grad der Aktivität von Beschäftigten</a:t>
            </a:r>
            <a:endParaRPr lang="de-DE" b="1" dirty="0">
              <a:solidFill>
                <a:schemeClr val="bg1"/>
              </a:solidFill>
            </a:endParaRPr>
          </a:p>
        </p:txBody>
      </p:sp>
      <p:sp>
        <p:nvSpPr>
          <p:cNvPr id="24" name="Ellipse 23"/>
          <p:cNvSpPr/>
          <p:nvPr/>
        </p:nvSpPr>
        <p:spPr>
          <a:xfrm>
            <a:off x="807885" y="5009705"/>
            <a:ext cx="1257593" cy="296198"/>
          </a:xfrm>
          <a:prstGeom prst="ellipse">
            <a:avLst/>
          </a:prstGeom>
          <a:solidFill>
            <a:srgbClr val="009FE3"/>
          </a:solidFill>
          <a:ln>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t>Reminder</a:t>
            </a:r>
            <a:endParaRPr lang="de-DE" sz="1400" dirty="0"/>
          </a:p>
        </p:txBody>
      </p:sp>
      <p:sp>
        <p:nvSpPr>
          <p:cNvPr id="27" name="Ellipse 26"/>
          <p:cNvSpPr/>
          <p:nvPr/>
        </p:nvSpPr>
        <p:spPr>
          <a:xfrm>
            <a:off x="3692236" y="4219049"/>
            <a:ext cx="2170658" cy="456312"/>
          </a:xfrm>
          <a:prstGeom prst="ellipse">
            <a:avLst/>
          </a:prstGeom>
          <a:solidFill>
            <a:srgbClr val="009FE3"/>
          </a:solidFill>
          <a:ln>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t>Umwelt-Detektive</a:t>
            </a:r>
            <a:endParaRPr lang="de-DE" sz="1400" dirty="0"/>
          </a:p>
        </p:txBody>
      </p:sp>
      <p:sp>
        <p:nvSpPr>
          <p:cNvPr id="30" name="Ellipse 29"/>
          <p:cNvSpPr/>
          <p:nvPr/>
        </p:nvSpPr>
        <p:spPr>
          <a:xfrm>
            <a:off x="5450991" y="2959811"/>
            <a:ext cx="1676159" cy="405721"/>
          </a:xfrm>
          <a:prstGeom prst="ellipse">
            <a:avLst/>
          </a:prstGeom>
          <a:solidFill>
            <a:srgbClr val="009FE3"/>
          </a:solidFill>
          <a:ln>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t>Produktpaten</a:t>
            </a:r>
            <a:endParaRPr lang="de-DE" sz="1400" dirty="0"/>
          </a:p>
        </p:txBody>
      </p:sp>
      <p:sp>
        <p:nvSpPr>
          <p:cNvPr id="31" name="Ellipse 30"/>
          <p:cNvSpPr/>
          <p:nvPr/>
        </p:nvSpPr>
        <p:spPr>
          <a:xfrm>
            <a:off x="7294263" y="2996317"/>
            <a:ext cx="1628064" cy="405721"/>
          </a:xfrm>
          <a:prstGeom prst="ellipse">
            <a:avLst/>
          </a:prstGeom>
          <a:solidFill>
            <a:srgbClr val="009FE3"/>
          </a:solidFill>
          <a:ln>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t>Beauftragte</a:t>
            </a:r>
            <a:endParaRPr lang="de-DE" sz="1400" dirty="0"/>
          </a:p>
        </p:txBody>
      </p:sp>
      <p:sp>
        <p:nvSpPr>
          <p:cNvPr id="33" name="Ellipse 32"/>
          <p:cNvSpPr/>
          <p:nvPr/>
        </p:nvSpPr>
        <p:spPr>
          <a:xfrm>
            <a:off x="944242" y="5322095"/>
            <a:ext cx="1296334" cy="432634"/>
          </a:xfrm>
          <a:prstGeom prst="ellipse">
            <a:avLst/>
          </a:prstGeom>
          <a:solidFill>
            <a:srgbClr val="009FE3"/>
          </a:solidFill>
          <a:ln>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t>Erfolge zeigen</a:t>
            </a:r>
            <a:endParaRPr lang="de-DE" sz="1400" dirty="0"/>
          </a:p>
        </p:txBody>
      </p:sp>
      <p:sp>
        <p:nvSpPr>
          <p:cNvPr id="34" name="Ellipse 33"/>
          <p:cNvSpPr/>
          <p:nvPr/>
        </p:nvSpPr>
        <p:spPr>
          <a:xfrm>
            <a:off x="6312181" y="3334429"/>
            <a:ext cx="1676159" cy="405721"/>
          </a:xfrm>
          <a:prstGeom prst="ellipse">
            <a:avLst/>
          </a:prstGeom>
          <a:solidFill>
            <a:srgbClr val="009FE3"/>
          </a:solidFill>
          <a:ln>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t>Klimaschutz-botschafter</a:t>
            </a:r>
            <a:endParaRPr lang="de-DE" sz="1400" dirty="0"/>
          </a:p>
        </p:txBody>
      </p:sp>
      <p:sp>
        <p:nvSpPr>
          <p:cNvPr id="35" name="Ellipse 34"/>
          <p:cNvSpPr/>
          <p:nvPr/>
        </p:nvSpPr>
        <p:spPr>
          <a:xfrm>
            <a:off x="1081435" y="2098047"/>
            <a:ext cx="2190201" cy="641917"/>
          </a:xfrm>
          <a:prstGeom prst="ellipse">
            <a:avLst/>
          </a:prstGeom>
          <a:solidFill>
            <a:srgbClr val="009FE3"/>
          </a:solidFill>
          <a:ln>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i="1" dirty="0" smtClean="0"/>
              <a:t>= Maßnahmen als Beispiele aus der Liste T.002</a:t>
            </a:r>
            <a:endParaRPr lang="de-DE" sz="1400" i="1" dirty="0"/>
          </a:p>
        </p:txBody>
      </p:sp>
      <p:sp>
        <p:nvSpPr>
          <p:cNvPr id="2" name="Textfeld 1"/>
          <p:cNvSpPr txBox="1"/>
          <p:nvPr/>
        </p:nvSpPr>
        <p:spPr>
          <a:xfrm>
            <a:off x="3049661" y="1227026"/>
            <a:ext cx="6681060" cy="707886"/>
          </a:xfrm>
          <a:prstGeom prst="rect">
            <a:avLst/>
          </a:prstGeom>
          <a:noFill/>
        </p:spPr>
        <p:txBody>
          <a:bodyPr wrap="none" rtlCol="0">
            <a:spAutoFit/>
          </a:bodyPr>
          <a:lstStyle/>
          <a:p>
            <a:r>
              <a:rPr lang="de-DE" sz="4000" b="1" dirty="0"/>
              <a:t>Die drei Stufen der Beteiligung</a:t>
            </a:r>
          </a:p>
        </p:txBody>
      </p:sp>
    </p:spTree>
    <p:extLst>
      <p:ext uri="{BB962C8B-B14F-4D97-AF65-F5344CB8AC3E}">
        <p14:creationId xmlns:p14="http://schemas.microsoft.com/office/powerpoint/2010/main" val="3510056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0" grpId="0" animBg="1"/>
      <p:bldP spid="39" grpId="0" animBg="1"/>
      <p:bldP spid="25" grpId="0" animBg="1"/>
      <p:bldP spid="26" grpId="0" animBg="1"/>
      <p:bldP spid="28" grpId="0" animBg="1"/>
      <p:bldP spid="29" grpId="0" animBg="1"/>
      <p:bldP spid="3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2808194" y="3535353"/>
            <a:ext cx="7396512" cy="707886"/>
          </a:xfrm>
          <a:prstGeom prst="rect">
            <a:avLst/>
          </a:prstGeom>
          <a:solidFill>
            <a:srgbClr val="009FE3"/>
          </a:solidFill>
          <a:ln>
            <a:noFill/>
          </a:ln>
        </p:spPr>
        <p:txBody>
          <a:bodyPr wrap="none" rtlCol="0">
            <a:spAutoFit/>
          </a:bodyPr>
          <a:lstStyle/>
          <a:p>
            <a:r>
              <a:rPr lang="de-DE" sz="4000" b="1" dirty="0"/>
              <a:t>Folien zu: Veränderungsprozessen</a:t>
            </a:r>
          </a:p>
        </p:txBody>
      </p:sp>
      <p:sp>
        <p:nvSpPr>
          <p:cNvPr id="3" name="Titel 2"/>
          <p:cNvSpPr>
            <a:spLocks noGrp="1"/>
          </p:cNvSpPr>
          <p:nvPr>
            <p:ph type="ctrTitle"/>
          </p:nvPr>
        </p:nvSpPr>
        <p:spPr/>
        <p:txBody>
          <a:bodyPr/>
          <a:lstStyle/>
          <a:p>
            <a:endParaRPr lang="de-DE"/>
          </a:p>
        </p:txBody>
      </p:sp>
      <p:sp>
        <p:nvSpPr>
          <p:cNvPr id="5" name="Inhaltsplatzhalter 4"/>
          <p:cNvSpPr>
            <a:spLocks noGrp="1"/>
          </p:cNvSpPr>
          <p:nvPr>
            <p:ph idx="1"/>
          </p:nvPr>
        </p:nvSpPr>
        <p:spPr/>
        <p:txBody>
          <a:bodyPr/>
          <a:lstStyle/>
          <a:p>
            <a:endParaRPr lang="de-DE"/>
          </a:p>
        </p:txBody>
      </p:sp>
    </p:spTree>
    <p:extLst>
      <p:ext uri="{BB962C8B-B14F-4D97-AF65-F5344CB8AC3E}">
        <p14:creationId xmlns:p14="http://schemas.microsoft.com/office/powerpoint/2010/main" val="15363485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ctrTitle"/>
          </p:nvPr>
        </p:nvSpPr>
        <p:spPr>
          <a:xfrm>
            <a:off x="1487555" y="931418"/>
            <a:ext cx="9144000" cy="904741"/>
          </a:xfrm>
        </p:spPr>
        <p:txBody>
          <a:bodyPr>
            <a:normAutofit/>
          </a:bodyPr>
          <a:lstStyle/>
          <a:p>
            <a:r>
              <a:rPr lang="de-DE" sz="2800" dirty="0" smtClean="0"/>
              <a:t>Veränderungsprozesse</a:t>
            </a:r>
            <a:endParaRPr lang="de-DE" sz="2800" dirty="0"/>
          </a:p>
        </p:txBody>
      </p:sp>
      <p:sp>
        <p:nvSpPr>
          <p:cNvPr id="4" name="Inhaltsplatzhalter 3"/>
          <p:cNvSpPr>
            <a:spLocks noGrp="1"/>
          </p:cNvSpPr>
          <p:nvPr>
            <p:ph idx="1"/>
          </p:nvPr>
        </p:nvSpPr>
        <p:spPr>
          <a:xfrm>
            <a:off x="838198" y="2264759"/>
            <a:ext cx="10442713" cy="3506536"/>
          </a:xfrm>
        </p:spPr>
        <p:txBody>
          <a:bodyPr>
            <a:noAutofit/>
          </a:bodyPr>
          <a:lstStyle/>
          <a:p>
            <a:r>
              <a:rPr lang="de-DE" sz="2000" dirty="0" smtClean="0"/>
              <a:t>Optimierungsphasen in Unternehmen (Klimaschutz, Effizienz, Qualität, Robustheit, Produktivität, etc.) machen es in der Regel notwendig, Veränderungen zu etablieren.</a:t>
            </a:r>
          </a:p>
          <a:p>
            <a:endParaRPr lang="de-DE" sz="2000" dirty="0"/>
          </a:p>
          <a:p>
            <a:r>
              <a:rPr lang="de-DE" sz="2000" dirty="0" smtClean="0"/>
              <a:t>Veränderungen erzeugen oft </a:t>
            </a:r>
            <a:r>
              <a:rPr lang="de-DE" sz="2000" b="1" dirty="0" smtClean="0"/>
              <a:t>Stress oder Unwohlsein </a:t>
            </a:r>
            <a:r>
              <a:rPr lang="de-DE" sz="2000" dirty="0" smtClean="0"/>
              <a:t>in der Belegschaft und fördern Ängste zu Tage.</a:t>
            </a:r>
          </a:p>
          <a:p>
            <a:endParaRPr lang="de-DE" sz="2000" dirty="0"/>
          </a:p>
          <a:p>
            <a:r>
              <a:rPr lang="de-DE" sz="2000" dirty="0" smtClean="0"/>
              <a:t>Es ist eine essentielle und zwingende Aufgabe, diese Situation zu verstehen und geeignet darauf zu Reagieren, da andernfalls keine Verbesserung (Veränderung) möglich wird.</a:t>
            </a:r>
          </a:p>
          <a:p>
            <a:endParaRPr lang="de-DE" sz="2000" dirty="0"/>
          </a:p>
          <a:p>
            <a:r>
              <a:rPr lang="de-DE" sz="2000" dirty="0" smtClean="0"/>
              <a:t>Zwei der wichtigsten Wege:</a:t>
            </a:r>
          </a:p>
          <a:p>
            <a:pPr lvl="1"/>
            <a:r>
              <a:rPr lang="de-DE" dirty="0" smtClean="0"/>
              <a:t>Kommunikation</a:t>
            </a:r>
          </a:p>
          <a:p>
            <a:pPr lvl="1"/>
            <a:r>
              <a:rPr lang="de-DE" dirty="0" smtClean="0"/>
              <a:t>Beteiligung</a:t>
            </a:r>
            <a:endParaRPr lang="de-DE" dirty="0"/>
          </a:p>
        </p:txBody>
      </p:sp>
    </p:spTree>
    <p:extLst>
      <p:ext uri="{BB962C8B-B14F-4D97-AF65-F5344CB8AC3E}">
        <p14:creationId xmlns:p14="http://schemas.microsoft.com/office/powerpoint/2010/main" val="184558597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ie besten Change Management Modelle im Vergleic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63991" y="2031867"/>
            <a:ext cx="5604699" cy="4455574"/>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p:cNvSpPr txBox="1"/>
          <p:nvPr/>
        </p:nvSpPr>
        <p:spPr>
          <a:xfrm>
            <a:off x="9268690" y="6141192"/>
            <a:ext cx="1630575" cy="346249"/>
          </a:xfrm>
          <a:prstGeom prst="rect">
            <a:avLst/>
          </a:prstGeom>
          <a:noFill/>
        </p:spPr>
        <p:txBody>
          <a:bodyPr wrap="none" rtlCol="0">
            <a:spAutoFit/>
          </a:bodyPr>
          <a:lstStyle/>
          <a:p>
            <a:pPr>
              <a:lnSpc>
                <a:spcPct val="150000"/>
              </a:lnSpc>
              <a:buClr>
                <a:schemeClr val="accent6"/>
              </a:buClr>
              <a:buSzPct val="100000"/>
            </a:pPr>
            <a:r>
              <a:rPr lang="de-DE" sz="1100" dirty="0">
                <a:solidFill>
                  <a:srgbClr val="000000"/>
                </a:solidFill>
              </a:rPr>
              <a:t>Quelle: Richard K. Streich</a:t>
            </a:r>
          </a:p>
        </p:txBody>
      </p:sp>
      <p:sp>
        <p:nvSpPr>
          <p:cNvPr id="7" name="Textfeld 6"/>
          <p:cNvSpPr txBox="1"/>
          <p:nvPr/>
        </p:nvSpPr>
        <p:spPr>
          <a:xfrm>
            <a:off x="0" y="1957695"/>
            <a:ext cx="3800577" cy="2273699"/>
          </a:xfrm>
          <a:prstGeom prst="rect">
            <a:avLst/>
          </a:prstGeom>
          <a:noFill/>
        </p:spPr>
        <p:txBody>
          <a:bodyPr wrap="square" rtlCol="0">
            <a:spAutoFit/>
          </a:bodyPr>
          <a:lstStyle/>
          <a:p>
            <a:r>
              <a:rPr lang="de-DE" sz="1400" b="1" dirty="0"/>
              <a:t>Phase 1 – </a:t>
            </a:r>
            <a:r>
              <a:rPr lang="de-DE" sz="1400" b="1" dirty="0" smtClean="0"/>
              <a:t>Schock</a:t>
            </a:r>
            <a:endParaRPr lang="de-DE" sz="1400" b="1" dirty="0"/>
          </a:p>
          <a:p>
            <a:r>
              <a:rPr lang="de-DE" sz="1400" dirty="0"/>
              <a:t>Die Mitarbeiter werden mit dem notwendigen Wandel konfrontiert. Die typische Reaktion in dieser Phase ist Schock und Überraschung, Angst vor der neuen Situation und Unverständnis. Dies schlägt sich häufig in sinkender Produktivität nieder, denn die Mitarbeiter bekommen vermittelt, dass bisherige Verhaltensweisen für die neue Situation nicht geeignet sind.</a:t>
            </a:r>
          </a:p>
          <a:p>
            <a:pPr>
              <a:lnSpc>
                <a:spcPct val="150000"/>
              </a:lnSpc>
              <a:buClr>
                <a:schemeClr val="accent6"/>
              </a:buClr>
              <a:buSzPct val="100000"/>
            </a:pPr>
            <a:endParaRPr lang="de-DE" sz="1050" b="1" dirty="0"/>
          </a:p>
        </p:txBody>
      </p:sp>
      <p:grpSp>
        <p:nvGrpSpPr>
          <p:cNvPr id="13" name="Gruppieren 12"/>
          <p:cNvGrpSpPr/>
          <p:nvPr/>
        </p:nvGrpSpPr>
        <p:grpSpPr>
          <a:xfrm>
            <a:off x="-30524" y="3964900"/>
            <a:ext cx="11231826" cy="2462213"/>
            <a:chOff x="-9434235" y="710834"/>
            <a:chExt cx="17951597" cy="2462213"/>
          </a:xfrm>
        </p:grpSpPr>
        <p:sp>
          <p:nvSpPr>
            <p:cNvPr id="12" name="Textfeld 11"/>
            <p:cNvSpPr txBox="1"/>
            <p:nvPr/>
          </p:nvSpPr>
          <p:spPr>
            <a:xfrm>
              <a:off x="4612226" y="805510"/>
              <a:ext cx="3905136" cy="334707"/>
            </a:xfrm>
            <a:prstGeom prst="rect">
              <a:avLst/>
            </a:prstGeom>
            <a:noFill/>
          </p:spPr>
          <p:txBody>
            <a:bodyPr wrap="square" rtlCol="0">
              <a:spAutoFit/>
            </a:bodyPr>
            <a:lstStyle/>
            <a:p>
              <a:pPr>
                <a:lnSpc>
                  <a:spcPct val="150000"/>
                </a:lnSpc>
                <a:buClr>
                  <a:schemeClr val="accent6"/>
                </a:buClr>
                <a:buSzPct val="100000"/>
              </a:pPr>
              <a:endParaRPr lang="de-DE" sz="1050" b="1" dirty="0"/>
            </a:p>
          </p:txBody>
        </p:sp>
        <p:sp>
          <p:nvSpPr>
            <p:cNvPr id="9" name="Rechteck 8"/>
            <p:cNvSpPr/>
            <p:nvPr/>
          </p:nvSpPr>
          <p:spPr>
            <a:xfrm>
              <a:off x="-9434235" y="710834"/>
              <a:ext cx="5904868" cy="2462213"/>
            </a:xfrm>
            <a:prstGeom prst="rect">
              <a:avLst/>
            </a:prstGeom>
          </p:spPr>
          <p:txBody>
            <a:bodyPr wrap="square">
              <a:spAutoFit/>
            </a:bodyPr>
            <a:lstStyle/>
            <a:p>
              <a:r>
                <a:rPr lang="de-DE" sz="1400" b="1" dirty="0"/>
                <a:t>Phase 2 – Verneinung und Ablehnung</a:t>
              </a:r>
            </a:p>
            <a:p>
              <a:r>
                <a:rPr lang="de-DE" sz="1400" dirty="0"/>
                <a:t>Nach dem ersten Schockzustand schließen sich die Betroffenen gegen die Veränderung zusammen, um klar zu machen, dass die angekündigten Maßnahmen aus ihrer Sicht überflüssig sind. Typische Aussagen in dieser Phase sind: „Das kann doch nicht sein, wir haben es doch bisher immer richtig gemacht.“ In solchen Reaktionen manifestiert sich die Angst, gewohnte Strukturen und Teile der vertrauten Unternehmenskultur zu verlieren.</a:t>
              </a:r>
            </a:p>
          </p:txBody>
        </p:sp>
      </p:grpSp>
      <p:sp>
        <p:nvSpPr>
          <p:cNvPr id="25" name="Rechteck 24"/>
          <p:cNvSpPr/>
          <p:nvPr/>
        </p:nvSpPr>
        <p:spPr>
          <a:xfrm>
            <a:off x="9268690" y="2672657"/>
            <a:ext cx="2862471" cy="3108543"/>
          </a:xfrm>
          <a:prstGeom prst="rect">
            <a:avLst/>
          </a:prstGeom>
        </p:spPr>
        <p:txBody>
          <a:bodyPr wrap="square">
            <a:spAutoFit/>
          </a:bodyPr>
          <a:lstStyle/>
          <a:p>
            <a:r>
              <a:rPr lang="de-DE" sz="1400" b="1" dirty="0"/>
              <a:t>Phase 3 – Rationale Einsicht</a:t>
            </a:r>
          </a:p>
          <a:p>
            <a:r>
              <a:rPr lang="de-DE" sz="1400" dirty="0"/>
              <a:t>Die Mitarbeiter erkennen, dass ihre ablehnende Haltung gegenüber der Veränderung nicht den gewünschten Erfolg bringt und sehen ein, dass ein Wandel unvermeidbar, vielleicht sogar notwendig ist. Allerdings ist eine tiefergehende Bereitschaft eigene Verhaltensweisen grundsätzlich zu überdenken noch nicht vorhanden. Vorerst werden nur erste, oberflächliche Veränderungen wahrgenommen und eher kurzfristige Lösungen gesucht.</a:t>
            </a:r>
          </a:p>
        </p:txBody>
      </p:sp>
      <p:sp>
        <p:nvSpPr>
          <p:cNvPr id="48" name="Titel 2"/>
          <p:cNvSpPr>
            <a:spLocks noGrp="1"/>
          </p:cNvSpPr>
          <p:nvPr>
            <p:ph type="ctrTitle"/>
          </p:nvPr>
        </p:nvSpPr>
        <p:spPr/>
        <p:txBody>
          <a:bodyPr>
            <a:normAutofit/>
          </a:bodyPr>
          <a:lstStyle/>
          <a:p>
            <a:r>
              <a:rPr lang="de-DE" dirty="0" smtClean="0"/>
              <a:t>Veränderungsprozesse – Phasenmodell - 2</a:t>
            </a:r>
            <a:endParaRPr lang="de-DE" dirty="0"/>
          </a:p>
        </p:txBody>
      </p:sp>
    </p:spTree>
    <p:extLst>
      <p:ext uri="{BB962C8B-B14F-4D97-AF65-F5344CB8AC3E}">
        <p14:creationId xmlns:p14="http://schemas.microsoft.com/office/powerpoint/2010/main" val="1478846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ctrTitle"/>
          </p:nvPr>
        </p:nvSpPr>
        <p:spPr/>
        <p:txBody>
          <a:bodyPr>
            <a:normAutofit/>
          </a:bodyPr>
          <a:lstStyle/>
          <a:p>
            <a:r>
              <a:rPr lang="de-DE" dirty="0" smtClean="0"/>
              <a:t>Veränderungsprozesse – Phasenmodell - 2</a:t>
            </a:r>
            <a:endParaRPr lang="de-DE" dirty="0"/>
          </a:p>
        </p:txBody>
      </p:sp>
      <p:pic>
        <p:nvPicPr>
          <p:cNvPr id="2050" name="Picture 2" descr="Die besten Change Management Modelle im Vergleic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9301" y="2108211"/>
            <a:ext cx="5508664" cy="4379229"/>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p:cNvSpPr txBox="1"/>
          <p:nvPr/>
        </p:nvSpPr>
        <p:spPr>
          <a:xfrm>
            <a:off x="8861096" y="6128585"/>
            <a:ext cx="1630575" cy="346249"/>
          </a:xfrm>
          <a:prstGeom prst="rect">
            <a:avLst/>
          </a:prstGeom>
          <a:noFill/>
        </p:spPr>
        <p:txBody>
          <a:bodyPr wrap="none" rtlCol="0">
            <a:spAutoFit/>
          </a:bodyPr>
          <a:lstStyle/>
          <a:p>
            <a:pPr>
              <a:lnSpc>
                <a:spcPct val="150000"/>
              </a:lnSpc>
              <a:buClr>
                <a:schemeClr val="accent6"/>
              </a:buClr>
              <a:buSzPct val="100000"/>
            </a:pPr>
            <a:r>
              <a:rPr lang="de-DE" sz="1100" dirty="0">
                <a:solidFill>
                  <a:srgbClr val="000000"/>
                </a:solidFill>
              </a:rPr>
              <a:t>Quelle: Richard K. Streich</a:t>
            </a:r>
          </a:p>
        </p:txBody>
      </p:sp>
      <p:sp>
        <p:nvSpPr>
          <p:cNvPr id="12" name="Textfeld 11"/>
          <p:cNvSpPr txBox="1"/>
          <p:nvPr/>
        </p:nvSpPr>
        <p:spPr>
          <a:xfrm>
            <a:off x="8757966" y="4059576"/>
            <a:ext cx="2443338" cy="334707"/>
          </a:xfrm>
          <a:prstGeom prst="rect">
            <a:avLst/>
          </a:prstGeom>
          <a:noFill/>
        </p:spPr>
        <p:txBody>
          <a:bodyPr wrap="square" rtlCol="0">
            <a:spAutoFit/>
          </a:bodyPr>
          <a:lstStyle/>
          <a:p>
            <a:pPr>
              <a:lnSpc>
                <a:spcPct val="150000"/>
              </a:lnSpc>
              <a:buClr>
                <a:schemeClr val="accent6"/>
              </a:buClr>
              <a:buSzPct val="100000"/>
            </a:pPr>
            <a:endParaRPr lang="de-DE" sz="1050" b="1" dirty="0"/>
          </a:p>
        </p:txBody>
      </p:sp>
      <p:grpSp>
        <p:nvGrpSpPr>
          <p:cNvPr id="28" name="Gruppieren 27"/>
          <p:cNvGrpSpPr/>
          <p:nvPr/>
        </p:nvGrpSpPr>
        <p:grpSpPr>
          <a:xfrm>
            <a:off x="203143" y="2243589"/>
            <a:ext cx="4668152" cy="3284476"/>
            <a:chOff x="2710654" y="2778114"/>
            <a:chExt cx="4668152" cy="4102530"/>
          </a:xfrm>
        </p:grpSpPr>
        <p:sp>
          <p:nvSpPr>
            <p:cNvPr id="32" name="Textfeld 31"/>
            <p:cNvSpPr txBox="1"/>
            <p:nvPr/>
          </p:nvSpPr>
          <p:spPr>
            <a:xfrm>
              <a:off x="3473670" y="6462573"/>
              <a:ext cx="3905136" cy="418071"/>
            </a:xfrm>
            <a:prstGeom prst="rect">
              <a:avLst/>
            </a:prstGeom>
            <a:noFill/>
          </p:spPr>
          <p:txBody>
            <a:bodyPr wrap="square" rtlCol="0">
              <a:spAutoFit/>
            </a:bodyPr>
            <a:lstStyle/>
            <a:p>
              <a:pPr>
                <a:lnSpc>
                  <a:spcPct val="150000"/>
                </a:lnSpc>
                <a:buClr>
                  <a:schemeClr val="accent6"/>
                </a:buClr>
                <a:buSzPct val="100000"/>
              </a:pPr>
              <a:endParaRPr lang="de-DE" sz="1050" b="1" dirty="0"/>
            </a:p>
          </p:txBody>
        </p:sp>
        <p:sp>
          <p:nvSpPr>
            <p:cNvPr id="30" name="Rechteck 29"/>
            <p:cNvSpPr/>
            <p:nvPr/>
          </p:nvSpPr>
          <p:spPr>
            <a:xfrm>
              <a:off x="2710654" y="2778114"/>
              <a:ext cx="3005739" cy="2806364"/>
            </a:xfrm>
            <a:prstGeom prst="rect">
              <a:avLst/>
            </a:prstGeom>
          </p:spPr>
          <p:txBody>
            <a:bodyPr wrap="square">
              <a:spAutoFit/>
            </a:bodyPr>
            <a:lstStyle/>
            <a:p>
              <a:pPr algn="ctr"/>
              <a:r>
                <a:rPr lang="de-DE" sz="1400" b="1" dirty="0"/>
                <a:t>Phase 4 – Emotionale Akzeptanz</a:t>
              </a:r>
            </a:p>
            <a:p>
              <a:r>
                <a:rPr lang="de-DE" sz="1400" dirty="0"/>
                <a:t>Am tiefsten Punkt, im oben aufgezeigten Verlauf, kommt es zur entscheidenden Wendung. Die Mitarbeiter beginnen die Veränderung zu akzeptieren und sie nicht nur zu verstehen. Es werden gewohnte Verhaltensweisen verlassen, eine grundlegende Neuorientierung kann nun beginnen.</a:t>
              </a:r>
            </a:p>
          </p:txBody>
        </p:sp>
      </p:grpSp>
      <p:grpSp>
        <p:nvGrpSpPr>
          <p:cNvPr id="33" name="Gruppieren 32"/>
          <p:cNvGrpSpPr/>
          <p:nvPr/>
        </p:nvGrpSpPr>
        <p:grpSpPr>
          <a:xfrm>
            <a:off x="0" y="4501912"/>
            <a:ext cx="10081340" cy="1799797"/>
            <a:chOff x="-1563978" y="805510"/>
            <a:chExt cx="10081340" cy="2248066"/>
          </a:xfrm>
        </p:grpSpPr>
        <p:sp>
          <p:nvSpPr>
            <p:cNvPr id="37" name="Textfeld 36"/>
            <p:cNvSpPr txBox="1"/>
            <p:nvPr/>
          </p:nvSpPr>
          <p:spPr>
            <a:xfrm>
              <a:off x="4612226" y="805510"/>
              <a:ext cx="3905136" cy="418071"/>
            </a:xfrm>
            <a:prstGeom prst="rect">
              <a:avLst/>
            </a:prstGeom>
            <a:noFill/>
          </p:spPr>
          <p:txBody>
            <a:bodyPr wrap="square" rtlCol="0">
              <a:spAutoFit/>
            </a:bodyPr>
            <a:lstStyle/>
            <a:p>
              <a:pPr>
                <a:lnSpc>
                  <a:spcPct val="150000"/>
                </a:lnSpc>
                <a:buClr>
                  <a:schemeClr val="accent6"/>
                </a:buClr>
                <a:buSzPct val="100000"/>
              </a:pPr>
              <a:endParaRPr lang="de-DE" sz="1050" b="1" dirty="0"/>
            </a:p>
          </p:txBody>
        </p:sp>
        <p:sp>
          <p:nvSpPr>
            <p:cNvPr id="35" name="Rechteck 34"/>
            <p:cNvSpPr/>
            <p:nvPr/>
          </p:nvSpPr>
          <p:spPr>
            <a:xfrm>
              <a:off x="-1563978" y="1054523"/>
              <a:ext cx="3139971" cy="1999053"/>
            </a:xfrm>
            <a:prstGeom prst="rect">
              <a:avLst/>
            </a:prstGeom>
          </p:spPr>
          <p:txBody>
            <a:bodyPr wrap="square">
              <a:spAutoFit/>
            </a:bodyPr>
            <a:lstStyle/>
            <a:p>
              <a:pPr algn="ctr"/>
              <a:r>
                <a:rPr lang="de-DE" sz="1400" b="1" dirty="0"/>
                <a:t>Phase 5 – Ausprobieren, Lernen</a:t>
              </a:r>
            </a:p>
            <a:p>
              <a:r>
                <a:rPr lang="de-DE" sz="1400" dirty="0"/>
                <a:t>Die Mitarbeiter fangen an mit der Situation umzugehen, es entwickelt sich Neugier auf das Neue und die damit verbundenen Handlungen. Durch Erfolge und Misserfolge wird gelernt, welche Verhaltensweisen angebracht sind.</a:t>
              </a:r>
            </a:p>
          </p:txBody>
        </p:sp>
      </p:grpSp>
      <p:grpSp>
        <p:nvGrpSpPr>
          <p:cNvPr id="38" name="Gruppieren 37"/>
          <p:cNvGrpSpPr/>
          <p:nvPr/>
        </p:nvGrpSpPr>
        <p:grpSpPr>
          <a:xfrm>
            <a:off x="8861096" y="2465211"/>
            <a:ext cx="3212900" cy="1600438"/>
            <a:chOff x="11436696" y="46420"/>
            <a:chExt cx="4544668" cy="1999055"/>
          </a:xfrm>
        </p:grpSpPr>
        <p:sp>
          <p:nvSpPr>
            <p:cNvPr id="42" name="Textfeld 41"/>
            <p:cNvSpPr txBox="1"/>
            <p:nvPr/>
          </p:nvSpPr>
          <p:spPr>
            <a:xfrm>
              <a:off x="11881437" y="723056"/>
              <a:ext cx="3905136" cy="418072"/>
            </a:xfrm>
            <a:prstGeom prst="rect">
              <a:avLst/>
            </a:prstGeom>
            <a:noFill/>
          </p:spPr>
          <p:txBody>
            <a:bodyPr wrap="square" rtlCol="0">
              <a:spAutoFit/>
            </a:bodyPr>
            <a:lstStyle/>
            <a:p>
              <a:pPr>
                <a:lnSpc>
                  <a:spcPct val="150000"/>
                </a:lnSpc>
                <a:buClr>
                  <a:schemeClr val="accent6"/>
                </a:buClr>
                <a:buSzPct val="100000"/>
              </a:pPr>
              <a:endParaRPr lang="de-DE" sz="1050" b="1" dirty="0"/>
            </a:p>
          </p:txBody>
        </p:sp>
        <p:sp>
          <p:nvSpPr>
            <p:cNvPr id="40" name="Rechteck 39"/>
            <p:cNvSpPr/>
            <p:nvPr/>
          </p:nvSpPr>
          <p:spPr>
            <a:xfrm>
              <a:off x="11436696" y="46420"/>
              <a:ext cx="4544668" cy="1999055"/>
            </a:xfrm>
            <a:prstGeom prst="rect">
              <a:avLst/>
            </a:prstGeom>
          </p:spPr>
          <p:txBody>
            <a:bodyPr wrap="square">
              <a:spAutoFit/>
            </a:bodyPr>
            <a:lstStyle/>
            <a:p>
              <a:r>
                <a:rPr lang="de-DE" sz="1400" b="1" dirty="0"/>
                <a:t>Phase 6 – Erkenntnis</a:t>
              </a:r>
            </a:p>
            <a:p>
              <a:r>
                <a:rPr lang="de-DE" sz="1400" dirty="0"/>
                <a:t>Es tritt die Erkenntnis ein, dass die Veränderung auch etwas Gutes hat. Durch erste Erfolge vollzieht sich eine Erweiterung der eigenen Fähigkeiten, und die Integration der Handlungen in den Alltag beginnt.</a:t>
              </a:r>
            </a:p>
          </p:txBody>
        </p:sp>
      </p:grpSp>
      <p:sp>
        <p:nvSpPr>
          <p:cNvPr id="45" name="Rechteck 44"/>
          <p:cNvSpPr/>
          <p:nvPr/>
        </p:nvSpPr>
        <p:spPr>
          <a:xfrm>
            <a:off x="8861096" y="4732142"/>
            <a:ext cx="3075190" cy="1384995"/>
          </a:xfrm>
          <a:prstGeom prst="rect">
            <a:avLst/>
          </a:prstGeom>
        </p:spPr>
        <p:txBody>
          <a:bodyPr wrap="square">
            <a:spAutoFit/>
          </a:bodyPr>
          <a:lstStyle/>
          <a:p>
            <a:r>
              <a:rPr lang="de-DE" sz="1400" b="1" dirty="0"/>
              <a:t>Phase 7 – Integration</a:t>
            </a:r>
          </a:p>
          <a:p>
            <a:r>
              <a:rPr lang="de-DE" sz="1400" dirty="0"/>
              <a:t>Die neuen Handlungs- und Verhaltensweisen werden letztlich von den Mitarbeitern vollständig in den Alltag integriert und als selbstverständlich erachtet.</a:t>
            </a:r>
          </a:p>
        </p:txBody>
      </p:sp>
    </p:spTree>
    <p:extLst>
      <p:ext uri="{BB962C8B-B14F-4D97-AF65-F5344CB8AC3E}">
        <p14:creationId xmlns:p14="http://schemas.microsoft.com/office/powerpoint/2010/main" val="485710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8"/>
                                        </p:tgtEl>
                                      </p:cBhvr>
                                    </p:animEffect>
                                    <p:set>
                                      <p:cBhvr>
                                        <p:cTn id="12" dur="1" fill="hold">
                                          <p:stCondLst>
                                            <p:cond delay="499"/>
                                          </p:stCondLst>
                                        </p:cTn>
                                        <p:tgtEl>
                                          <p:spTgt spid="2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33"/>
                                        </p:tgtEl>
                                      </p:cBhvr>
                                    </p:animEffect>
                                    <p:set>
                                      <p:cBhvr>
                                        <p:cTn id="22" dur="1" fill="hold">
                                          <p:stCondLst>
                                            <p:cond delay="499"/>
                                          </p:stCondLst>
                                        </p:cTn>
                                        <p:tgtEl>
                                          <p:spTgt spid="3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38"/>
                                        </p:tgtEl>
                                      </p:cBhvr>
                                    </p:animEffect>
                                    <p:set>
                                      <p:cBhvr>
                                        <p:cTn id="32" dur="1" fill="hold">
                                          <p:stCondLst>
                                            <p:cond delay="499"/>
                                          </p:stCondLst>
                                        </p:cTn>
                                        <p:tgtEl>
                                          <p:spTgt spid="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ctrTitle"/>
          </p:nvPr>
        </p:nvSpPr>
        <p:spPr>
          <a:xfrm>
            <a:off x="1487555" y="969208"/>
            <a:ext cx="9144000" cy="904741"/>
          </a:xfrm>
        </p:spPr>
        <p:txBody>
          <a:bodyPr>
            <a:normAutofit/>
          </a:bodyPr>
          <a:lstStyle/>
          <a:p>
            <a:r>
              <a:rPr lang="de-DE" sz="2800" dirty="0" smtClean="0"/>
              <a:t>Einflussfaktoren auf diese Phasen</a:t>
            </a:r>
            <a:endParaRPr lang="de-DE" sz="2800" dirty="0"/>
          </a:p>
        </p:txBody>
      </p:sp>
      <p:sp>
        <p:nvSpPr>
          <p:cNvPr id="2" name="Inhaltsplatzhalter 1"/>
          <p:cNvSpPr>
            <a:spLocks noGrp="1"/>
          </p:cNvSpPr>
          <p:nvPr>
            <p:ph idx="1"/>
          </p:nvPr>
        </p:nvSpPr>
        <p:spPr/>
        <p:txBody>
          <a:bodyPr>
            <a:normAutofit fontScale="92500"/>
          </a:bodyPr>
          <a:lstStyle/>
          <a:p>
            <a:pPr marL="0" indent="0">
              <a:buNone/>
            </a:pPr>
            <a:r>
              <a:rPr lang="de-DE" dirty="0" smtClean="0"/>
              <a:t>Widerstands-Reaktionen </a:t>
            </a:r>
            <a:r>
              <a:rPr lang="de-DE" dirty="0"/>
              <a:t>treten </a:t>
            </a:r>
            <a:r>
              <a:rPr lang="de-DE" b="1" dirty="0"/>
              <a:t>typischerweise </a:t>
            </a:r>
            <a:r>
              <a:rPr lang="de-DE" b="1" dirty="0" smtClean="0"/>
              <a:t>weniger</a:t>
            </a:r>
            <a:r>
              <a:rPr lang="de-DE" dirty="0" smtClean="0"/>
              <a:t> auf</a:t>
            </a:r>
            <a:r>
              <a:rPr lang="de-DE" dirty="0"/>
              <a:t>, </a:t>
            </a:r>
            <a:r>
              <a:rPr lang="de-DE" dirty="0" smtClean="0"/>
              <a:t>wenn:</a:t>
            </a:r>
          </a:p>
          <a:p>
            <a:pPr marL="0" indent="0">
              <a:buNone/>
            </a:pPr>
            <a:r>
              <a:rPr lang="de-DE" dirty="0" smtClean="0"/>
              <a:t> </a:t>
            </a:r>
          </a:p>
          <a:p>
            <a:r>
              <a:rPr lang="de-DE" dirty="0" smtClean="0"/>
              <a:t>es </a:t>
            </a:r>
            <a:r>
              <a:rPr lang="de-DE" dirty="0"/>
              <a:t>sich um kleinere Veränderungen handelt, die von Mitarbeitern als weniger grundlegend und „erschütternd“ erlebt </a:t>
            </a:r>
            <a:r>
              <a:rPr lang="de-DE" dirty="0" smtClean="0"/>
              <a:t>werden</a:t>
            </a:r>
          </a:p>
          <a:p>
            <a:endParaRPr lang="de-DE" dirty="0"/>
          </a:p>
          <a:p>
            <a:r>
              <a:rPr lang="de-DE" dirty="0"/>
              <a:t>größere Veränderungen sich „leise“ angekündigt haben und wenig überraschend </a:t>
            </a:r>
            <a:r>
              <a:rPr lang="de-DE" dirty="0" smtClean="0"/>
              <a:t>kommen</a:t>
            </a:r>
          </a:p>
          <a:p>
            <a:endParaRPr lang="de-DE" dirty="0"/>
          </a:p>
          <a:p>
            <a:r>
              <a:rPr lang="de-DE" dirty="0"/>
              <a:t>Mitarbeiter beim Erarbeiten der Veränderungen </a:t>
            </a:r>
            <a:r>
              <a:rPr lang="de-DE" b="1" dirty="0"/>
              <a:t>mit einbezogen wurden</a:t>
            </a:r>
            <a:r>
              <a:rPr lang="de-DE" dirty="0" smtClean="0"/>
              <a:t>.</a:t>
            </a:r>
            <a:endParaRPr lang="de-DE" dirty="0"/>
          </a:p>
        </p:txBody>
      </p:sp>
      <p:sp>
        <p:nvSpPr>
          <p:cNvPr id="4" name="Pfeil nach rechts 3"/>
          <p:cNvSpPr/>
          <p:nvPr/>
        </p:nvSpPr>
        <p:spPr bwMode="auto">
          <a:xfrm>
            <a:off x="3345969" y="5427846"/>
            <a:ext cx="978408" cy="733663"/>
          </a:xfrm>
          <a:prstGeom prst="rightArrow">
            <a:avLst/>
          </a:prstGeom>
          <a:solidFill>
            <a:srgbClr val="305C9E"/>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fontAlgn="base">
              <a:spcBef>
                <a:spcPct val="0"/>
              </a:spcBef>
              <a:spcAft>
                <a:spcPct val="0"/>
              </a:spcAft>
            </a:pPr>
            <a:endParaRPr lang="de-DE" sz="2400">
              <a:latin typeface="Arial" charset="0"/>
            </a:endParaRPr>
          </a:p>
        </p:txBody>
      </p:sp>
      <p:sp>
        <p:nvSpPr>
          <p:cNvPr id="6" name="Abgerundetes Rechteck 5"/>
          <p:cNvSpPr/>
          <p:nvPr/>
        </p:nvSpPr>
        <p:spPr bwMode="auto">
          <a:xfrm>
            <a:off x="4541987" y="5523511"/>
            <a:ext cx="3407953" cy="542335"/>
          </a:xfrm>
          <a:prstGeom prst="roundRect">
            <a:avLst/>
          </a:prstGeom>
          <a:solidFill>
            <a:srgbClr val="305C9E"/>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fontAlgn="base">
              <a:spcBef>
                <a:spcPct val="0"/>
              </a:spcBef>
              <a:spcAft>
                <a:spcPct val="0"/>
              </a:spcAft>
            </a:pPr>
            <a:endParaRPr lang="de-DE" sz="2400">
              <a:latin typeface="Arial" charset="0"/>
            </a:endParaRPr>
          </a:p>
        </p:txBody>
      </p:sp>
      <p:sp>
        <p:nvSpPr>
          <p:cNvPr id="7" name="Textfeld 6"/>
          <p:cNvSpPr txBox="1"/>
          <p:nvPr/>
        </p:nvSpPr>
        <p:spPr>
          <a:xfrm>
            <a:off x="4775703" y="5476774"/>
            <a:ext cx="2940520" cy="589072"/>
          </a:xfrm>
          <a:prstGeom prst="rect">
            <a:avLst/>
          </a:prstGeom>
          <a:noFill/>
        </p:spPr>
        <p:txBody>
          <a:bodyPr wrap="square" rtlCol="0">
            <a:spAutoFit/>
          </a:bodyPr>
          <a:lstStyle/>
          <a:p>
            <a:pPr algn="ctr">
              <a:lnSpc>
                <a:spcPct val="150000"/>
              </a:lnSpc>
              <a:buClr>
                <a:schemeClr val="accent6"/>
              </a:buClr>
              <a:buSzPct val="100000"/>
            </a:pPr>
            <a:r>
              <a:rPr lang="de-DE" sz="2400" b="1" dirty="0">
                <a:solidFill>
                  <a:schemeClr val="bg1"/>
                </a:solidFill>
              </a:rPr>
              <a:t>Beteiligung</a:t>
            </a:r>
          </a:p>
        </p:txBody>
      </p:sp>
    </p:spTree>
    <p:extLst>
      <p:ext uri="{BB962C8B-B14F-4D97-AF65-F5344CB8AC3E}">
        <p14:creationId xmlns:p14="http://schemas.microsoft.com/office/powerpoint/2010/main" val="5286626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2254424" y="3562248"/>
            <a:ext cx="8423140" cy="707886"/>
          </a:xfrm>
          <a:prstGeom prst="rect">
            <a:avLst/>
          </a:prstGeom>
          <a:solidFill>
            <a:srgbClr val="009FE3"/>
          </a:solidFill>
          <a:ln>
            <a:noFill/>
          </a:ln>
        </p:spPr>
        <p:txBody>
          <a:bodyPr wrap="none" rtlCol="0">
            <a:spAutoFit/>
          </a:bodyPr>
          <a:lstStyle/>
          <a:p>
            <a:r>
              <a:rPr lang="de-DE" sz="4000" b="1" dirty="0"/>
              <a:t>Folien zu: Prozess und Ablauf Beratung</a:t>
            </a:r>
          </a:p>
        </p:txBody>
      </p:sp>
    </p:spTree>
    <p:extLst>
      <p:ext uri="{BB962C8B-B14F-4D97-AF65-F5344CB8AC3E}">
        <p14:creationId xmlns:p14="http://schemas.microsoft.com/office/powerpoint/2010/main" val="25513457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1584512" y="3320200"/>
            <a:ext cx="8873263" cy="707886"/>
          </a:xfrm>
          <a:prstGeom prst="rect">
            <a:avLst/>
          </a:prstGeom>
          <a:solidFill>
            <a:srgbClr val="009FE3"/>
          </a:solidFill>
          <a:ln>
            <a:noFill/>
          </a:ln>
        </p:spPr>
        <p:txBody>
          <a:bodyPr wrap="none" rtlCol="0">
            <a:spAutoFit/>
          </a:bodyPr>
          <a:lstStyle/>
          <a:p>
            <a:r>
              <a:rPr lang="de-DE" sz="4000" b="1" dirty="0"/>
              <a:t>Folien zu: </a:t>
            </a:r>
            <a:r>
              <a:rPr lang="de-DE" sz="4000" b="1" dirty="0" smtClean="0"/>
              <a:t>Wie verändert man Verhalten?</a:t>
            </a:r>
            <a:endParaRPr lang="de-DE" sz="4000" b="1" dirty="0"/>
          </a:p>
        </p:txBody>
      </p:sp>
      <p:sp>
        <p:nvSpPr>
          <p:cNvPr id="3" name="Titel 2"/>
          <p:cNvSpPr>
            <a:spLocks noGrp="1"/>
          </p:cNvSpPr>
          <p:nvPr>
            <p:ph type="ctrTitle"/>
          </p:nvPr>
        </p:nvSpPr>
        <p:spPr/>
        <p:txBody>
          <a:bodyPr/>
          <a:lstStyle/>
          <a:p>
            <a:endParaRPr lang="de-DE"/>
          </a:p>
        </p:txBody>
      </p:sp>
      <p:sp>
        <p:nvSpPr>
          <p:cNvPr id="5" name="Inhaltsplatzhalter 4"/>
          <p:cNvSpPr>
            <a:spLocks noGrp="1"/>
          </p:cNvSpPr>
          <p:nvPr>
            <p:ph idx="1"/>
          </p:nvPr>
        </p:nvSpPr>
        <p:spPr/>
        <p:txBody>
          <a:bodyPr/>
          <a:lstStyle/>
          <a:p>
            <a:endParaRPr lang="de-DE"/>
          </a:p>
        </p:txBody>
      </p:sp>
    </p:spTree>
    <p:extLst>
      <p:ext uri="{BB962C8B-B14F-4D97-AF65-F5344CB8AC3E}">
        <p14:creationId xmlns:p14="http://schemas.microsoft.com/office/powerpoint/2010/main" val="3857409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Autofit/>
          </a:bodyPr>
          <a:lstStyle/>
          <a:p>
            <a:r>
              <a:rPr lang="de-DE" sz="2800" dirty="0"/>
              <a:t>Wie werden Maßnahmen zur Beteiligung </a:t>
            </a:r>
            <a:r>
              <a:rPr lang="de-DE" sz="2800" dirty="0" smtClean="0"/>
              <a:t>erfolgreich, </a:t>
            </a:r>
            <a:r>
              <a:rPr lang="de-DE" sz="2800" dirty="0"/>
              <a:t>in dem </a:t>
            </a:r>
            <a:r>
              <a:rPr lang="de-DE" sz="2800" dirty="0" smtClean="0"/>
              <a:t>sie </a:t>
            </a:r>
            <a:r>
              <a:rPr lang="de-DE" sz="2800" dirty="0"/>
              <a:t>zu verändertem Verhalten führen?</a:t>
            </a:r>
          </a:p>
        </p:txBody>
      </p:sp>
      <p:pic>
        <p:nvPicPr>
          <p:cNvPr id="6" name="Grafik 5"/>
          <p:cNvPicPr>
            <a:picLocks noChangeAspect="1"/>
          </p:cNvPicPr>
          <p:nvPr/>
        </p:nvPicPr>
        <p:blipFill>
          <a:blip r:embed="rId2"/>
          <a:stretch>
            <a:fillRect/>
          </a:stretch>
        </p:blipFill>
        <p:spPr>
          <a:xfrm>
            <a:off x="795111" y="2227307"/>
            <a:ext cx="3586415" cy="2681544"/>
          </a:xfrm>
          <a:prstGeom prst="rect">
            <a:avLst/>
          </a:prstGeom>
        </p:spPr>
      </p:pic>
      <p:pic>
        <p:nvPicPr>
          <p:cNvPr id="7" name="Grafik 6"/>
          <p:cNvPicPr>
            <a:picLocks noChangeAspect="1"/>
          </p:cNvPicPr>
          <p:nvPr/>
        </p:nvPicPr>
        <p:blipFill>
          <a:blip r:embed="rId3"/>
          <a:stretch>
            <a:fillRect/>
          </a:stretch>
        </p:blipFill>
        <p:spPr>
          <a:xfrm>
            <a:off x="5041965" y="2227307"/>
            <a:ext cx="5788222" cy="4266298"/>
          </a:xfrm>
          <a:prstGeom prst="rect">
            <a:avLst/>
          </a:prstGeom>
        </p:spPr>
      </p:pic>
    </p:spTree>
    <p:extLst>
      <p:ext uri="{BB962C8B-B14F-4D97-AF65-F5344CB8AC3E}">
        <p14:creationId xmlns:p14="http://schemas.microsoft.com/office/powerpoint/2010/main" val="31098105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1584512" y="3320200"/>
            <a:ext cx="9627957" cy="707886"/>
          </a:xfrm>
          <a:prstGeom prst="rect">
            <a:avLst/>
          </a:prstGeom>
          <a:solidFill>
            <a:srgbClr val="009FE3"/>
          </a:solidFill>
          <a:ln>
            <a:noFill/>
          </a:ln>
        </p:spPr>
        <p:txBody>
          <a:bodyPr wrap="none" rtlCol="0">
            <a:spAutoFit/>
          </a:bodyPr>
          <a:lstStyle/>
          <a:p>
            <a:r>
              <a:rPr lang="de-DE" sz="4000" b="1" dirty="0"/>
              <a:t>Folien zu: </a:t>
            </a:r>
            <a:r>
              <a:rPr lang="de-DE" sz="4000" b="1" dirty="0" smtClean="0"/>
              <a:t>Verschiedene </a:t>
            </a:r>
            <a:r>
              <a:rPr lang="de-DE" sz="4000" b="1" dirty="0"/>
              <a:t>Akteure im Prozess</a:t>
            </a:r>
          </a:p>
        </p:txBody>
      </p:sp>
      <p:sp>
        <p:nvSpPr>
          <p:cNvPr id="5" name="Textfeld 4"/>
          <p:cNvSpPr txBox="1"/>
          <p:nvPr/>
        </p:nvSpPr>
        <p:spPr>
          <a:xfrm>
            <a:off x="1826908" y="4481130"/>
            <a:ext cx="9495805" cy="707886"/>
          </a:xfrm>
          <a:prstGeom prst="rect">
            <a:avLst/>
          </a:prstGeom>
          <a:solidFill>
            <a:srgbClr val="009FE3"/>
          </a:solidFill>
          <a:ln>
            <a:noFill/>
          </a:ln>
        </p:spPr>
        <p:txBody>
          <a:bodyPr wrap="none" rtlCol="0">
            <a:spAutoFit/>
          </a:bodyPr>
          <a:lstStyle/>
          <a:p>
            <a:r>
              <a:rPr lang="de-DE" sz="4000" b="1" dirty="0" err="1" smtClean="0"/>
              <a:t>Akteursanalyse</a:t>
            </a:r>
            <a:r>
              <a:rPr lang="de-DE" sz="4000" b="1" dirty="0" smtClean="0"/>
              <a:t> und Kommunikationsmatrix</a:t>
            </a:r>
            <a:endParaRPr lang="de-DE" sz="4000" b="1" dirty="0"/>
          </a:p>
        </p:txBody>
      </p:sp>
      <p:sp>
        <p:nvSpPr>
          <p:cNvPr id="2" name="Titel 1"/>
          <p:cNvSpPr>
            <a:spLocks noGrp="1"/>
          </p:cNvSpPr>
          <p:nvPr>
            <p:ph type="ctrTitle"/>
          </p:nvPr>
        </p:nvSpPr>
        <p:spPr/>
        <p:txBody>
          <a:bodyPr/>
          <a:lstStyle/>
          <a:p>
            <a:endParaRPr lang="de-DE"/>
          </a:p>
        </p:txBody>
      </p:sp>
      <p:sp>
        <p:nvSpPr>
          <p:cNvPr id="3" name="Inhaltsplatzhalter 2"/>
          <p:cNvSpPr>
            <a:spLocks noGrp="1"/>
          </p:cNvSpPr>
          <p:nvPr>
            <p:ph idx="1"/>
          </p:nvPr>
        </p:nvSpPr>
        <p:spPr/>
        <p:txBody>
          <a:bodyPr/>
          <a:lstStyle/>
          <a:p>
            <a:endParaRPr lang="de-DE"/>
          </a:p>
        </p:txBody>
      </p:sp>
    </p:spTree>
    <p:extLst>
      <p:ext uri="{BB962C8B-B14F-4D97-AF65-F5344CB8AC3E}">
        <p14:creationId xmlns:p14="http://schemas.microsoft.com/office/powerpoint/2010/main" val="40490582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smtClean="0"/>
              <a:t>Wichtige Akteure im Betrieb</a:t>
            </a:r>
            <a:endParaRPr lang="de-DE" dirty="0"/>
          </a:p>
        </p:txBody>
      </p:sp>
      <p:sp>
        <p:nvSpPr>
          <p:cNvPr id="4" name="Rectangle 2"/>
          <p:cNvSpPr>
            <a:spLocks noChangeArrowheads="1"/>
          </p:cNvSpPr>
          <p:nvPr/>
        </p:nvSpPr>
        <p:spPr bwMode="auto">
          <a:xfrm>
            <a:off x="341676" y="2296624"/>
            <a:ext cx="7966301" cy="4185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tabLst/>
            </a:pPr>
            <a:r>
              <a:rPr kumimoji="0" lang="de-DE" altLang="de-DE" sz="20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Die </a:t>
            </a:r>
            <a:r>
              <a:rPr kumimoji="0" lang="de-DE" altLang="de-DE" sz="2000" b="1" i="0" u="none" strike="noStrike" cap="none" normalizeH="0" baseline="0" dirty="0" smtClean="0">
                <a:ln>
                  <a:noFill/>
                </a:ln>
                <a:solidFill>
                  <a:srgbClr val="006CB1"/>
                </a:solidFill>
                <a:effectLst/>
                <a:latin typeface="Calibri" panose="020F0502020204030204" pitchFamily="34" charset="0"/>
                <a:ea typeface="Times New Roman" panose="02020603050405020304" pitchFamily="18" charset="0"/>
                <a:cs typeface="Times New Roman" panose="02020603050405020304" pitchFamily="18" charset="0"/>
              </a:rPr>
              <a:t>Geschäftsführung</a:t>
            </a:r>
            <a:r>
              <a:rPr kumimoji="0" lang="de-DE" altLang="de-DE" sz="2000" b="0" i="0" u="none" strike="noStrike" cap="none" normalizeH="0" baseline="0" dirty="0" smtClean="0">
                <a:ln>
                  <a:noFill/>
                </a:ln>
                <a:solidFill>
                  <a:srgbClr val="006CB1"/>
                </a:solidFill>
                <a:effectLst/>
                <a:latin typeface="Calibri" panose="020F0502020204030204" pitchFamily="34" charset="0"/>
                <a:ea typeface="Times New Roman" panose="02020603050405020304" pitchFamily="18" charset="0"/>
                <a:cs typeface="Times New Roman" panose="02020603050405020304" pitchFamily="18" charset="0"/>
              </a:rPr>
              <a:t> (GF)</a:t>
            </a:r>
            <a:r>
              <a:rPr kumimoji="0" lang="de-DE" altLang="de-DE" sz="2000" b="0" i="0" u="none" strike="noStrike" cap="none" normalizeH="0" baseline="0" dirty="0" smtClean="0">
                <a:ln>
                  <a:noFill/>
                </a:ln>
                <a:solidFill>
                  <a:srgbClr val="006DB2"/>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de-DE" altLang="de-DE" sz="20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schafft den Rahmen für Verbesserungen.</a:t>
            </a:r>
          </a:p>
          <a:p>
            <a:pPr marL="0" marR="0" lvl="0" indent="0" algn="l" defTabSz="914400" rtl="0" eaLnBrk="0" fontAlgn="base" latinLnBrk="0" hangingPunct="0">
              <a:lnSpc>
                <a:spcPct val="100000"/>
              </a:lnSpc>
              <a:spcBef>
                <a:spcPct val="0"/>
              </a:spcBef>
              <a:spcAft>
                <a:spcPct val="0"/>
              </a:spcAft>
              <a:buClrTx/>
              <a:buSzTx/>
              <a:tabLst/>
            </a:pPr>
            <a:endParaRPr lang="de-DE" altLang="de-DE" sz="2000" dirty="0">
              <a:latin typeface="Calibri" panose="020F0502020204030204" pitchFamily="34" charset="0"/>
              <a:cs typeface="Times New Roman" panose="02020603050405020304" pitchFamily="18" charset="0"/>
            </a:endParaRPr>
          </a:p>
          <a:p>
            <a:r>
              <a:rPr lang="de-DE" altLang="de-DE" sz="2000" dirty="0">
                <a:latin typeface="Calibri" panose="020F0502020204030204" pitchFamily="34" charset="0"/>
                <a:ea typeface="Times New Roman" panose="02020603050405020304" pitchFamily="18" charset="0"/>
                <a:cs typeface="Times New Roman" panose="02020603050405020304" pitchFamily="18" charset="0"/>
              </a:rPr>
              <a:t>Die </a:t>
            </a:r>
            <a:r>
              <a:rPr lang="de-DE" altLang="de-DE" sz="2000" b="1" dirty="0">
                <a:solidFill>
                  <a:srgbClr val="006CB1"/>
                </a:solidFill>
                <a:latin typeface="Calibri" panose="020F0502020204030204" pitchFamily="34" charset="0"/>
                <a:ea typeface="Times New Roman" panose="02020603050405020304" pitchFamily="18" charset="0"/>
                <a:cs typeface="Times New Roman" panose="02020603050405020304" pitchFamily="18" charset="0"/>
              </a:rPr>
              <a:t>Führungskräfte </a:t>
            </a:r>
            <a:r>
              <a:rPr lang="de-DE" altLang="de-DE" sz="2000" dirty="0">
                <a:solidFill>
                  <a:srgbClr val="006CB1"/>
                </a:solidFill>
                <a:latin typeface="Calibri" panose="020F0502020204030204" pitchFamily="34" charset="0"/>
                <a:ea typeface="Times New Roman" panose="02020603050405020304" pitchFamily="18" charset="0"/>
                <a:cs typeface="Times New Roman" panose="02020603050405020304" pitchFamily="18" charset="0"/>
              </a:rPr>
              <a:t>(FK)</a:t>
            </a:r>
            <a:r>
              <a:rPr lang="de-DE" altLang="de-DE" sz="2000" dirty="0">
                <a:solidFill>
                  <a:srgbClr val="006DB2"/>
                </a:solidFill>
                <a:latin typeface="Calibri" panose="020F0502020204030204" pitchFamily="34" charset="0"/>
                <a:ea typeface="Times New Roman" panose="02020603050405020304" pitchFamily="18" charset="0"/>
                <a:cs typeface="Times New Roman" panose="02020603050405020304" pitchFamily="18" charset="0"/>
              </a:rPr>
              <a:t> </a:t>
            </a:r>
            <a:r>
              <a:rPr lang="de-DE" altLang="de-DE" sz="2000" dirty="0">
                <a:latin typeface="Calibri" panose="020F0502020204030204" pitchFamily="34" charset="0"/>
                <a:ea typeface="Times New Roman" panose="02020603050405020304" pitchFamily="18" charset="0"/>
                <a:cs typeface="Times New Roman" panose="02020603050405020304" pitchFamily="18" charset="0"/>
              </a:rPr>
              <a:t>ermöglichen und unterstützen die Verbesserungen</a:t>
            </a:r>
            <a:r>
              <a:rPr lang="de-DE" altLang="de-DE" sz="2000" dirty="0" smtClean="0">
                <a:latin typeface="Calibri" panose="020F0502020204030204" pitchFamily="34" charset="0"/>
                <a:ea typeface="Times New Roman" panose="02020603050405020304" pitchFamily="18" charset="0"/>
                <a:cs typeface="Times New Roman" panose="02020603050405020304" pitchFamily="18" charset="0"/>
              </a:rPr>
              <a:t>.</a:t>
            </a:r>
          </a:p>
          <a:p>
            <a:endParaRPr lang="de-DE" altLang="de-DE" sz="2000" dirty="0">
              <a:latin typeface="Calibri" panose="020F0502020204030204" pitchFamily="34" charset="0"/>
              <a:cs typeface="Times New Roman" panose="02020603050405020304" pitchFamily="18" charset="0"/>
            </a:endParaRPr>
          </a:p>
          <a:p>
            <a:r>
              <a:rPr lang="de-DE" altLang="de-DE" sz="2000" dirty="0">
                <a:latin typeface="Calibri" panose="020F0502020204030204" pitchFamily="34" charset="0"/>
                <a:ea typeface="Times New Roman" panose="02020603050405020304" pitchFamily="18" charset="0"/>
                <a:cs typeface="Times New Roman" panose="02020603050405020304" pitchFamily="18" charset="0"/>
              </a:rPr>
              <a:t>Der </a:t>
            </a:r>
            <a:r>
              <a:rPr lang="de-DE" altLang="de-DE" sz="2000" b="1" dirty="0">
                <a:solidFill>
                  <a:srgbClr val="006CB1"/>
                </a:solidFill>
                <a:latin typeface="Calibri" panose="020F0502020204030204" pitchFamily="34" charset="0"/>
                <a:ea typeface="Times New Roman" panose="02020603050405020304" pitchFamily="18" charset="0"/>
                <a:cs typeface="Times New Roman" panose="02020603050405020304" pitchFamily="18" charset="0"/>
              </a:rPr>
              <a:t>Energiemanagementbeauftragte </a:t>
            </a:r>
            <a:r>
              <a:rPr lang="de-DE" altLang="de-DE" sz="2000" dirty="0">
                <a:solidFill>
                  <a:srgbClr val="006CB1"/>
                </a:solidFill>
                <a:latin typeface="Calibri" panose="020F0502020204030204" pitchFamily="34" charset="0"/>
                <a:ea typeface="Times New Roman" panose="02020603050405020304" pitchFamily="18" charset="0"/>
                <a:cs typeface="Times New Roman" panose="02020603050405020304" pitchFamily="18" charset="0"/>
              </a:rPr>
              <a:t>(EMB)</a:t>
            </a:r>
            <a:r>
              <a:rPr lang="de-DE" altLang="de-DE" sz="2000" dirty="0">
                <a:latin typeface="Calibri" panose="020F0502020204030204" pitchFamily="34" charset="0"/>
                <a:ea typeface="Times New Roman" panose="02020603050405020304" pitchFamily="18" charset="0"/>
                <a:cs typeface="Times New Roman" panose="02020603050405020304" pitchFamily="18" charset="0"/>
              </a:rPr>
              <a:t> unterstützt die Verbesserungen</a:t>
            </a:r>
            <a:r>
              <a:rPr lang="de-DE" altLang="de-DE" sz="2000" dirty="0" smtClean="0">
                <a:latin typeface="Calibri" panose="020F0502020204030204" pitchFamily="34" charset="0"/>
                <a:ea typeface="Times New Roman" panose="02020603050405020304" pitchFamily="18" charset="0"/>
                <a:cs typeface="Times New Roman" panose="02020603050405020304" pitchFamily="18" charset="0"/>
              </a:rPr>
              <a:t>.</a:t>
            </a:r>
          </a:p>
          <a:p>
            <a:endParaRPr lang="de-DE" altLang="de-DE" sz="2000" dirty="0">
              <a:latin typeface="Calibri" panose="020F0502020204030204" pitchFamily="34" charset="0"/>
              <a:cs typeface="Times New Roman" panose="02020603050405020304" pitchFamily="18" charset="0"/>
            </a:endParaRPr>
          </a:p>
          <a:p>
            <a:r>
              <a:rPr lang="de-DE" altLang="de-DE" sz="2000" dirty="0">
                <a:latin typeface="Calibri" panose="020F0502020204030204" pitchFamily="34" charset="0"/>
                <a:ea typeface="Times New Roman" panose="02020603050405020304" pitchFamily="18" charset="0"/>
                <a:cs typeface="Times New Roman" panose="02020603050405020304" pitchFamily="18" charset="0"/>
              </a:rPr>
              <a:t>Der </a:t>
            </a:r>
            <a:r>
              <a:rPr lang="de-DE" altLang="de-DE" sz="2000" b="1" dirty="0">
                <a:solidFill>
                  <a:srgbClr val="006CB1"/>
                </a:solidFill>
                <a:latin typeface="Calibri" panose="020F0502020204030204" pitchFamily="34" charset="0"/>
                <a:ea typeface="Times New Roman" panose="02020603050405020304" pitchFamily="18" charset="0"/>
                <a:cs typeface="Times New Roman" panose="02020603050405020304" pitchFamily="18" charset="0"/>
              </a:rPr>
              <a:t>Betriebsrat </a:t>
            </a:r>
            <a:r>
              <a:rPr lang="de-DE" altLang="de-DE" sz="2000" dirty="0">
                <a:solidFill>
                  <a:srgbClr val="006CB1"/>
                </a:solidFill>
                <a:latin typeface="Calibri" panose="020F0502020204030204" pitchFamily="34" charset="0"/>
                <a:ea typeface="Times New Roman" panose="02020603050405020304" pitchFamily="18" charset="0"/>
                <a:cs typeface="Times New Roman" panose="02020603050405020304" pitchFamily="18" charset="0"/>
              </a:rPr>
              <a:t>(BR)</a:t>
            </a:r>
            <a:r>
              <a:rPr lang="de-DE" altLang="de-DE" sz="2000" dirty="0">
                <a:solidFill>
                  <a:srgbClr val="006DB2"/>
                </a:solidFill>
                <a:latin typeface="Calibri" panose="020F0502020204030204" pitchFamily="34" charset="0"/>
                <a:ea typeface="Times New Roman" panose="02020603050405020304" pitchFamily="18" charset="0"/>
                <a:cs typeface="Times New Roman" panose="02020603050405020304" pitchFamily="18" charset="0"/>
              </a:rPr>
              <a:t> </a:t>
            </a:r>
            <a:r>
              <a:rPr lang="de-DE" altLang="de-DE" sz="2000" dirty="0">
                <a:latin typeface="Calibri" panose="020F0502020204030204" pitchFamily="34" charset="0"/>
                <a:ea typeface="Times New Roman" panose="02020603050405020304" pitchFamily="18" charset="0"/>
                <a:cs typeface="Times New Roman" panose="02020603050405020304" pitchFamily="18" charset="0"/>
              </a:rPr>
              <a:t>stellt sich positiv zu Klimaschutz und Beteiligung auf. </a:t>
            </a:r>
            <a:endParaRPr lang="de-DE" altLang="de-DE" sz="2000" dirty="0" smtClean="0">
              <a:latin typeface="Calibri" panose="020F0502020204030204" pitchFamily="34" charset="0"/>
              <a:ea typeface="Times New Roman" panose="02020603050405020304" pitchFamily="18" charset="0"/>
              <a:cs typeface="Times New Roman" panose="02020603050405020304" pitchFamily="18" charset="0"/>
            </a:endParaRPr>
          </a:p>
          <a:p>
            <a:endParaRPr lang="de-DE" altLang="de-DE" sz="2000" dirty="0">
              <a:latin typeface="Calibri" panose="020F0502020204030204" pitchFamily="34" charset="0"/>
              <a:ea typeface="Times New Roman" panose="02020603050405020304" pitchFamily="18" charset="0"/>
              <a:cs typeface="Times New Roman" panose="02020603050405020304" pitchFamily="18" charset="0"/>
            </a:endParaRPr>
          </a:p>
          <a:p>
            <a:r>
              <a:rPr lang="de-DE" altLang="de-DE" sz="2000" dirty="0" smtClean="0">
                <a:latin typeface="Calibri" panose="020F0502020204030204" pitchFamily="34" charset="0"/>
                <a:ea typeface="Times New Roman" panose="02020603050405020304" pitchFamily="18" charset="0"/>
                <a:cs typeface="Times New Roman" panose="02020603050405020304" pitchFamily="18" charset="0"/>
              </a:rPr>
              <a:t>Die </a:t>
            </a:r>
            <a:r>
              <a:rPr lang="de-DE" altLang="de-DE" sz="2000" b="1" dirty="0">
                <a:solidFill>
                  <a:srgbClr val="006CB1"/>
                </a:solidFill>
                <a:latin typeface="Calibri" panose="020F0502020204030204" pitchFamily="34" charset="0"/>
                <a:ea typeface="Times New Roman" panose="02020603050405020304" pitchFamily="18" charset="0"/>
                <a:cs typeface="Times New Roman" panose="02020603050405020304" pitchFamily="18" charset="0"/>
              </a:rPr>
              <a:t>Mitarbeitenden </a:t>
            </a:r>
            <a:r>
              <a:rPr lang="de-DE" altLang="de-DE" sz="2000" dirty="0">
                <a:solidFill>
                  <a:srgbClr val="006CB1"/>
                </a:solidFill>
                <a:latin typeface="Calibri" panose="020F0502020204030204" pitchFamily="34" charset="0"/>
                <a:ea typeface="Times New Roman" panose="02020603050405020304" pitchFamily="18" charset="0"/>
                <a:cs typeface="Times New Roman" panose="02020603050405020304" pitchFamily="18" charset="0"/>
              </a:rPr>
              <a:t>(MA)</a:t>
            </a:r>
            <a:r>
              <a:rPr lang="de-DE" altLang="de-DE" sz="2000" dirty="0">
                <a:solidFill>
                  <a:srgbClr val="006DB2"/>
                </a:solidFill>
                <a:latin typeface="Calibri" panose="020F0502020204030204" pitchFamily="34" charset="0"/>
                <a:ea typeface="Times New Roman" panose="02020603050405020304" pitchFamily="18" charset="0"/>
                <a:cs typeface="Times New Roman" panose="02020603050405020304" pitchFamily="18" charset="0"/>
              </a:rPr>
              <a:t> </a:t>
            </a:r>
            <a:r>
              <a:rPr lang="de-DE" altLang="de-DE" sz="2000" dirty="0">
                <a:latin typeface="Calibri" panose="020F0502020204030204" pitchFamily="34" charset="0"/>
                <a:ea typeface="Times New Roman" panose="02020603050405020304" pitchFamily="18" charset="0"/>
                <a:cs typeface="Times New Roman" panose="02020603050405020304" pitchFamily="18" charset="0"/>
              </a:rPr>
              <a:t>bringen ihre Erfahrungen für das gemeinsame Ziel ein</a:t>
            </a:r>
            <a:r>
              <a:rPr lang="de-DE" altLang="de-DE" sz="2000" dirty="0" smtClean="0">
                <a:latin typeface="Calibri" panose="020F0502020204030204" pitchFamily="34" charset="0"/>
                <a:ea typeface="Times New Roman" panose="02020603050405020304" pitchFamily="18" charset="0"/>
                <a:cs typeface="Times New Roman" panose="02020603050405020304" pitchFamily="18" charset="0"/>
              </a:rPr>
              <a:t>.</a:t>
            </a:r>
            <a:endParaRPr lang="de-DE" altLang="de-DE" sz="2000" dirty="0"/>
          </a:p>
          <a:p>
            <a:endParaRPr lang="de-DE" altLang="de-DE" sz="200" dirty="0"/>
          </a:p>
          <a:p>
            <a:pPr marL="0" marR="0" lvl="0" indent="0" algn="l" defTabSz="914400" rtl="0" eaLnBrk="0" fontAlgn="base" latinLnBrk="0" hangingPunct="0">
              <a:lnSpc>
                <a:spcPct val="100000"/>
              </a:lnSpc>
              <a:spcBef>
                <a:spcPct val="0"/>
              </a:spcBef>
              <a:spcAft>
                <a:spcPct val="0"/>
              </a:spcAft>
              <a:buClrTx/>
              <a:buSzTx/>
              <a:tabLst/>
            </a:pPr>
            <a:endParaRPr kumimoji="0" lang="de-DE" altLang="de-DE" sz="6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1800" b="0" i="0" u="none" strike="noStrike" cap="none" normalizeH="0" baseline="0" dirty="0" smtClean="0">
              <a:ln>
                <a:noFill/>
              </a:ln>
              <a:solidFill>
                <a:schemeClr val="tx1"/>
              </a:solidFill>
              <a:effectLst/>
              <a:latin typeface="Arial" panose="020B0604020202020204" pitchFamily="34" charset="0"/>
            </a:endParaRPr>
          </a:p>
        </p:txBody>
      </p:sp>
      <p:pic>
        <p:nvPicPr>
          <p:cNvPr id="2049" name="Grafik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21034" y="3076618"/>
            <a:ext cx="2750401" cy="25052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782234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smtClean="0"/>
              <a:t>Zielgruppen - Waben</a:t>
            </a:r>
            <a:endParaRPr lang="de-DE" dirty="0"/>
          </a:p>
        </p:txBody>
      </p:sp>
      <p:grpSp>
        <p:nvGrpSpPr>
          <p:cNvPr id="21" name="Gruppieren 20"/>
          <p:cNvGrpSpPr/>
          <p:nvPr/>
        </p:nvGrpSpPr>
        <p:grpSpPr>
          <a:xfrm>
            <a:off x="3262163" y="4185040"/>
            <a:ext cx="2180092" cy="1656413"/>
            <a:chOff x="4539879" y="3458115"/>
            <a:chExt cx="2568334" cy="2232000"/>
          </a:xfrm>
        </p:grpSpPr>
        <p:pic>
          <p:nvPicPr>
            <p:cNvPr id="6" name="Grafik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9879" y="3458115"/>
              <a:ext cx="2568334" cy="2232000"/>
            </a:xfrm>
            <a:prstGeom prst="rect">
              <a:avLst/>
            </a:prstGeom>
          </p:spPr>
        </p:pic>
        <p:sp>
          <p:nvSpPr>
            <p:cNvPr id="7" name="Textfeld 6"/>
            <p:cNvSpPr txBox="1"/>
            <p:nvPr/>
          </p:nvSpPr>
          <p:spPr>
            <a:xfrm>
              <a:off x="4839519" y="3966186"/>
              <a:ext cx="1969054" cy="584775"/>
            </a:xfrm>
            <a:prstGeom prst="rect">
              <a:avLst/>
            </a:prstGeom>
            <a:noFill/>
          </p:spPr>
          <p:txBody>
            <a:bodyPr wrap="square" rtlCol="0">
              <a:spAutoFit/>
            </a:bodyPr>
            <a:lstStyle/>
            <a:p>
              <a:pPr algn="ctr"/>
              <a:r>
                <a:rPr lang="de-DE" sz="1600" b="1" dirty="0" smtClean="0">
                  <a:solidFill>
                    <a:schemeClr val="bg1"/>
                  </a:solidFill>
                </a:rPr>
                <a:t>Mehr Klimaschutz durch Beteiligung</a:t>
              </a:r>
              <a:endParaRPr lang="de-DE" sz="1600" b="1" dirty="0">
                <a:solidFill>
                  <a:schemeClr val="bg1"/>
                </a:solidFill>
              </a:endParaRPr>
            </a:p>
          </p:txBody>
        </p:sp>
      </p:grpSp>
      <p:grpSp>
        <p:nvGrpSpPr>
          <p:cNvPr id="16" name="Gruppieren 15"/>
          <p:cNvGrpSpPr/>
          <p:nvPr/>
        </p:nvGrpSpPr>
        <p:grpSpPr>
          <a:xfrm>
            <a:off x="3546788" y="2588719"/>
            <a:ext cx="1738783" cy="1496803"/>
            <a:chOff x="3034210" y="4698838"/>
            <a:chExt cx="2048434" cy="1780186"/>
          </a:xfrm>
        </p:grpSpPr>
        <p:pic>
          <p:nvPicPr>
            <p:cNvPr id="8" name="Grafik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4210" y="4698838"/>
              <a:ext cx="2048434" cy="1780186"/>
            </a:xfrm>
            <a:prstGeom prst="rect">
              <a:avLst/>
            </a:prstGeom>
          </p:spPr>
        </p:pic>
        <p:sp>
          <p:nvSpPr>
            <p:cNvPr id="11" name="Textfeld 10"/>
            <p:cNvSpPr txBox="1"/>
            <p:nvPr/>
          </p:nvSpPr>
          <p:spPr>
            <a:xfrm>
              <a:off x="3166029" y="5404265"/>
              <a:ext cx="1856486" cy="695488"/>
            </a:xfrm>
            <a:prstGeom prst="rect">
              <a:avLst/>
            </a:prstGeom>
            <a:noFill/>
          </p:spPr>
          <p:txBody>
            <a:bodyPr wrap="square" rtlCol="0">
              <a:spAutoFit/>
            </a:bodyPr>
            <a:lstStyle/>
            <a:p>
              <a:pPr algn="ctr"/>
              <a:r>
                <a:rPr lang="de-DE" sz="1600" b="1" dirty="0" smtClean="0">
                  <a:solidFill>
                    <a:schemeClr val="bg1"/>
                  </a:solidFill>
                </a:rPr>
                <a:t>Mitarbeiter* innen</a:t>
              </a:r>
              <a:endParaRPr lang="de-DE" sz="1600" b="1" dirty="0">
                <a:solidFill>
                  <a:schemeClr val="bg1"/>
                </a:solidFill>
              </a:endParaRPr>
            </a:p>
          </p:txBody>
        </p:sp>
      </p:grpSp>
      <p:grpSp>
        <p:nvGrpSpPr>
          <p:cNvPr id="17" name="Gruppieren 16"/>
          <p:cNvGrpSpPr/>
          <p:nvPr/>
        </p:nvGrpSpPr>
        <p:grpSpPr>
          <a:xfrm>
            <a:off x="1856162" y="3353896"/>
            <a:ext cx="1944763" cy="1482126"/>
            <a:chOff x="3059064" y="2722967"/>
            <a:chExt cx="2048434" cy="1780186"/>
          </a:xfrm>
        </p:grpSpPr>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9064" y="2722967"/>
              <a:ext cx="2048434" cy="1780186"/>
            </a:xfrm>
            <a:prstGeom prst="rect">
              <a:avLst/>
            </a:prstGeom>
          </p:spPr>
        </p:pic>
        <p:sp>
          <p:nvSpPr>
            <p:cNvPr id="12" name="Textfeld 11"/>
            <p:cNvSpPr txBox="1"/>
            <p:nvPr/>
          </p:nvSpPr>
          <p:spPr>
            <a:xfrm>
              <a:off x="3356031" y="3198799"/>
              <a:ext cx="1435261" cy="998113"/>
            </a:xfrm>
            <a:prstGeom prst="rect">
              <a:avLst/>
            </a:prstGeom>
            <a:noFill/>
          </p:spPr>
          <p:txBody>
            <a:bodyPr wrap="square" rtlCol="0">
              <a:spAutoFit/>
            </a:bodyPr>
            <a:lstStyle/>
            <a:p>
              <a:pPr algn="ctr"/>
              <a:r>
                <a:rPr lang="de-DE" sz="1600" b="1" dirty="0" smtClean="0">
                  <a:solidFill>
                    <a:schemeClr val="bg1"/>
                  </a:solidFill>
                </a:rPr>
                <a:t>Klimaschutz Projektteam</a:t>
              </a:r>
              <a:endParaRPr lang="de-DE" sz="1600" b="1" dirty="0">
                <a:solidFill>
                  <a:schemeClr val="bg1"/>
                </a:solidFill>
              </a:endParaRPr>
            </a:p>
          </p:txBody>
        </p:sp>
      </p:grpSp>
      <p:grpSp>
        <p:nvGrpSpPr>
          <p:cNvPr id="18" name="Gruppieren 17"/>
          <p:cNvGrpSpPr/>
          <p:nvPr/>
        </p:nvGrpSpPr>
        <p:grpSpPr>
          <a:xfrm>
            <a:off x="517057" y="4202966"/>
            <a:ext cx="1738783" cy="1482126"/>
            <a:chOff x="1466125" y="3556690"/>
            <a:chExt cx="2048434" cy="1780186"/>
          </a:xfrm>
        </p:grpSpPr>
        <p:pic>
          <p:nvPicPr>
            <p:cNvPr id="5" name="Grafik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6125" y="3556690"/>
              <a:ext cx="2048434" cy="1780186"/>
            </a:xfrm>
            <a:prstGeom prst="rect">
              <a:avLst/>
            </a:prstGeom>
          </p:spPr>
        </p:pic>
        <p:sp>
          <p:nvSpPr>
            <p:cNvPr id="13" name="Rechteck 12"/>
            <p:cNvSpPr/>
            <p:nvPr/>
          </p:nvSpPr>
          <p:spPr>
            <a:xfrm>
              <a:off x="2071978" y="3991363"/>
              <a:ext cx="994860" cy="702375"/>
            </a:xfrm>
            <a:prstGeom prst="rect">
              <a:avLst/>
            </a:prstGeom>
          </p:spPr>
          <p:txBody>
            <a:bodyPr wrap="square">
              <a:spAutoFit/>
            </a:bodyPr>
            <a:lstStyle/>
            <a:p>
              <a:pPr algn="ctr"/>
              <a:r>
                <a:rPr lang="de-DE" sz="1600" b="1" dirty="0" smtClean="0">
                  <a:solidFill>
                    <a:schemeClr val="bg1"/>
                  </a:solidFill>
                </a:rPr>
                <a:t>EMB</a:t>
              </a:r>
              <a:r>
                <a:rPr lang="de-DE" sz="1600" b="1" baseline="30000" dirty="0">
                  <a:solidFill>
                    <a:schemeClr val="bg1"/>
                  </a:solidFill>
                </a:rPr>
                <a:t>*</a:t>
              </a:r>
              <a:r>
                <a:rPr lang="de-DE" sz="1600" b="1" dirty="0" smtClean="0">
                  <a:solidFill>
                    <a:schemeClr val="bg1"/>
                  </a:solidFill>
                </a:rPr>
                <a:t> </a:t>
              </a:r>
              <a:r>
                <a:rPr lang="de-DE" sz="1600" b="1" dirty="0">
                  <a:solidFill>
                    <a:schemeClr val="bg1"/>
                  </a:solidFill>
                </a:rPr>
                <a:t>&amp;</a:t>
              </a:r>
            </a:p>
            <a:p>
              <a:pPr algn="ctr"/>
              <a:r>
                <a:rPr lang="de-DE" sz="1600" b="1" dirty="0" smtClean="0">
                  <a:solidFill>
                    <a:schemeClr val="bg1"/>
                  </a:solidFill>
                </a:rPr>
                <a:t>UMB*</a:t>
              </a:r>
              <a:r>
                <a:rPr lang="de-DE" sz="1600" b="1" baseline="30000" dirty="0" smtClean="0">
                  <a:solidFill>
                    <a:schemeClr val="bg1"/>
                  </a:solidFill>
                </a:rPr>
                <a:t>*</a:t>
              </a:r>
              <a:endParaRPr lang="de-DE" sz="1600" b="1" baseline="30000" dirty="0">
                <a:solidFill>
                  <a:schemeClr val="bg1"/>
                </a:solidFill>
              </a:endParaRPr>
            </a:p>
          </p:txBody>
        </p:sp>
      </p:grpSp>
      <p:grpSp>
        <p:nvGrpSpPr>
          <p:cNvPr id="19" name="Gruppieren 18"/>
          <p:cNvGrpSpPr/>
          <p:nvPr/>
        </p:nvGrpSpPr>
        <p:grpSpPr>
          <a:xfrm>
            <a:off x="342739" y="2520375"/>
            <a:ext cx="1738783" cy="1482126"/>
            <a:chOff x="1675212" y="1884844"/>
            <a:chExt cx="2048434" cy="1780186"/>
          </a:xfrm>
        </p:grpSpPr>
        <p:pic>
          <p:nvPicPr>
            <p:cNvPr id="15" name="Grafik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5212" y="1884844"/>
              <a:ext cx="2048434" cy="1780186"/>
            </a:xfrm>
            <a:prstGeom prst="rect">
              <a:avLst/>
            </a:prstGeom>
          </p:spPr>
        </p:pic>
        <p:sp>
          <p:nvSpPr>
            <p:cNvPr id="14" name="Textfeld 13"/>
            <p:cNvSpPr txBox="1"/>
            <p:nvPr/>
          </p:nvSpPr>
          <p:spPr>
            <a:xfrm>
              <a:off x="1817245" y="2560493"/>
              <a:ext cx="1693477" cy="338554"/>
            </a:xfrm>
            <a:prstGeom prst="rect">
              <a:avLst/>
            </a:prstGeom>
            <a:noFill/>
          </p:spPr>
          <p:txBody>
            <a:bodyPr wrap="none" rtlCol="0">
              <a:spAutoFit/>
            </a:bodyPr>
            <a:lstStyle/>
            <a:p>
              <a:pPr algn="ctr"/>
              <a:r>
                <a:rPr lang="de-DE" sz="1600" b="1" dirty="0">
                  <a:solidFill>
                    <a:schemeClr val="bg1"/>
                  </a:solidFill>
                </a:rPr>
                <a:t>Geschäftsführung</a:t>
              </a:r>
            </a:p>
          </p:txBody>
        </p:sp>
      </p:grpSp>
      <p:grpSp>
        <p:nvGrpSpPr>
          <p:cNvPr id="25" name="Gruppieren 24"/>
          <p:cNvGrpSpPr/>
          <p:nvPr/>
        </p:nvGrpSpPr>
        <p:grpSpPr>
          <a:xfrm>
            <a:off x="1904041" y="5137229"/>
            <a:ext cx="1738783" cy="1219419"/>
            <a:chOff x="6572138" y="2633061"/>
            <a:chExt cx="2048434" cy="1780186"/>
          </a:xfrm>
        </p:grpSpPr>
        <p:pic>
          <p:nvPicPr>
            <p:cNvPr id="23" name="Grafik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2138" y="2633061"/>
              <a:ext cx="2048434" cy="1780186"/>
            </a:xfrm>
            <a:prstGeom prst="rect">
              <a:avLst/>
            </a:prstGeom>
          </p:spPr>
        </p:pic>
        <p:sp>
          <p:nvSpPr>
            <p:cNvPr id="10" name="Textfeld 9"/>
            <p:cNvSpPr txBox="1"/>
            <p:nvPr/>
          </p:nvSpPr>
          <p:spPr>
            <a:xfrm>
              <a:off x="6830498" y="3337298"/>
              <a:ext cx="1531477" cy="702375"/>
            </a:xfrm>
            <a:prstGeom prst="rect">
              <a:avLst/>
            </a:prstGeom>
            <a:noFill/>
          </p:spPr>
          <p:txBody>
            <a:bodyPr wrap="square" rtlCol="0">
              <a:spAutoFit/>
            </a:bodyPr>
            <a:lstStyle/>
            <a:p>
              <a:pPr algn="ctr"/>
              <a:r>
                <a:rPr lang="de-DE" sz="1600" b="1" dirty="0" smtClean="0">
                  <a:solidFill>
                    <a:schemeClr val="bg1"/>
                  </a:solidFill>
                </a:rPr>
                <a:t>Berater* innen</a:t>
              </a:r>
              <a:endParaRPr lang="de-DE" sz="1600" b="1" dirty="0">
                <a:solidFill>
                  <a:schemeClr val="bg1"/>
                </a:solidFill>
              </a:endParaRPr>
            </a:p>
          </p:txBody>
        </p:sp>
      </p:grpSp>
      <p:grpSp>
        <p:nvGrpSpPr>
          <p:cNvPr id="26" name="Gruppieren 25"/>
          <p:cNvGrpSpPr/>
          <p:nvPr/>
        </p:nvGrpSpPr>
        <p:grpSpPr>
          <a:xfrm>
            <a:off x="1913031" y="1725345"/>
            <a:ext cx="1738783" cy="1482126"/>
            <a:chOff x="1466124" y="1721669"/>
            <a:chExt cx="2048434" cy="1780186"/>
          </a:xfrm>
        </p:grpSpPr>
        <p:pic>
          <p:nvPicPr>
            <p:cNvPr id="27" name="Grafik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6124" y="1721669"/>
              <a:ext cx="2048434" cy="1780186"/>
            </a:xfrm>
            <a:prstGeom prst="rect">
              <a:avLst/>
            </a:prstGeom>
          </p:spPr>
        </p:pic>
        <p:sp>
          <p:nvSpPr>
            <p:cNvPr id="28" name="Textfeld 27"/>
            <p:cNvSpPr txBox="1"/>
            <p:nvPr/>
          </p:nvSpPr>
          <p:spPr>
            <a:xfrm>
              <a:off x="1751229" y="2430587"/>
              <a:ext cx="1478225" cy="338554"/>
            </a:xfrm>
            <a:prstGeom prst="rect">
              <a:avLst/>
            </a:prstGeom>
            <a:noFill/>
          </p:spPr>
          <p:txBody>
            <a:bodyPr wrap="none" rtlCol="0">
              <a:spAutoFit/>
            </a:bodyPr>
            <a:lstStyle/>
            <a:p>
              <a:pPr algn="ctr"/>
              <a:r>
                <a:rPr lang="de-DE" sz="1600" b="1" dirty="0" smtClean="0">
                  <a:solidFill>
                    <a:schemeClr val="bg1"/>
                  </a:solidFill>
                </a:rPr>
                <a:t>Führungskräfte</a:t>
              </a:r>
              <a:endParaRPr lang="de-DE" sz="1600" b="1" dirty="0">
                <a:solidFill>
                  <a:schemeClr val="bg1"/>
                </a:solidFill>
              </a:endParaRPr>
            </a:p>
          </p:txBody>
        </p:sp>
      </p:grpSp>
      <p:grpSp>
        <p:nvGrpSpPr>
          <p:cNvPr id="29" name="Gruppieren 28"/>
          <p:cNvGrpSpPr/>
          <p:nvPr/>
        </p:nvGrpSpPr>
        <p:grpSpPr>
          <a:xfrm>
            <a:off x="5061593" y="3512531"/>
            <a:ext cx="1738783" cy="1482126"/>
            <a:chOff x="3049445" y="2631872"/>
            <a:chExt cx="2048434" cy="1780186"/>
          </a:xfrm>
        </p:grpSpPr>
        <p:pic>
          <p:nvPicPr>
            <p:cNvPr id="30" name="Grafik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9445" y="2631872"/>
              <a:ext cx="2048434" cy="1780186"/>
            </a:xfrm>
            <a:prstGeom prst="rect">
              <a:avLst/>
            </a:prstGeom>
          </p:spPr>
        </p:pic>
        <p:sp>
          <p:nvSpPr>
            <p:cNvPr id="31" name="Textfeld 30"/>
            <p:cNvSpPr txBox="1"/>
            <p:nvPr/>
          </p:nvSpPr>
          <p:spPr>
            <a:xfrm>
              <a:off x="3356031" y="3198799"/>
              <a:ext cx="1435261" cy="584775"/>
            </a:xfrm>
            <a:prstGeom prst="rect">
              <a:avLst/>
            </a:prstGeom>
            <a:noFill/>
          </p:spPr>
          <p:txBody>
            <a:bodyPr wrap="square" rtlCol="0">
              <a:spAutoFit/>
            </a:bodyPr>
            <a:lstStyle/>
            <a:p>
              <a:pPr algn="ctr"/>
              <a:r>
                <a:rPr lang="de-DE" sz="1600" b="1" dirty="0" smtClean="0">
                  <a:solidFill>
                    <a:schemeClr val="bg1"/>
                  </a:solidFill>
                </a:rPr>
                <a:t>Interessen-vertretung</a:t>
              </a:r>
              <a:endParaRPr lang="de-DE" sz="1600" b="1" dirty="0">
                <a:solidFill>
                  <a:schemeClr val="bg1"/>
                </a:solidFill>
              </a:endParaRPr>
            </a:p>
          </p:txBody>
        </p:sp>
      </p:grpSp>
      <p:grpSp>
        <p:nvGrpSpPr>
          <p:cNvPr id="32" name="Gruppieren 31"/>
          <p:cNvGrpSpPr/>
          <p:nvPr/>
        </p:nvGrpSpPr>
        <p:grpSpPr>
          <a:xfrm>
            <a:off x="6458154" y="2721342"/>
            <a:ext cx="1738783" cy="1482126"/>
            <a:chOff x="1466124" y="1721669"/>
            <a:chExt cx="2048434" cy="1780186"/>
          </a:xfrm>
        </p:grpSpPr>
        <p:pic>
          <p:nvPicPr>
            <p:cNvPr id="33" name="Grafik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6124" y="1721669"/>
              <a:ext cx="2048434" cy="1780186"/>
            </a:xfrm>
            <a:prstGeom prst="rect">
              <a:avLst/>
            </a:prstGeom>
          </p:spPr>
        </p:pic>
        <p:sp>
          <p:nvSpPr>
            <p:cNvPr id="34" name="Textfeld 33"/>
            <p:cNvSpPr txBox="1"/>
            <p:nvPr/>
          </p:nvSpPr>
          <p:spPr>
            <a:xfrm>
              <a:off x="1912011" y="2430587"/>
              <a:ext cx="1156663" cy="338554"/>
            </a:xfrm>
            <a:prstGeom prst="rect">
              <a:avLst/>
            </a:prstGeom>
            <a:noFill/>
          </p:spPr>
          <p:txBody>
            <a:bodyPr wrap="none" rtlCol="0">
              <a:spAutoFit/>
            </a:bodyPr>
            <a:lstStyle/>
            <a:p>
              <a:pPr algn="ctr"/>
              <a:r>
                <a:rPr lang="de-DE" sz="1600" b="1" dirty="0" smtClean="0">
                  <a:solidFill>
                    <a:schemeClr val="bg1"/>
                  </a:solidFill>
                </a:rPr>
                <a:t>Personalrat</a:t>
              </a:r>
              <a:endParaRPr lang="de-DE" sz="1600" b="1" dirty="0">
                <a:solidFill>
                  <a:schemeClr val="bg1"/>
                </a:solidFill>
              </a:endParaRPr>
            </a:p>
          </p:txBody>
        </p:sp>
      </p:grpSp>
      <p:grpSp>
        <p:nvGrpSpPr>
          <p:cNvPr id="35" name="Gruppieren 34"/>
          <p:cNvGrpSpPr/>
          <p:nvPr/>
        </p:nvGrpSpPr>
        <p:grpSpPr>
          <a:xfrm>
            <a:off x="5110017" y="1930153"/>
            <a:ext cx="1738783" cy="1482126"/>
            <a:chOff x="1466124" y="1721669"/>
            <a:chExt cx="2048434" cy="1780186"/>
          </a:xfrm>
        </p:grpSpPr>
        <p:pic>
          <p:nvPicPr>
            <p:cNvPr id="36" name="Grafik 3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6124" y="1721669"/>
              <a:ext cx="2048434" cy="1780186"/>
            </a:xfrm>
            <a:prstGeom prst="rect">
              <a:avLst/>
            </a:prstGeom>
          </p:spPr>
        </p:pic>
        <p:sp>
          <p:nvSpPr>
            <p:cNvPr id="37" name="Textfeld 36"/>
            <p:cNvSpPr txBox="1"/>
            <p:nvPr/>
          </p:nvSpPr>
          <p:spPr>
            <a:xfrm>
              <a:off x="1926343" y="2430587"/>
              <a:ext cx="1128001" cy="338554"/>
            </a:xfrm>
            <a:prstGeom prst="rect">
              <a:avLst/>
            </a:prstGeom>
            <a:noFill/>
          </p:spPr>
          <p:txBody>
            <a:bodyPr wrap="none" rtlCol="0">
              <a:spAutoFit/>
            </a:bodyPr>
            <a:lstStyle/>
            <a:p>
              <a:pPr algn="ctr"/>
              <a:r>
                <a:rPr lang="de-DE" sz="1600" b="1" dirty="0" smtClean="0">
                  <a:solidFill>
                    <a:schemeClr val="bg1"/>
                  </a:solidFill>
                </a:rPr>
                <a:t>Betriebsrat</a:t>
              </a:r>
              <a:endParaRPr lang="de-DE" sz="1600" b="1" dirty="0">
                <a:solidFill>
                  <a:schemeClr val="bg1"/>
                </a:solidFill>
              </a:endParaRPr>
            </a:p>
          </p:txBody>
        </p:sp>
      </p:grpSp>
      <p:sp>
        <p:nvSpPr>
          <p:cNvPr id="38" name="Textfeld 37"/>
          <p:cNvSpPr txBox="1"/>
          <p:nvPr/>
        </p:nvSpPr>
        <p:spPr>
          <a:xfrm>
            <a:off x="6164406" y="5701668"/>
            <a:ext cx="4398381" cy="646331"/>
          </a:xfrm>
          <a:prstGeom prst="rect">
            <a:avLst/>
          </a:prstGeom>
          <a:noFill/>
        </p:spPr>
        <p:txBody>
          <a:bodyPr wrap="square" rtlCol="0">
            <a:spAutoFit/>
          </a:bodyPr>
          <a:lstStyle/>
          <a:p>
            <a:r>
              <a:rPr lang="de-DE" b="1" dirty="0" smtClean="0"/>
              <a:t>*EMB; Energiemanagementbeauftragte*r, </a:t>
            </a:r>
            <a:br>
              <a:rPr lang="de-DE" b="1" dirty="0" smtClean="0"/>
            </a:br>
            <a:r>
              <a:rPr lang="de-DE" b="1" dirty="0" smtClean="0"/>
              <a:t>**UMB; Umweltmanagementbeauftragte*r</a:t>
            </a:r>
            <a:endParaRPr lang="de-DE" b="1" dirty="0"/>
          </a:p>
        </p:txBody>
      </p:sp>
    </p:spTree>
    <p:extLst>
      <p:ext uri="{BB962C8B-B14F-4D97-AF65-F5344CB8AC3E}">
        <p14:creationId xmlns:p14="http://schemas.microsoft.com/office/powerpoint/2010/main" val="11233606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213607" y="939807"/>
            <a:ext cx="9144000" cy="904741"/>
          </a:xfrm>
        </p:spPr>
        <p:txBody>
          <a:bodyPr>
            <a:normAutofit/>
          </a:bodyPr>
          <a:lstStyle/>
          <a:p>
            <a:pPr algn="l"/>
            <a:r>
              <a:rPr lang="de-DE" sz="2800" dirty="0" smtClean="0"/>
              <a:t>Warum ist der Betriebsrat ein wichtiger Akteur?</a:t>
            </a:r>
            <a:endParaRPr lang="de-DE" sz="2800" dirty="0"/>
          </a:p>
        </p:txBody>
      </p:sp>
      <p:sp>
        <p:nvSpPr>
          <p:cNvPr id="42" name="Inhaltsplatzhalter 2"/>
          <p:cNvSpPr>
            <a:spLocks noGrp="1"/>
          </p:cNvSpPr>
          <p:nvPr>
            <p:ph idx="1"/>
          </p:nvPr>
        </p:nvSpPr>
        <p:spPr/>
        <p:txBody>
          <a:bodyPr>
            <a:noAutofit/>
          </a:bodyPr>
          <a:lstStyle/>
          <a:p>
            <a:r>
              <a:rPr lang="de-DE" sz="2400" dirty="0" smtClean="0">
                <a:solidFill>
                  <a:srgbClr val="006CB1"/>
                </a:solidFill>
              </a:rPr>
              <a:t>Kommunikationsmanager</a:t>
            </a:r>
            <a:r>
              <a:rPr lang="de-DE" sz="2400" dirty="0" smtClean="0"/>
              <a:t> zu den Mitarbeiterinnen und Mitarbeitern</a:t>
            </a:r>
            <a:endParaRPr lang="de-DE" sz="2400" dirty="0"/>
          </a:p>
          <a:p>
            <a:r>
              <a:rPr lang="de-DE" sz="2400" dirty="0" smtClean="0"/>
              <a:t>Gestalter und Netzwerker, direkte Kommunikation zur </a:t>
            </a:r>
            <a:r>
              <a:rPr lang="de-DE" sz="2400" dirty="0"/>
              <a:t>G</a:t>
            </a:r>
            <a:r>
              <a:rPr lang="de-DE" sz="2400" dirty="0" smtClean="0"/>
              <a:t>eschäftsführung</a:t>
            </a:r>
          </a:p>
          <a:p>
            <a:r>
              <a:rPr lang="de-DE" sz="2400" dirty="0" smtClean="0">
                <a:solidFill>
                  <a:srgbClr val="006CB1"/>
                </a:solidFill>
              </a:rPr>
              <a:t>Betriebsvereinbarungen</a:t>
            </a:r>
            <a:r>
              <a:rPr lang="de-DE" sz="2400" dirty="0" smtClean="0"/>
              <a:t> zu umweltrelevanten Themen möglich</a:t>
            </a:r>
          </a:p>
          <a:p>
            <a:r>
              <a:rPr lang="de-DE" sz="2400" dirty="0" smtClean="0"/>
              <a:t>Oft (Mit-)Koordinator des </a:t>
            </a:r>
            <a:r>
              <a:rPr lang="de-DE" sz="2400" dirty="0" smtClean="0">
                <a:solidFill>
                  <a:srgbClr val="006CB1"/>
                </a:solidFill>
              </a:rPr>
              <a:t>betrieblichen Vorschlagswesens</a:t>
            </a:r>
          </a:p>
          <a:p>
            <a:r>
              <a:rPr lang="de-DE" sz="2400" dirty="0" smtClean="0"/>
              <a:t>Hat wichtige Rechte in Bezug auf </a:t>
            </a:r>
            <a:r>
              <a:rPr lang="de-DE" sz="2400" dirty="0" smtClean="0">
                <a:solidFill>
                  <a:srgbClr val="006CB1"/>
                </a:solidFill>
              </a:rPr>
              <a:t>Maßnahmen mit Mitarbeiter-Einbindung </a:t>
            </a:r>
            <a:r>
              <a:rPr lang="de-DE" sz="2400" dirty="0" smtClean="0"/>
              <a:t>(Schulungen, Arbeitsplatzgestaltung etc.)</a:t>
            </a:r>
          </a:p>
          <a:p>
            <a:pPr marL="0" indent="0">
              <a:buNone/>
            </a:pPr>
            <a:r>
              <a:rPr lang="de-DE" sz="2400" b="1" dirty="0" smtClean="0">
                <a:solidFill>
                  <a:srgbClr val="86BC24"/>
                </a:solidFill>
              </a:rPr>
              <a:t>Frage:</a:t>
            </a:r>
            <a:endParaRPr lang="de-DE" sz="2400" b="1" dirty="0">
              <a:solidFill>
                <a:srgbClr val="86BC24"/>
              </a:solidFill>
            </a:endParaRPr>
          </a:p>
          <a:p>
            <a:r>
              <a:rPr lang="de-DE" sz="2400" dirty="0" smtClean="0"/>
              <a:t>Was wollten Sie schon immer mal über Betriebsräte wissen? Bzw. was glauben Sie würden anderen Beratern helfen mit dieser Zielgruppe zusammen zu arbeiten?</a:t>
            </a:r>
          </a:p>
        </p:txBody>
      </p:sp>
      <p:sp>
        <p:nvSpPr>
          <p:cNvPr id="41" name="Rechteck 40"/>
          <p:cNvSpPr/>
          <p:nvPr/>
        </p:nvSpPr>
        <p:spPr>
          <a:xfrm>
            <a:off x="73959" y="73959"/>
            <a:ext cx="3119717" cy="9547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196713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ctrTitle"/>
          </p:nvPr>
        </p:nvSpPr>
        <p:spPr>
          <a:xfrm>
            <a:off x="1487555" y="930271"/>
            <a:ext cx="9144000" cy="904741"/>
          </a:xfrm>
        </p:spPr>
        <p:txBody>
          <a:bodyPr>
            <a:normAutofit/>
          </a:bodyPr>
          <a:lstStyle/>
          <a:p>
            <a:r>
              <a:rPr lang="de-DE" sz="2800" dirty="0" smtClean="0"/>
              <a:t>Jeder sieht unterschiedliche Potenziale</a:t>
            </a:r>
            <a:endParaRPr lang="de-DE" sz="2800" dirty="0"/>
          </a:p>
        </p:txBody>
      </p:sp>
      <p:grpSp>
        <p:nvGrpSpPr>
          <p:cNvPr id="9" name="Gruppieren 8"/>
          <p:cNvGrpSpPr/>
          <p:nvPr/>
        </p:nvGrpSpPr>
        <p:grpSpPr>
          <a:xfrm>
            <a:off x="6987031" y="2577259"/>
            <a:ext cx="2287062" cy="1551109"/>
            <a:chOff x="3399183" y="2822713"/>
            <a:chExt cx="2156791" cy="1293671"/>
          </a:xfrm>
          <a:solidFill>
            <a:schemeClr val="tx1">
              <a:lumMod val="50000"/>
              <a:lumOff val="50000"/>
            </a:schemeClr>
          </a:solidFill>
        </p:grpSpPr>
        <p:sp>
          <p:nvSpPr>
            <p:cNvPr id="4" name="Rechteck 3"/>
            <p:cNvSpPr/>
            <p:nvPr/>
          </p:nvSpPr>
          <p:spPr bwMode="auto">
            <a:xfrm>
              <a:off x="3399183" y="3747052"/>
              <a:ext cx="2156791" cy="369332"/>
            </a:xfrm>
            <a:prstGeom prst="rect">
              <a:avLst/>
            </a:prstGeom>
            <a:grp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fontAlgn="base">
                <a:spcBef>
                  <a:spcPct val="0"/>
                </a:spcBef>
                <a:spcAft>
                  <a:spcPct val="0"/>
                </a:spcAft>
              </a:pPr>
              <a:endParaRPr lang="de-DE" sz="2400">
                <a:latin typeface="Arial" charset="0"/>
              </a:endParaRPr>
            </a:p>
          </p:txBody>
        </p:sp>
        <p:sp>
          <p:nvSpPr>
            <p:cNvPr id="5" name="Gleichschenkliges Dreieck 4"/>
            <p:cNvSpPr/>
            <p:nvPr/>
          </p:nvSpPr>
          <p:spPr bwMode="auto">
            <a:xfrm>
              <a:off x="3399183" y="3250095"/>
              <a:ext cx="387626" cy="733663"/>
            </a:xfrm>
            <a:prstGeom prst="triangle">
              <a:avLst>
                <a:gd name="adj" fmla="val 100000"/>
              </a:avLst>
            </a:prstGeom>
            <a:grp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fontAlgn="base">
                <a:spcBef>
                  <a:spcPct val="0"/>
                </a:spcBef>
                <a:spcAft>
                  <a:spcPct val="0"/>
                </a:spcAft>
              </a:pPr>
              <a:endParaRPr lang="de-DE" sz="2400">
                <a:latin typeface="Arial" charset="0"/>
              </a:endParaRPr>
            </a:p>
          </p:txBody>
        </p:sp>
        <p:sp>
          <p:nvSpPr>
            <p:cNvPr id="6" name="Gleichschenkliges Dreieck 5"/>
            <p:cNvSpPr/>
            <p:nvPr/>
          </p:nvSpPr>
          <p:spPr bwMode="auto">
            <a:xfrm>
              <a:off x="3786809" y="3250095"/>
              <a:ext cx="387626" cy="733663"/>
            </a:xfrm>
            <a:prstGeom prst="triangle">
              <a:avLst>
                <a:gd name="adj" fmla="val 100000"/>
              </a:avLst>
            </a:prstGeom>
            <a:grp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fontAlgn="base">
                <a:spcBef>
                  <a:spcPct val="0"/>
                </a:spcBef>
                <a:spcAft>
                  <a:spcPct val="0"/>
                </a:spcAft>
              </a:pPr>
              <a:endParaRPr lang="de-DE" sz="2400">
                <a:latin typeface="Arial" charset="0"/>
              </a:endParaRPr>
            </a:p>
          </p:txBody>
        </p:sp>
        <p:sp>
          <p:nvSpPr>
            <p:cNvPr id="7" name="Gleichschenkliges Dreieck 6"/>
            <p:cNvSpPr/>
            <p:nvPr/>
          </p:nvSpPr>
          <p:spPr bwMode="auto">
            <a:xfrm>
              <a:off x="4174435" y="3250094"/>
              <a:ext cx="387626" cy="733663"/>
            </a:xfrm>
            <a:prstGeom prst="triangle">
              <a:avLst>
                <a:gd name="adj" fmla="val 100000"/>
              </a:avLst>
            </a:prstGeom>
            <a:grp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fontAlgn="base">
                <a:spcBef>
                  <a:spcPct val="0"/>
                </a:spcBef>
                <a:spcAft>
                  <a:spcPct val="0"/>
                </a:spcAft>
              </a:pPr>
              <a:endParaRPr lang="de-DE" sz="2400">
                <a:latin typeface="Arial" charset="0"/>
              </a:endParaRPr>
            </a:p>
          </p:txBody>
        </p:sp>
        <p:sp>
          <p:nvSpPr>
            <p:cNvPr id="8" name="Rechteck 7"/>
            <p:cNvSpPr/>
            <p:nvPr/>
          </p:nvSpPr>
          <p:spPr bwMode="auto">
            <a:xfrm>
              <a:off x="5231296" y="2822713"/>
              <a:ext cx="324678" cy="369332"/>
            </a:xfrm>
            <a:prstGeom prst="rect">
              <a:avLst/>
            </a:prstGeom>
            <a:grp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fontAlgn="base">
                <a:spcBef>
                  <a:spcPct val="0"/>
                </a:spcBef>
                <a:spcAft>
                  <a:spcPct val="0"/>
                </a:spcAft>
              </a:pPr>
              <a:endParaRPr lang="de-DE" sz="2400">
                <a:latin typeface="Arial" charset="0"/>
              </a:endParaRPr>
            </a:p>
          </p:txBody>
        </p:sp>
      </p:grpSp>
      <p:sp>
        <p:nvSpPr>
          <p:cNvPr id="12" name="Abgerundetes Rechteck 11"/>
          <p:cNvSpPr/>
          <p:nvPr/>
        </p:nvSpPr>
        <p:spPr bwMode="auto">
          <a:xfrm>
            <a:off x="1012267" y="3413279"/>
            <a:ext cx="2717809" cy="715089"/>
          </a:xfrm>
          <a:prstGeom prst="roundRect">
            <a:avLst/>
          </a:prstGeom>
          <a:solidFill>
            <a:srgbClr val="009FE3"/>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algn="ctr" fontAlgn="base"/>
            <a:endParaRPr lang="de-DE" sz="1400" dirty="0">
              <a:solidFill>
                <a:schemeClr val="bg1"/>
              </a:solidFill>
              <a:latin typeface="Arial" charset="0"/>
            </a:endParaRPr>
          </a:p>
          <a:p>
            <a:pPr algn="ctr" fontAlgn="base"/>
            <a:r>
              <a:rPr lang="de-DE" sz="1400" dirty="0">
                <a:solidFill>
                  <a:schemeClr val="bg1"/>
                </a:solidFill>
                <a:latin typeface="Arial" charset="0"/>
              </a:rPr>
              <a:t>Geschäftsleitung</a:t>
            </a:r>
          </a:p>
          <a:p>
            <a:pPr algn="ctr" fontAlgn="base"/>
            <a:endParaRPr lang="de-DE" sz="1400" dirty="0">
              <a:solidFill>
                <a:schemeClr val="bg1"/>
              </a:solidFill>
              <a:latin typeface="Arial" charset="0"/>
            </a:endParaRPr>
          </a:p>
        </p:txBody>
      </p:sp>
      <p:sp>
        <p:nvSpPr>
          <p:cNvPr id="13" name="Abgerundetes Rechteck 12"/>
          <p:cNvSpPr/>
          <p:nvPr/>
        </p:nvSpPr>
        <p:spPr bwMode="auto">
          <a:xfrm>
            <a:off x="980581" y="2295032"/>
            <a:ext cx="2737241" cy="715089"/>
          </a:xfrm>
          <a:prstGeom prst="roundRect">
            <a:avLst/>
          </a:prstGeom>
          <a:solidFill>
            <a:srgbClr val="009FE3"/>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algn="ctr" fontAlgn="base"/>
            <a:endParaRPr lang="de-DE" sz="1400" dirty="0">
              <a:solidFill>
                <a:schemeClr val="bg1"/>
              </a:solidFill>
              <a:latin typeface="Arial" charset="0"/>
            </a:endParaRPr>
          </a:p>
          <a:p>
            <a:pPr algn="ctr" fontAlgn="base"/>
            <a:r>
              <a:rPr lang="de-DE" sz="1400" dirty="0">
                <a:solidFill>
                  <a:schemeClr val="bg1"/>
                </a:solidFill>
                <a:latin typeface="Arial" charset="0"/>
              </a:rPr>
              <a:t>Mitarbeiter Produktion</a:t>
            </a:r>
          </a:p>
          <a:p>
            <a:pPr algn="ctr" fontAlgn="base"/>
            <a:endParaRPr lang="de-DE" sz="1400" dirty="0">
              <a:solidFill>
                <a:schemeClr val="bg1"/>
              </a:solidFill>
              <a:latin typeface="Arial" charset="0"/>
            </a:endParaRPr>
          </a:p>
        </p:txBody>
      </p:sp>
      <p:sp>
        <p:nvSpPr>
          <p:cNvPr id="14" name="Abgerundetes Rechteck 13"/>
          <p:cNvSpPr/>
          <p:nvPr/>
        </p:nvSpPr>
        <p:spPr bwMode="auto">
          <a:xfrm>
            <a:off x="1013683" y="4497025"/>
            <a:ext cx="2737240" cy="715089"/>
          </a:xfrm>
          <a:prstGeom prst="roundRect">
            <a:avLst/>
          </a:prstGeom>
          <a:solidFill>
            <a:srgbClr val="009FE3"/>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algn="ctr" fontAlgn="base"/>
            <a:endParaRPr lang="de-DE" sz="1400" dirty="0">
              <a:solidFill>
                <a:schemeClr val="bg1"/>
              </a:solidFill>
              <a:latin typeface="Arial" charset="0"/>
            </a:endParaRPr>
          </a:p>
          <a:p>
            <a:pPr algn="ctr" fontAlgn="base"/>
            <a:r>
              <a:rPr lang="de-DE" sz="1400" dirty="0">
                <a:solidFill>
                  <a:schemeClr val="bg1"/>
                </a:solidFill>
                <a:latin typeface="Arial" charset="0"/>
              </a:rPr>
              <a:t>Logistik, Transport</a:t>
            </a:r>
          </a:p>
          <a:p>
            <a:pPr algn="ctr" fontAlgn="base"/>
            <a:endParaRPr lang="de-DE" sz="1400" dirty="0">
              <a:solidFill>
                <a:schemeClr val="bg1"/>
              </a:solidFill>
              <a:latin typeface="Arial" charset="0"/>
            </a:endParaRPr>
          </a:p>
        </p:txBody>
      </p:sp>
      <p:sp>
        <p:nvSpPr>
          <p:cNvPr id="15" name="Abgerundetes Rechteck 14"/>
          <p:cNvSpPr/>
          <p:nvPr/>
        </p:nvSpPr>
        <p:spPr bwMode="auto">
          <a:xfrm>
            <a:off x="7081864" y="5581789"/>
            <a:ext cx="2022223" cy="715089"/>
          </a:xfrm>
          <a:prstGeom prst="roundRect">
            <a:avLst/>
          </a:prstGeom>
          <a:solidFill>
            <a:srgbClr val="009FE3"/>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algn="ctr" fontAlgn="base"/>
            <a:endParaRPr lang="de-DE" sz="1400" dirty="0">
              <a:solidFill>
                <a:schemeClr val="bg1"/>
              </a:solidFill>
              <a:latin typeface="Arial" charset="0"/>
            </a:endParaRPr>
          </a:p>
          <a:p>
            <a:pPr algn="ctr" fontAlgn="base"/>
            <a:r>
              <a:rPr lang="de-DE" sz="1400" dirty="0">
                <a:solidFill>
                  <a:schemeClr val="bg1"/>
                </a:solidFill>
                <a:latin typeface="Arial" charset="0"/>
              </a:rPr>
              <a:t>Instandhaltung</a:t>
            </a:r>
          </a:p>
          <a:p>
            <a:pPr algn="ctr" fontAlgn="base"/>
            <a:endParaRPr lang="de-DE" sz="1400" dirty="0">
              <a:solidFill>
                <a:schemeClr val="bg1"/>
              </a:solidFill>
              <a:latin typeface="Arial" charset="0"/>
            </a:endParaRPr>
          </a:p>
        </p:txBody>
      </p:sp>
      <p:sp>
        <p:nvSpPr>
          <p:cNvPr id="16" name="Abgerundetes Rechteck 15"/>
          <p:cNvSpPr/>
          <p:nvPr/>
        </p:nvSpPr>
        <p:spPr bwMode="auto">
          <a:xfrm>
            <a:off x="9564518" y="5580769"/>
            <a:ext cx="2315580" cy="715089"/>
          </a:xfrm>
          <a:prstGeom prst="roundRect">
            <a:avLst/>
          </a:prstGeom>
          <a:solidFill>
            <a:srgbClr val="009FE3"/>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algn="ctr" fontAlgn="base"/>
            <a:endParaRPr lang="de-DE" sz="1400" dirty="0">
              <a:solidFill>
                <a:schemeClr val="bg1"/>
              </a:solidFill>
              <a:latin typeface="Arial" charset="0"/>
            </a:endParaRPr>
          </a:p>
          <a:p>
            <a:pPr algn="ctr" fontAlgn="base"/>
            <a:r>
              <a:rPr lang="de-DE" sz="1400" dirty="0">
                <a:solidFill>
                  <a:schemeClr val="bg1"/>
                </a:solidFill>
                <a:latin typeface="Arial" charset="0"/>
              </a:rPr>
              <a:t>Externe</a:t>
            </a:r>
          </a:p>
          <a:p>
            <a:pPr algn="ctr" fontAlgn="base"/>
            <a:endParaRPr lang="de-DE" sz="1400" dirty="0">
              <a:solidFill>
                <a:schemeClr val="bg1"/>
              </a:solidFill>
              <a:latin typeface="Arial" charset="0"/>
            </a:endParaRPr>
          </a:p>
        </p:txBody>
      </p:sp>
      <p:sp>
        <p:nvSpPr>
          <p:cNvPr id="17" name="Abgerundetes Rechteck 16"/>
          <p:cNvSpPr/>
          <p:nvPr/>
        </p:nvSpPr>
        <p:spPr bwMode="auto">
          <a:xfrm>
            <a:off x="1033115" y="5580771"/>
            <a:ext cx="2717808" cy="715089"/>
          </a:xfrm>
          <a:prstGeom prst="roundRect">
            <a:avLst/>
          </a:prstGeom>
          <a:solidFill>
            <a:srgbClr val="009FE3"/>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algn="ctr" fontAlgn="base"/>
            <a:endParaRPr lang="de-DE" sz="1400" dirty="0">
              <a:solidFill>
                <a:schemeClr val="bg1"/>
              </a:solidFill>
              <a:latin typeface="Arial" charset="0"/>
            </a:endParaRPr>
          </a:p>
          <a:p>
            <a:pPr algn="ctr" fontAlgn="base"/>
            <a:r>
              <a:rPr lang="de-DE" sz="1400" dirty="0">
                <a:solidFill>
                  <a:schemeClr val="bg1"/>
                </a:solidFill>
                <a:latin typeface="Arial" charset="0"/>
              </a:rPr>
              <a:t>Vertrieb</a:t>
            </a:r>
          </a:p>
          <a:p>
            <a:pPr algn="ctr" fontAlgn="base"/>
            <a:endParaRPr lang="de-DE" sz="1400" dirty="0">
              <a:solidFill>
                <a:schemeClr val="bg1"/>
              </a:solidFill>
              <a:latin typeface="Arial" charset="0"/>
            </a:endParaRPr>
          </a:p>
        </p:txBody>
      </p:sp>
      <p:sp>
        <p:nvSpPr>
          <p:cNvPr id="18" name="Abgerundetes Rechteck 17"/>
          <p:cNvSpPr/>
          <p:nvPr/>
        </p:nvSpPr>
        <p:spPr bwMode="auto">
          <a:xfrm>
            <a:off x="4377946" y="5580770"/>
            <a:ext cx="2121783" cy="715089"/>
          </a:xfrm>
          <a:prstGeom prst="roundRect">
            <a:avLst/>
          </a:prstGeom>
          <a:solidFill>
            <a:srgbClr val="009FE3"/>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algn="ctr" fontAlgn="base"/>
            <a:endParaRPr lang="de-DE" sz="1400" dirty="0">
              <a:solidFill>
                <a:schemeClr val="bg1"/>
              </a:solidFill>
              <a:latin typeface="Arial" charset="0"/>
            </a:endParaRPr>
          </a:p>
          <a:p>
            <a:pPr algn="ctr" fontAlgn="base"/>
            <a:r>
              <a:rPr lang="de-DE" sz="1400" dirty="0">
                <a:solidFill>
                  <a:schemeClr val="bg1"/>
                </a:solidFill>
                <a:latin typeface="Arial" charset="0"/>
              </a:rPr>
              <a:t>Buchhaltung, IT</a:t>
            </a:r>
          </a:p>
          <a:p>
            <a:pPr algn="ctr" fontAlgn="base"/>
            <a:endParaRPr lang="de-DE" sz="1400" dirty="0">
              <a:solidFill>
                <a:schemeClr val="bg1"/>
              </a:solidFill>
              <a:latin typeface="Arial" charset="0"/>
            </a:endParaRPr>
          </a:p>
        </p:txBody>
      </p:sp>
      <p:sp>
        <p:nvSpPr>
          <p:cNvPr id="22" name="Pfeil nach rechts 21"/>
          <p:cNvSpPr/>
          <p:nvPr/>
        </p:nvSpPr>
        <p:spPr bwMode="auto">
          <a:xfrm>
            <a:off x="5130061" y="3674494"/>
            <a:ext cx="978408" cy="733663"/>
          </a:xfrm>
          <a:prstGeom prst="rightArrow">
            <a:avLst/>
          </a:prstGeom>
          <a:solidFill>
            <a:srgbClr val="006CB1"/>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fontAlgn="base">
              <a:spcBef>
                <a:spcPct val="0"/>
              </a:spcBef>
              <a:spcAft>
                <a:spcPct val="0"/>
              </a:spcAft>
            </a:pPr>
            <a:endParaRPr lang="de-DE" sz="2400">
              <a:latin typeface="Arial" charset="0"/>
            </a:endParaRPr>
          </a:p>
        </p:txBody>
      </p:sp>
      <p:sp>
        <p:nvSpPr>
          <p:cNvPr id="23" name="Pfeil nach rechts 22"/>
          <p:cNvSpPr/>
          <p:nvPr/>
        </p:nvSpPr>
        <p:spPr bwMode="auto">
          <a:xfrm rot="16597282">
            <a:off x="7513183" y="4568500"/>
            <a:ext cx="978408" cy="733663"/>
          </a:xfrm>
          <a:prstGeom prst="rightArrow">
            <a:avLst/>
          </a:prstGeom>
          <a:solidFill>
            <a:srgbClr val="006CB1"/>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fontAlgn="base">
              <a:spcBef>
                <a:spcPct val="0"/>
              </a:spcBef>
              <a:spcAft>
                <a:spcPct val="0"/>
              </a:spcAft>
            </a:pPr>
            <a:endParaRPr lang="de-DE" sz="2400">
              <a:latin typeface="Arial" charset="0"/>
            </a:endParaRPr>
          </a:p>
        </p:txBody>
      </p:sp>
      <p:sp>
        <p:nvSpPr>
          <p:cNvPr id="19" name="Pfeil nach rechts 18"/>
          <p:cNvSpPr/>
          <p:nvPr/>
        </p:nvSpPr>
        <p:spPr bwMode="auto">
          <a:xfrm rot="19045968">
            <a:off x="5450111" y="4577414"/>
            <a:ext cx="978408" cy="733663"/>
          </a:xfrm>
          <a:prstGeom prst="rightArrow">
            <a:avLst/>
          </a:prstGeom>
          <a:solidFill>
            <a:srgbClr val="006CB1"/>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fontAlgn="base">
              <a:spcBef>
                <a:spcPct val="0"/>
              </a:spcBef>
              <a:spcAft>
                <a:spcPct val="0"/>
              </a:spcAft>
            </a:pPr>
            <a:endParaRPr lang="de-DE" sz="2400">
              <a:latin typeface="Arial" charset="0"/>
            </a:endParaRPr>
          </a:p>
        </p:txBody>
      </p:sp>
      <p:sp>
        <p:nvSpPr>
          <p:cNvPr id="20" name="Pfeil nach rechts 19"/>
          <p:cNvSpPr/>
          <p:nvPr/>
        </p:nvSpPr>
        <p:spPr bwMode="auto">
          <a:xfrm rot="1512295">
            <a:off x="5239702" y="2680893"/>
            <a:ext cx="978408" cy="733663"/>
          </a:xfrm>
          <a:prstGeom prst="rightArrow">
            <a:avLst/>
          </a:prstGeom>
          <a:solidFill>
            <a:srgbClr val="006CB1"/>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fontAlgn="base">
              <a:spcBef>
                <a:spcPct val="0"/>
              </a:spcBef>
              <a:spcAft>
                <a:spcPct val="0"/>
              </a:spcAft>
            </a:pPr>
            <a:endParaRPr lang="de-DE" sz="2400">
              <a:latin typeface="Arial" charset="0"/>
            </a:endParaRPr>
          </a:p>
        </p:txBody>
      </p:sp>
      <p:sp>
        <p:nvSpPr>
          <p:cNvPr id="21" name="Pfeil nach rechts 20"/>
          <p:cNvSpPr/>
          <p:nvPr/>
        </p:nvSpPr>
        <p:spPr bwMode="auto">
          <a:xfrm rot="14815346">
            <a:off x="9754391" y="4563266"/>
            <a:ext cx="978408" cy="733663"/>
          </a:xfrm>
          <a:prstGeom prst="rightArrow">
            <a:avLst/>
          </a:prstGeom>
          <a:solidFill>
            <a:srgbClr val="006CB1"/>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fontAlgn="base">
              <a:spcBef>
                <a:spcPct val="0"/>
              </a:spcBef>
              <a:spcAft>
                <a:spcPct val="0"/>
              </a:spcAft>
            </a:pPr>
            <a:endParaRPr lang="de-DE" sz="2400">
              <a:latin typeface="Arial" charset="0"/>
            </a:endParaRPr>
          </a:p>
        </p:txBody>
      </p:sp>
    </p:spTree>
    <p:extLst>
      <p:ext uri="{BB962C8B-B14F-4D97-AF65-F5344CB8AC3E}">
        <p14:creationId xmlns:p14="http://schemas.microsoft.com/office/powerpoint/2010/main" val="180819658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284033" y="3267953"/>
            <a:ext cx="11636647" cy="707886"/>
          </a:xfrm>
          <a:prstGeom prst="rect">
            <a:avLst/>
          </a:prstGeom>
          <a:solidFill>
            <a:srgbClr val="009FE3"/>
          </a:solidFill>
          <a:ln>
            <a:noFill/>
          </a:ln>
        </p:spPr>
        <p:txBody>
          <a:bodyPr wrap="none" rtlCol="0">
            <a:spAutoFit/>
          </a:bodyPr>
          <a:lstStyle/>
          <a:p>
            <a:r>
              <a:rPr lang="de-DE" sz="4000" b="1" dirty="0"/>
              <a:t>Folien zu: </a:t>
            </a:r>
            <a:r>
              <a:rPr lang="de-DE" sz="4000" b="1" dirty="0" err="1" smtClean="0"/>
              <a:t>Akteursanalyse</a:t>
            </a:r>
            <a:r>
              <a:rPr lang="de-DE" sz="4000" b="1" dirty="0" smtClean="0"/>
              <a:t> und Kommunikationsmatrix</a:t>
            </a:r>
            <a:endParaRPr lang="de-DE" sz="4000" b="1" dirty="0"/>
          </a:p>
        </p:txBody>
      </p:sp>
      <p:sp>
        <p:nvSpPr>
          <p:cNvPr id="5" name="Textfeld 4"/>
          <p:cNvSpPr txBox="1"/>
          <p:nvPr/>
        </p:nvSpPr>
        <p:spPr>
          <a:xfrm>
            <a:off x="2946192" y="4447512"/>
            <a:ext cx="6696192" cy="707886"/>
          </a:xfrm>
          <a:prstGeom prst="rect">
            <a:avLst/>
          </a:prstGeom>
          <a:solidFill>
            <a:srgbClr val="009FE3"/>
          </a:solidFill>
          <a:ln>
            <a:noFill/>
          </a:ln>
        </p:spPr>
        <p:txBody>
          <a:bodyPr wrap="none" rtlCol="0">
            <a:spAutoFit/>
          </a:bodyPr>
          <a:lstStyle/>
          <a:p>
            <a:r>
              <a:rPr lang="de-DE" sz="4000" b="1" dirty="0"/>
              <a:t>i</a:t>
            </a:r>
            <a:r>
              <a:rPr lang="de-DE" sz="4000" b="1" dirty="0" smtClean="0"/>
              <a:t>nkl. Methoden für Workshops</a:t>
            </a:r>
            <a:endParaRPr lang="de-DE" sz="4000" b="1" dirty="0"/>
          </a:p>
        </p:txBody>
      </p:sp>
    </p:spTree>
    <p:extLst>
      <p:ext uri="{BB962C8B-B14F-4D97-AF65-F5344CB8AC3E}">
        <p14:creationId xmlns:p14="http://schemas.microsoft.com/office/powerpoint/2010/main" val="287301048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smtClean="0"/>
              <a:t>Akteursanalyse</a:t>
            </a:r>
            <a:endParaRPr lang="de-DE" dirty="0"/>
          </a:p>
        </p:txBody>
      </p:sp>
      <p:sp>
        <p:nvSpPr>
          <p:cNvPr id="5" name="Textfeld 4"/>
          <p:cNvSpPr txBox="1"/>
          <p:nvPr/>
        </p:nvSpPr>
        <p:spPr>
          <a:xfrm>
            <a:off x="1789749" y="2546350"/>
            <a:ext cx="9322680" cy="923330"/>
          </a:xfrm>
          <a:prstGeom prst="rect">
            <a:avLst/>
          </a:prstGeom>
          <a:noFill/>
        </p:spPr>
        <p:txBody>
          <a:bodyPr wrap="none" rtlCol="0">
            <a:spAutoFit/>
          </a:bodyPr>
          <a:lstStyle/>
          <a:p>
            <a:r>
              <a:rPr lang="de-DE" dirty="0" smtClean="0"/>
              <a:t>Akteursanalyse = </a:t>
            </a:r>
            <a:r>
              <a:rPr lang="de-DE" dirty="0" err="1" smtClean="0"/>
              <a:t>Stakeholderanalyse</a:t>
            </a:r>
            <a:r>
              <a:rPr lang="de-DE" dirty="0" smtClean="0"/>
              <a:t> = Wer hat welche </a:t>
            </a:r>
            <a:r>
              <a:rPr lang="de-DE" b="1" dirty="0" smtClean="0"/>
              <a:t>Ansprüche und Interessen </a:t>
            </a:r>
            <a:r>
              <a:rPr lang="de-DE" dirty="0" smtClean="0"/>
              <a:t>an das Projekt?</a:t>
            </a:r>
          </a:p>
          <a:p>
            <a:endParaRPr lang="de-DE" dirty="0"/>
          </a:p>
          <a:p>
            <a:r>
              <a:rPr lang="de-DE" dirty="0" smtClean="0"/>
              <a:t>Allgemein so… </a:t>
            </a:r>
            <a:endParaRPr lang="de-DE" dirty="0"/>
          </a:p>
        </p:txBody>
      </p:sp>
      <p:pic>
        <p:nvPicPr>
          <p:cNvPr id="7" name="Grafik 6"/>
          <p:cNvPicPr>
            <a:picLocks noChangeAspect="1"/>
          </p:cNvPicPr>
          <p:nvPr/>
        </p:nvPicPr>
        <p:blipFill rotWithShape="1">
          <a:blip r:embed="rId2"/>
          <a:srcRect t="1059" b="-1059"/>
          <a:stretch/>
        </p:blipFill>
        <p:spPr>
          <a:xfrm>
            <a:off x="2646567" y="3880992"/>
            <a:ext cx="6898866" cy="2439523"/>
          </a:xfrm>
          <a:prstGeom prst="rect">
            <a:avLst/>
          </a:prstGeom>
        </p:spPr>
      </p:pic>
    </p:spTree>
    <p:extLst>
      <p:ext uri="{BB962C8B-B14F-4D97-AF65-F5344CB8AC3E}">
        <p14:creationId xmlns:p14="http://schemas.microsoft.com/office/powerpoint/2010/main" val="33760785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smtClean="0"/>
              <a:t>Akteursanalyse</a:t>
            </a:r>
            <a:endParaRPr lang="de-DE" dirty="0"/>
          </a:p>
        </p:txBody>
      </p:sp>
      <p:sp>
        <p:nvSpPr>
          <p:cNvPr id="5" name="Textfeld 4"/>
          <p:cNvSpPr txBox="1"/>
          <p:nvPr/>
        </p:nvSpPr>
        <p:spPr>
          <a:xfrm>
            <a:off x="72288" y="2266909"/>
            <a:ext cx="5962401" cy="923330"/>
          </a:xfrm>
          <a:prstGeom prst="rect">
            <a:avLst/>
          </a:prstGeom>
          <a:noFill/>
        </p:spPr>
        <p:txBody>
          <a:bodyPr wrap="none" rtlCol="0">
            <a:spAutoFit/>
          </a:bodyPr>
          <a:lstStyle/>
          <a:p>
            <a:r>
              <a:rPr lang="de-DE" dirty="0" smtClean="0"/>
              <a:t>Welche Person hat </a:t>
            </a:r>
            <a:r>
              <a:rPr lang="de-DE" b="1" dirty="0" smtClean="0"/>
              <a:t>Ansprüche und Interessen </a:t>
            </a:r>
            <a:r>
              <a:rPr lang="de-DE" dirty="0" smtClean="0"/>
              <a:t>an das Projekt?</a:t>
            </a:r>
          </a:p>
          <a:p>
            <a:endParaRPr lang="de-DE" dirty="0"/>
          </a:p>
          <a:p>
            <a:r>
              <a:rPr lang="de-DE" dirty="0" smtClean="0"/>
              <a:t>Oder so… </a:t>
            </a:r>
            <a:endParaRPr lang="de-DE" dirty="0"/>
          </a:p>
        </p:txBody>
      </p:sp>
      <p:sp>
        <p:nvSpPr>
          <p:cNvPr id="8" name="Ellipse 7"/>
          <p:cNvSpPr/>
          <p:nvPr/>
        </p:nvSpPr>
        <p:spPr>
          <a:xfrm>
            <a:off x="6252382" y="3019309"/>
            <a:ext cx="2364869" cy="949025"/>
          </a:xfrm>
          <a:prstGeom prst="ellipse">
            <a:avLst/>
          </a:prstGeom>
          <a:solidFill>
            <a:srgbClr val="006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dirty="0" smtClean="0"/>
              <a:t>Gegner - </a:t>
            </a:r>
            <a:r>
              <a:rPr lang="de-DE" sz="2000" dirty="0" err="1" smtClean="0"/>
              <a:t>Verhinderer</a:t>
            </a:r>
            <a:endParaRPr lang="de-DE" sz="2000" dirty="0"/>
          </a:p>
        </p:txBody>
      </p:sp>
      <p:sp>
        <p:nvSpPr>
          <p:cNvPr id="9" name="Ellipse 8"/>
          <p:cNvSpPr/>
          <p:nvPr/>
        </p:nvSpPr>
        <p:spPr>
          <a:xfrm>
            <a:off x="1093330" y="3703060"/>
            <a:ext cx="2282724" cy="1078183"/>
          </a:xfrm>
          <a:prstGeom prst="ellipse">
            <a:avLst/>
          </a:prstGeom>
          <a:solidFill>
            <a:srgbClr val="86B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dirty="0" smtClean="0"/>
              <a:t>Befürworter - Unterstützer</a:t>
            </a:r>
            <a:endParaRPr lang="de-DE" sz="2000" dirty="0"/>
          </a:p>
        </p:txBody>
      </p:sp>
      <p:sp>
        <p:nvSpPr>
          <p:cNvPr id="10" name="Ellipse 9"/>
          <p:cNvSpPr/>
          <p:nvPr/>
        </p:nvSpPr>
        <p:spPr>
          <a:xfrm>
            <a:off x="3187899" y="5350236"/>
            <a:ext cx="2432486" cy="1010386"/>
          </a:xfrm>
          <a:prstGeom prst="ellipse">
            <a:avLst/>
          </a:prstGeom>
          <a:solidFill>
            <a:srgbClr val="009FE3"/>
          </a:solidFill>
          <a:ln>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dirty="0" smtClean="0"/>
              <a:t>neutral</a:t>
            </a:r>
            <a:endParaRPr lang="de-DE" sz="2000" dirty="0"/>
          </a:p>
        </p:txBody>
      </p:sp>
      <p:pic>
        <p:nvPicPr>
          <p:cNvPr id="6" name="Grafik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33867" y="3581918"/>
            <a:ext cx="2344163" cy="1366925"/>
          </a:xfrm>
          <a:prstGeom prst="rect">
            <a:avLst/>
          </a:prstGeom>
        </p:spPr>
      </p:pic>
      <p:sp>
        <p:nvSpPr>
          <p:cNvPr id="11" name="Textfeld 10"/>
          <p:cNvSpPr txBox="1"/>
          <p:nvPr/>
        </p:nvSpPr>
        <p:spPr>
          <a:xfrm>
            <a:off x="4180656" y="3783668"/>
            <a:ext cx="575799" cy="369332"/>
          </a:xfrm>
          <a:prstGeom prst="rect">
            <a:avLst/>
          </a:prstGeom>
          <a:noFill/>
        </p:spPr>
        <p:txBody>
          <a:bodyPr wrap="none" rtlCol="0">
            <a:spAutoFit/>
          </a:bodyPr>
          <a:lstStyle/>
          <a:p>
            <a:r>
              <a:rPr lang="de-DE" dirty="0" smtClean="0"/>
              <a:t>Ziel:</a:t>
            </a:r>
            <a:endParaRPr lang="de-DE" dirty="0"/>
          </a:p>
        </p:txBody>
      </p:sp>
      <p:sp>
        <p:nvSpPr>
          <p:cNvPr id="12" name="Textfeld 11"/>
          <p:cNvSpPr txBox="1"/>
          <p:nvPr/>
        </p:nvSpPr>
        <p:spPr>
          <a:xfrm>
            <a:off x="7732750" y="4153000"/>
            <a:ext cx="4037718" cy="2031325"/>
          </a:xfrm>
          <a:prstGeom prst="rect">
            <a:avLst/>
          </a:prstGeom>
          <a:noFill/>
        </p:spPr>
        <p:txBody>
          <a:bodyPr wrap="square" rtlCol="0">
            <a:spAutoFit/>
          </a:bodyPr>
          <a:lstStyle/>
          <a:p>
            <a:r>
              <a:rPr lang="de-DE" b="1" dirty="0" smtClean="0"/>
              <a:t>Es geht um:</a:t>
            </a:r>
          </a:p>
          <a:p>
            <a:endParaRPr lang="de-DE" b="1" dirty="0" smtClean="0"/>
          </a:p>
          <a:p>
            <a:pPr marL="285750" indent="-285750">
              <a:buFontTx/>
              <a:buChar char="-"/>
            </a:pPr>
            <a:r>
              <a:rPr lang="de-DE" b="1" dirty="0" smtClean="0"/>
              <a:t>Einfluss</a:t>
            </a:r>
            <a:r>
              <a:rPr lang="de-DE" dirty="0" smtClean="0"/>
              <a:t> auf andere Akteure</a:t>
            </a:r>
          </a:p>
          <a:p>
            <a:pPr marL="285750" indent="-285750">
              <a:buFontTx/>
              <a:buChar char="-"/>
            </a:pPr>
            <a:r>
              <a:rPr lang="de-DE" b="1" dirty="0" smtClean="0"/>
              <a:t>Entscheidung</a:t>
            </a:r>
            <a:r>
              <a:rPr lang="de-DE" dirty="0" smtClean="0"/>
              <a:t>spotenzial (finanziell, technisch, organisatorisch…)</a:t>
            </a:r>
          </a:p>
          <a:p>
            <a:pPr marL="285750" indent="-285750">
              <a:buFontTx/>
              <a:buChar char="-"/>
            </a:pPr>
            <a:r>
              <a:rPr lang="de-DE" b="1" dirty="0" smtClean="0"/>
              <a:t>Aufgaben</a:t>
            </a:r>
            <a:r>
              <a:rPr lang="de-DE" dirty="0" smtClean="0"/>
              <a:t> und Zuständigkeiten</a:t>
            </a:r>
          </a:p>
          <a:p>
            <a:pPr marL="285750" indent="-285750">
              <a:buFontTx/>
              <a:buChar char="-"/>
            </a:pPr>
            <a:r>
              <a:rPr lang="de-DE" b="1" dirty="0" smtClean="0"/>
              <a:t>Einstellung</a:t>
            </a:r>
            <a:r>
              <a:rPr lang="de-DE" dirty="0" smtClean="0"/>
              <a:t> zum Projekt</a:t>
            </a:r>
            <a:endParaRPr lang="de-DE" dirty="0"/>
          </a:p>
        </p:txBody>
      </p:sp>
    </p:spTree>
    <p:extLst>
      <p:ext uri="{BB962C8B-B14F-4D97-AF65-F5344CB8AC3E}">
        <p14:creationId xmlns:p14="http://schemas.microsoft.com/office/powerpoint/2010/main" val="2250813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1"/>
          <p:cNvSpPr>
            <a:spLocks noGrp="1"/>
          </p:cNvSpPr>
          <p:nvPr>
            <p:ph type="ctrTitle"/>
          </p:nvPr>
        </p:nvSpPr>
        <p:spPr/>
        <p:txBody>
          <a:bodyPr>
            <a:noAutofit/>
          </a:bodyPr>
          <a:lstStyle/>
          <a:p>
            <a:r>
              <a:rPr lang="de-DE" sz="2800" dirty="0" smtClean="0"/>
              <a:t>Wie integriert man „Mehr Beteiligung“ in Beratungsprozesse zu Energie- und Ressourceneffizienz?</a:t>
            </a:r>
            <a:endParaRPr lang="de-DE" sz="2800" dirty="0"/>
          </a:p>
        </p:txBody>
      </p:sp>
      <p:graphicFrame>
        <p:nvGraphicFramePr>
          <p:cNvPr id="2" name="Diagramm 1"/>
          <p:cNvGraphicFramePr/>
          <p:nvPr>
            <p:extLst>
              <p:ext uri="{D42A27DB-BD31-4B8C-83A1-F6EECF244321}">
                <p14:modId xmlns:p14="http://schemas.microsoft.com/office/powerpoint/2010/main" val="3509192897"/>
              </p:ext>
            </p:extLst>
          </p:nvPr>
        </p:nvGraphicFramePr>
        <p:xfrm>
          <a:off x="243841" y="2181275"/>
          <a:ext cx="11652069" cy="20881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feld 2"/>
          <p:cNvSpPr txBox="1"/>
          <p:nvPr/>
        </p:nvSpPr>
        <p:spPr>
          <a:xfrm>
            <a:off x="1633817" y="2400300"/>
            <a:ext cx="9311139" cy="369332"/>
          </a:xfrm>
          <a:prstGeom prst="rect">
            <a:avLst/>
          </a:prstGeom>
          <a:noFill/>
        </p:spPr>
        <p:txBody>
          <a:bodyPr wrap="none" rtlCol="0">
            <a:spAutoFit/>
          </a:bodyPr>
          <a:lstStyle/>
          <a:p>
            <a:r>
              <a:rPr lang="de-DE" b="1" dirty="0"/>
              <a:t>- Analog des Beratungsablaufs nach VDI</a:t>
            </a:r>
            <a:r>
              <a:rPr lang="de-DE" dirty="0"/>
              <a:t> </a:t>
            </a:r>
            <a:r>
              <a:rPr lang="de-DE" b="1" dirty="0"/>
              <a:t>4075</a:t>
            </a:r>
            <a:r>
              <a:rPr lang="de-DE" dirty="0"/>
              <a:t> – Produktionsintegrierter Umweltschutz (PIUS) </a:t>
            </a:r>
          </a:p>
        </p:txBody>
      </p:sp>
      <p:graphicFrame>
        <p:nvGraphicFramePr>
          <p:cNvPr id="12" name="Diagramm 11"/>
          <p:cNvGraphicFramePr/>
          <p:nvPr>
            <p:extLst>
              <p:ext uri="{D42A27DB-BD31-4B8C-83A1-F6EECF244321}">
                <p14:modId xmlns:p14="http://schemas.microsoft.com/office/powerpoint/2010/main" val="478947597"/>
              </p:ext>
            </p:extLst>
          </p:nvPr>
        </p:nvGraphicFramePr>
        <p:xfrm>
          <a:off x="219562" y="3198285"/>
          <a:ext cx="11765280" cy="207792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423356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473413" y="1014534"/>
            <a:ext cx="9144000" cy="904741"/>
          </a:xfrm>
        </p:spPr>
        <p:txBody>
          <a:bodyPr/>
          <a:lstStyle/>
          <a:p>
            <a:pPr algn="l"/>
            <a:r>
              <a:rPr lang="de-DE" dirty="0" smtClean="0"/>
              <a:t>Akteursanalyse</a:t>
            </a:r>
            <a:endParaRPr lang="de-DE" dirty="0"/>
          </a:p>
        </p:txBody>
      </p:sp>
      <p:sp>
        <p:nvSpPr>
          <p:cNvPr id="5" name="Textfeld 4"/>
          <p:cNvSpPr txBox="1"/>
          <p:nvPr/>
        </p:nvSpPr>
        <p:spPr>
          <a:xfrm>
            <a:off x="526246" y="2202058"/>
            <a:ext cx="4148956" cy="2308324"/>
          </a:xfrm>
          <a:prstGeom prst="rect">
            <a:avLst/>
          </a:prstGeom>
          <a:noFill/>
        </p:spPr>
        <p:txBody>
          <a:bodyPr wrap="none" rtlCol="0">
            <a:spAutoFit/>
          </a:bodyPr>
          <a:lstStyle/>
          <a:p>
            <a:r>
              <a:rPr lang="de-DE" dirty="0" smtClean="0"/>
              <a:t>Oder so…</a:t>
            </a:r>
          </a:p>
          <a:p>
            <a:endParaRPr lang="de-DE" dirty="0"/>
          </a:p>
          <a:p>
            <a:pPr marL="285750" lvl="0" indent="-285750">
              <a:buBlip>
                <a:blip r:embed="rId2"/>
              </a:buBlip>
            </a:pPr>
            <a:r>
              <a:rPr lang="de-DE" dirty="0"/>
              <a:t>Wer ist an welchem Problem beteiligt? </a:t>
            </a:r>
          </a:p>
          <a:p>
            <a:pPr marL="285750" lvl="0" indent="-285750">
              <a:buBlip>
                <a:blip r:embed="rId2"/>
              </a:buBlip>
            </a:pPr>
            <a:r>
              <a:rPr lang="de-DE" dirty="0"/>
              <a:t>Wer </a:t>
            </a:r>
            <a:r>
              <a:rPr lang="de-DE" dirty="0" smtClean="0"/>
              <a:t>trifft welche Entscheidungen? </a:t>
            </a:r>
            <a:endParaRPr lang="de-DE" dirty="0"/>
          </a:p>
          <a:p>
            <a:pPr marL="285750" lvl="0" indent="-285750">
              <a:buBlip>
                <a:blip r:embed="rId2"/>
              </a:buBlip>
            </a:pPr>
            <a:r>
              <a:rPr lang="de-DE" dirty="0"/>
              <a:t>Wer taucht immer auf? </a:t>
            </a:r>
          </a:p>
          <a:p>
            <a:pPr marL="285750" lvl="0" indent="-285750">
              <a:buBlip>
                <a:blip r:embed="rId2"/>
              </a:buBlip>
            </a:pPr>
            <a:r>
              <a:rPr lang="de-DE" dirty="0"/>
              <a:t>Wer hilft weiter?</a:t>
            </a:r>
          </a:p>
          <a:p>
            <a:pPr marL="285750" lvl="0" indent="-285750">
              <a:buBlip>
                <a:blip r:embed="rId2"/>
              </a:buBlip>
            </a:pPr>
            <a:r>
              <a:rPr lang="de-DE" dirty="0"/>
              <a:t>Wer kann </a:t>
            </a:r>
            <a:r>
              <a:rPr lang="de-DE" dirty="0" smtClean="0"/>
              <a:t>behindern?</a:t>
            </a:r>
          </a:p>
          <a:p>
            <a:r>
              <a:rPr lang="de-DE" dirty="0" smtClean="0"/>
              <a:t> </a:t>
            </a:r>
            <a:endParaRPr lang="de-DE" dirty="0"/>
          </a:p>
        </p:txBody>
      </p:sp>
      <p:pic>
        <p:nvPicPr>
          <p:cNvPr id="3" name="Grafik 2"/>
          <p:cNvPicPr>
            <a:picLocks noChangeAspect="1"/>
          </p:cNvPicPr>
          <p:nvPr/>
        </p:nvPicPr>
        <p:blipFill>
          <a:blip r:embed="rId3"/>
          <a:stretch>
            <a:fillRect/>
          </a:stretch>
        </p:blipFill>
        <p:spPr>
          <a:xfrm>
            <a:off x="5512341" y="276603"/>
            <a:ext cx="4425747" cy="6419270"/>
          </a:xfrm>
          <a:prstGeom prst="rect">
            <a:avLst/>
          </a:prstGeom>
        </p:spPr>
      </p:pic>
      <p:sp>
        <p:nvSpPr>
          <p:cNvPr id="13" name="Textfeld 12"/>
          <p:cNvSpPr txBox="1"/>
          <p:nvPr/>
        </p:nvSpPr>
        <p:spPr>
          <a:xfrm>
            <a:off x="960747" y="4225474"/>
            <a:ext cx="4307846" cy="2585323"/>
          </a:xfrm>
          <a:prstGeom prst="rect">
            <a:avLst/>
          </a:prstGeom>
          <a:noFill/>
        </p:spPr>
        <p:txBody>
          <a:bodyPr wrap="none" rtlCol="0">
            <a:spAutoFit/>
          </a:bodyPr>
          <a:lstStyle/>
          <a:p>
            <a:pPr lvl="0"/>
            <a:endParaRPr lang="de-DE" dirty="0"/>
          </a:p>
          <a:p>
            <a:pPr lvl="0"/>
            <a:r>
              <a:rPr lang="de-DE" dirty="0" smtClean="0"/>
              <a:t>Die Überleitung zur Entwicklung einer </a:t>
            </a:r>
          </a:p>
          <a:p>
            <a:pPr lvl="0"/>
            <a:r>
              <a:rPr lang="de-DE" dirty="0" smtClean="0"/>
              <a:t>passenden K</a:t>
            </a:r>
            <a:r>
              <a:rPr lang="de-DE" b="1" dirty="0" smtClean="0"/>
              <a:t>ommunikations-Matrix</a:t>
            </a:r>
            <a:r>
              <a:rPr lang="de-DE" dirty="0" smtClean="0"/>
              <a:t> </a:t>
            </a:r>
          </a:p>
          <a:p>
            <a:pPr lvl="0"/>
            <a:r>
              <a:rPr lang="de-DE" dirty="0" smtClean="0"/>
              <a:t>für das Projekt erfolgt fließend…</a:t>
            </a:r>
          </a:p>
          <a:p>
            <a:pPr marL="285750" lvl="0" indent="-285750">
              <a:buFont typeface="Arial" panose="020B0604020202020204" pitchFamily="34" charset="0"/>
              <a:buChar char="•"/>
            </a:pPr>
            <a:r>
              <a:rPr lang="de-DE" dirty="0" smtClean="0"/>
              <a:t>Identifizierte Akteure in Matrix eintragen</a:t>
            </a:r>
          </a:p>
          <a:p>
            <a:pPr marL="285750" lvl="0" indent="-285750">
              <a:buFont typeface="Arial" panose="020B0604020202020204" pitchFamily="34" charset="0"/>
              <a:buChar char="•"/>
            </a:pPr>
            <a:r>
              <a:rPr lang="de-DE" dirty="0" smtClean="0"/>
              <a:t>Wer kommuniziert wann, wie mit wem?</a:t>
            </a:r>
          </a:p>
          <a:p>
            <a:pPr marL="285750" lvl="0" indent="-285750">
              <a:buFont typeface="Arial" panose="020B0604020202020204" pitchFamily="34" charset="0"/>
              <a:buChar char="•"/>
            </a:pPr>
            <a:r>
              <a:rPr lang="de-DE" dirty="0" smtClean="0"/>
              <a:t>Wer muss über </a:t>
            </a:r>
            <a:r>
              <a:rPr lang="de-DE" u="sng" dirty="0" smtClean="0"/>
              <a:t>was, wie, wann und wo </a:t>
            </a:r>
          </a:p>
          <a:p>
            <a:pPr lvl="0"/>
            <a:r>
              <a:rPr lang="de-DE" dirty="0" smtClean="0"/>
              <a:t>eingebunden sein, </a:t>
            </a:r>
            <a:r>
              <a:rPr lang="de-DE" b="1" dirty="0" smtClean="0"/>
              <a:t>damit alles klappt</a:t>
            </a:r>
            <a:r>
              <a:rPr lang="de-DE" dirty="0" smtClean="0"/>
              <a:t>?</a:t>
            </a:r>
            <a:endParaRPr lang="de-DE" dirty="0"/>
          </a:p>
          <a:p>
            <a:r>
              <a:rPr lang="de-DE" dirty="0" smtClean="0"/>
              <a:t> </a:t>
            </a:r>
            <a:endParaRPr lang="de-DE" dirty="0"/>
          </a:p>
        </p:txBody>
      </p:sp>
    </p:spTree>
    <p:extLst>
      <p:ext uri="{BB962C8B-B14F-4D97-AF65-F5344CB8AC3E}">
        <p14:creationId xmlns:p14="http://schemas.microsoft.com/office/powerpoint/2010/main" val="170460711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540778" y="1057253"/>
            <a:ext cx="9144000" cy="904741"/>
          </a:xfrm>
        </p:spPr>
        <p:txBody>
          <a:bodyPr>
            <a:noAutofit/>
          </a:bodyPr>
          <a:lstStyle/>
          <a:p>
            <a:r>
              <a:rPr lang="de-DE" sz="2800" dirty="0"/>
              <a:t>Wer im Unternehmen kann die </a:t>
            </a:r>
            <a:r>
              <a:rPr lang="de-DE" sz="2800" dirty="0" smtClean="0"/>
              <a:t>Maßnahmen </a:t>
            </a:r>
            <a:r>
              <a:rPr lang="de-DE" sz="2800" dirty="0"/>
              <a:t>zur Veränderung wie unterstützen? </a:t>
            </a:r>
            <a:r>
              <a:rPr lang="de-DE" sz="2800" dirty="0" smtClean="0"/>
              <a:t>Wer </a:t>
            </a:r>
            <a:r>
              <a:rPr lang="de-DE" sz="2800" dirty="0"/>
              <a:t>könnte ggf. blockieren?</a:t>
            </a:r>
          </a:p>
        </p:txBody>
      </p:sp>
      <p:pic>
        <p:nvPicPr>
          <p:cNvPr id="4" name="Grafik 3" descr="C:\Users\Peter\AppData\Local\Microsoft\Windows\Temporary Internet Files\Content.Word\IMG_3828.jpg"/>
          <p:cNvPicPr/>
          <p:nvPr/>
        </p:nvPicPr>
        <p:blipFill rotWithShape="1">
          <a:blip r:embed="rId2" cstate="print">
            <a:extLst>
              <a:ext uri="{28A0092B-C50C-407E-A947-70E740481C1C}">
                <a14:useLocalDpi xmlns:a14="http://schemas.microsoft.com/office/drawing/2010/main"/>
              </a:ext>
            </a:extLst>
          </a:blip>
          <a:srcRect/>
          <a:stretch/>
        </p:blipFill>
        <p:spPr bwMode="auto">
          <a:xfrm rot="5400000">
            <a:off x="3300027" y="2658456"/>
            <a:ext cx="4649345" cy="356621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825935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628504" y="1074443"/>
            <a:ext cx="9144000" cy="904741"/>
          </a:xfrm>
        </p:spPr>
        <p:txBody>
          <a:bodyPr>
            <a:normAutofit/>
          </a:bodyPr>
          <a:lstStyle/>
          <a:p>
            <a:r>
              <a:rPr lang="de-DE" dirty="0" smtClean="0"/>
              <a:t>Wer sind die relevanten Akteure?</a:t>
            </a:r>
            <a:endParaRPr lang="de-DE" dirty="0"/>
          </a:p>
        </p:txBody>
      </p:sp>
      <p:sp>
        <p:nvSpPr>
          <p:cNvPr id="4" name="Rechteck 3"/>
          <p:cNvSpPr/>
          <p:nvPr/>
        </p:nvSpPr>
        <p:spPr>
          <a:xfrm>
            <a:off x="1635592" y="2273245"/>
            <a:ext cx="8612777" cy="4319451"/>
          </a:xfrm>
          <a:prstGeom prst="rect">
            <a:avLst/>
          </a:prstGeom>
          <a:solidFill>
            <a:srgbClr val="A9A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Ellipse 4"/>
          <p:cNvSpPr/>
          <p:nvPr/>
        </p:nvSpPr>
        <p:spPr>
          <a:xfrm>
            <a:off x="3102129" y="2373085"/>
            <a:ext cx="2238103" cy="914400"/>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Wer genau?</a:t>
            </a:r>
            <a:endParaRPr lang="de-DE" dirty="0">
              <a:solidFill>
                <a:schemeClr val="tx1"/>
              </a:solidFill>
            </a:endParaRPr>
          </a:p>
        </p:txBody>
      </p:sp>
      <p:sp>
        <p:nvSpPr>
          <p:cNvPr id="6" name="Ellipse 5"/>
          <p:cNvSpPr/>
          <p:nvPr/>
        </p:nvSpPr>
        <p:spPr>
          <a:xfrm>
            <a:off x="5466623" y="2373085"/>
            <a:ext cx="2238103" cy="91440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Rolle / Kompetenzen</a:t>
            </a:r>
            <a:endParaRPr lang="de-DE" dirty="0">
              <a:solidFill>
                <a:schemeClr val="tx1"/>
              </a:solidFill>
            </a:endParaRPr>
          </a:p>
        </p:txBody>
      </p:sp>
      <p:sp>
        <p:nvSpPr>
          <p:cNvPr id="7" name="Ellipse 6"/>
          <p:cNvSpPr/>
          <p:nvPr/>
        </p:nvSpPr>
        <p:spPr>
          <a:xfrm>
            <a:off x="7831117" y="2373085"/>
            <a:ext cx="2355670" cy="9144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err="1" smtClean="0">
                <a:solidFill>
                  <a:schemeClr val="tx1"/>
                </a:solidFill>
              </a:rPr>
              <a:t>xy</a:t>
            </a:r>
            <a:endParaRPr lang="de-DE" dirty="0">
              <a:solidFill>
                <a:schemeClr val="tx1"/>
              </a:solidFill>
            </a:endParaRPr>
          </a:p>
        </p:txBody>
      </p:sp>
      <p:sp>
        <p:nvSpPr>
          <p:cNvPr id="8" name="Rechteck 7"/>
          <p:cNvSpPr/>
          <p:nvPr/>
        </p:nvSpPr>
        <p:spPr>
          <a:xfrm>
            <a:off x="1199940" y="3143163"/>
            <a:ext cx="1104356" cy="37283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Projektteam</a:t>
            </a:r>
            <a:endParaRPr lang="de-DE" sz="1400" dirty="0">
              <a:solidFill>
                <a:schemeClr val="tx1"/>
              </a:solidFill>
            </a:endParaRPr>
          </a:p>
        </p:txBody>
      </p:sp>
      <p:sp>
        <p:nvSpPr>
          <p:cNvPr id="9" name="Rechteck 8"/>
          <p:cNvSpPr/>
          <p:nvPr/>
        </p:nvSpPr>
        <p:spPr>
          <a:xfrm>
            <a:off x="1196085" y="3561382"/>
            <a:ext cx="1119479" cy="37744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Betriebsrat</a:t>
            </a:r>
            <a:endParaRPr lang="de-DE" sz="1400" dirty="0">
              <a:solidFill>
                <a:schemeClr val="tx1"/>
              </a:solidFill>
            </a:endParaRPr>
          </a:p>
        </p:txBody>
      </p:sp>
      <p:sp>
        <p:nvSpPr>
          <p:cNvPr id="10" name="Rechteck 9"/>
          <p:cNvSpPr/>
          <p:nvPr/>
        </p:nvSpPr>
        <p:spPr>
          <a:xfrm>
            <a:off x="1187867" y="3994045"/>
            <a:ext cx="1128502" cy="37283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rPr>
              <a:t>Geschäfts-führung</a:t>
            </a:r>
            <a:endParaRPr lang="de-DE" sz="1400" dirty="0">
              <a:solidFill>
                <a:schemeClr val="tx1"/>
              </a:solidFill>
            </a:endParaRPr>
          </a:p>
        </p:txBody>
      </p:sp>
      <p:sp>
        <p:nvSpPr>
          <p:cNvPr id="20" name="Rechteck 19"/>
          <p:cNvSpPr/>
          <p:nvPr/>
        </p:nvSpPr>
        <p:spPr>
          <a:xfrm>
            <a:off x="5698139" y="4049485"/>
            <a:ext cx="1524000" cy="635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endParaRPr>
          </a:p>
        </p:txBody>
      </p:sp>
      <p:sp>
        <p:nvSpPr>
          <p:cNvPr id="21" name="Rechteck 20"/>
          <p:cNvSpPr/>
          <p:nvPr/>
        </p:nvSpPr>
        <p:spPr>
          <a:xfrm>
            <a:off x="8424064" y="4838015"/>
            <a:ext cx="1524000" cy="635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a:t>
            </a:r>
            <a:endParaRPr lang="de-DE" dirty="0">
              <a:solidFill>
                <a:schemeClr val="tx1"/>
              </a:solidFill>
            </a:endParaRPr>
          </a:p>
        </p:txBody>
      </p:sp>
      <p:sp>
        <p:nvSpPr>
          <p:cNvPr id="22" name="Rechteck 21"/>
          <p:cNvSpPr/>
          <p:nvPr/>
        </p:nvSpPr>
        <p:spPr>
          <a:xfrm>
            <a:off x="5740406" y="4938896"/>
            <a:ext cx="1524000" cy="635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a:t>
            </a:r>
            <a:endParaRPr lang="de-DE" dirty="0">
              <a:solidFill>
                <a:schemeClr val="tx1"/>
              </a:solidFill>
            </a:endParaRPr>
          </a:p>
        </p:txBody>
      </p:sp>
      <p:sp>
        <p:nvSpPr>
          <p:cNvPr id="23" name="Rechteck 22"/>
          <p:cNvSpPr/>
          <p:nvPr/>
        </p:nvSpPr>
        <p:spPr>
          <a:xfrm>
            <a:off x="5753601" y="3986916"/>
            <a:ext cx="1664146" cy="432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Freigabe Mittel</a:t>
            </a:r>
            <a:endParaRPr lang="de-DE" sz="1400" dirty="0">
              <a:solidFill>
                <a:schemeClr val="tx1"/>
              </a:solidFill>
            </a:endParaRPr>
          </a:p>
        </p:txBody>
      </p:sp>
      <p:sp>
        <p:nvSpPr>
          <p:cNvPr id="24" name="Rechteck 23"/>
          <p:cNvSpPr/>
          <p:nvPr/>
        </p:nvSpPr>
        <p:spPr>
          <a:xfrm>
            <a:off x="8424064" y="3351189"/>
            <a:ext cx="1524000" cy="635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a:t>
            </a:r>
            <a:endParaRPr lang="de-DE" dirty="0">
              <a:solidFill>
                <a:schemeClr val="tx1"/>
              </a:solidFill>
            </a:endParaRPr>
          </a:p>
        </p:txBody>
      </p:sp>
      <p:sp>
        <p:nvSpPr>
          <p:cNvPr id="25" name="Rechteck 24"/>
          <p:cNvSpPr/>
          <p:nvPr/>
        </p:nvSpPr>
        <p:spPr>
          <a:xfrm>
            <a:off x="8424064" y="3994045"/>
            <a:ext cx="1524000" cy="635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a:t>
            </a:r>
            <a:endParaRPr lang="de-DE" dirty="0">
              <a:solidFill>
                <a:schemeClr val="tx1"/>
              </a:solidFill>
            </a:endParaRPr>
          </a:p>
        </p:txBody>
      </p:sp>
      <p:sp>
        <p:nvSpPr>
          <p:cNvPr id="26" name="Rechteck 25"/>
          <p:cNvSpPr/>
          <p:nvPr/>
        </p:nvSpPr>
        <p:spPr>
          <a:xfrm>
            <a:off x="8510559" y="5364121"/>
            <a:ext cx="1524000" cy="635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a:t>
            </a:r>
            <a:endParaRPr lang="de-DE" dirty="0">
              <a:solidFill>
                <a:schemeClr val="tx1"/>
              </a:solidFill>
            </a:endParaRPr>
          </a:p>
        </p:txBody>
      </p:sp>
      <p:sp>
        <p:nvSpPr>
          <p:cNvPr id="27" name="Textfeld 26"/>
          <p:cNvSpPr txBox="1"/>
          <p:nvPr/>
        </p:nvSpPr>
        <p:spPr>
          <a:xfrm>
            <a:off x="0" y="196375"/>
            <a:ext cx="5882701" cy="923330"/>
          </a:xfrm>
          <a:prstGeom prst="rect">
            <a:avLst/>
          </a:prstGeom>
          <a:solidFill>
            <a:srgbClr val="FFFF00"/>
          </a:solidFill>
        </p:spPr>
        <p:txBody>
          <a:bodyPr wrap="none" rtlCol="0">
            <a:spAutoFit/>
          </a:bodyPr>
          <a:lstStyle/>
          <a:p>
            <a:endParaRPr lang="de-DE" dirty="0" smtClean="0"/>
          </a:p>
          <a:p>
            <a:r>
              <a:rPr lang="de-DE" dirty="0" smtClean="0"/>
              <a:t>Hilfestellung für Meta-Plan/ Flipchart Methode im Workshop</a:t>
            </a:r>
          </a:p>
          <a:p>
            <a:endParaRPr lang="de-DE" dirty="0"/>
          </a:p>
        </p:txBody>
      </p:sp>
      <p:sp>
        <p:nvSpPr>
          <p:cNvPr id="28" name="Rechteck 27"/>
          <p:cNvSpPr/>
          <p:nvPr/>
        </p:nvSpPr>
        <p:spPr>
          <a:xfrm>
            <a:off x="1196085" y="4871382"/>
            <a:ext cx="1126680" cy="41753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rPr>
              <a:t>Mitarbeiter-*innen</a:t>
            </a:r>
            <a:endParaRPr lang="de-DE" sz="1400" dirty="0">
              <a:solidFill>
                <a:schemeClr val="tx1"/>
              </a:solidFill>
            </a:endParaRPr>
          </a:p>
        </p:txBody>
      </p:sp>
      <p:sp>
        <p:nvSpPr>
          <p:cNvPr id="29" name="Rechteck 28"/>
          <p:cNvSpPr/>
          <p:nvPr/>
        </p:nvSpPr>
        <p:spPr>
          <a:xfrm>
            <a:off x="1196085" y="4432971"/>
            <a:ext cx="1128502" cy="3759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rPr>
              <a:t>Führungs-kräfte</a:t>
            </a:r>
            <a:endParaRPr lang="de-DE" sz="1400" dirty="0">
              <a:solidFill>
                <a:schemeClr val="tx1"/>
              </a:solidFill>
            </a:endParaRPr>
          </a:p>
        </p:txBody>
      </p:sp>
      <p:sp>
        <p:nvSpPr>
          <p:cNvPr id="30" name="Rechteck 29"/>
          <p:cNvSpPr/>
          <p:nvPr/>
        </p:nvSpPr>
        <p:spPr>
          <a:xfrm>
            <a:off x="1179217" y="5330685"/>
            <a:ext cx="1195605" cy="52794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Management-Beauftragte</a:t>
            </a:r>
            <a:endParaRPr lang="de-DE" dirty="0">
              <a:solidFill>
                <a:schemeClr val="tx1"/>
              </a:solidFill>
            </a:endParaRPr>
          </a:p>
        </p:txBody>
      </p:sp>
      <p:sp>
        <p:nvSpPr>
          <p:cNvPr id="31" name="Rechteck 30"/>
          <p:cNvSpPr/>
          <p:nvPr/>
        </p:nvSpPr>
        <p:spPr>
          <a:xfrm>
            <a:off x="1187867" y="5900397"/>
            <a:ext cx="1106705" cy="5019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smtClean="0">
                <a:solidFill>
                  <a:schemeClr val="tx1"/>
                </a:solidFill>
              </a:rPr>
              <a:t>Kunden / Lieferanten / Öffentlichkeit</a:t>
            </a:r>
            <a:endParaRPr lang="de-DE" sz="1200" dirty="0">
              <a:solidFill>
                <a:schemeClr val="tx1"/>
              </a:solidFill>
            </a:endParaRPr>
          </a:p>
        </p:txBody>
      </p:sp>
      <p:sp>
        <p:nvSpPr>
          <p:cNvPr id="32" name="Rechteck 31"/>
          <p:cNvSpPr/>
          <p:nvPr/>
        </p:nvSpPr>
        <p:spPr>
          <a:xfrm>
            <a:off x="5698139" y="5785099"/>
            <a:ext cx="1524000" cy="635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Nur Info über Projektende</a:t>
            </a:r>
            <a:endParaRPr lang="de-DE" sz="1400" dirty="0">
              <a:solidFill>
                <a:schemeClr val="tx1"/>
              </a:solidFill>
            </a:endParaRPr>
          </a:p>
        </p:txBody>
      </p:sp>
      <p:sp>
        <p:nvSpPr>
          <p:cNvPr id="33" name="Rechteck 32"/>
          <p:cNvSpPr/>
          <p:nvPr/>
        </p:nvSpPr>
        <p:spPr>
          <a:xfrm>
            <a:off x="4104276" y="5378664"/>
            <a:ext cx="1143210" cy="393486"/>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QMB Herr M</a:t>
            </a:r>
            <a:endParaRPr lang="de-DE" sz="1400" dirty="0">
              <a:solidFill>
                <a:schemeClr val="tx1"/>
              </a:solidFill>
            </a:endParaRPr>
          </a:p>
        </p:txBody>
      </p:sp>
      <p:sp>
        <p:nvSpPr>
          <p:cNvPr id="34" name="Rechteck 33"/>
          <p:cNvSpPr/>
          <p:nvPr/>
        </p:nvSpPr>
        <p:spPr>
          <a:xfrm>
            <a:off x="2432993" y="5379983"/>
            <a:ext cx="1104356" cy="372835"/>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EMB Herr Z</a:t>
            </a:r>
            <a:endParaRPr lang="de-DE" sz="1400" dirty="0">
              <a:solidFill>
                <a:schemeClr val="tx1"/>
              </a:solidFill>
            </a:endParaRPr>
          </a:p>
        </p:txBody>
      </p:sp>
      <p:sp>
        <p:nvSpPr>
          <p:cNvPr id="35" name="Rechteck 34"/>
          <p:cNvSpPr/>
          <p:nvPr/>
        </p:nvSpPr>
        <p:spPr>
          <a:xfrm>
            <a:off x="2440108" y="3563687"/>
            <a:ext cx="1104356" cy="372835"/>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BR Frau N</a:t>
            </a:r>
            <a:endParaRPr lang="de-DE" sz="1400" dirty="0">
              <a:solidFill>
                <a:schemeClr val="tx1"/>
              </a:solidFill>
            </a:endParaRPr>
          </a:p>
        </p:txBody>
      </p:sp>
      <p:sp>
        <p:nvSpPr>
          <p:cNvPr id="36" name="Rechteck 35"/>
          <p:cNvSpPr/>
          <p:nvPr/>
        </p:nvSpPr>
        <p:spPr>
          <a:xfrm>
            <a:off x="2440108" y="4476759"/>
            <a:ext cx="1104356" cy="372835"/>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AL Frau W</a:t>
            </a:r>
            <a:endParaRPr lang="de-DE" sz="1400" dirty="0">
              <a:solidFill>
                <a:schemeClr val="tx1"/>
              </a:solidFill>
            </a:endParaRPr>
          </a:p>
        </p:txBody>
      </p:sp>
      <p:sp>
        <p:nvSpPr>
          <p:cNvPr id="37" name="Rechteck 36"/>
          <p:cNvSpPr/>
          <p:nvPr/>
        </p:nvSpPr>
        <p:spPr>
          <a:xfrm>
            <a:off x="4069123" y="4465180"/>
            <a:ext cx="1104356" cy="372835"/>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Meister Herr U</a:t>
            </a:r>
            <a:endParaRPr lang="de-DE" sz="1400" dirty="0">
              <a:solidFill>
                <a:schemeClr val="tx1"/>
              </a:solidFill>
            </a:endParaRPr>
          </a:p>
        </p:txBody>
      </p:sp>
      <p:sp>
        <p:nvSpPr>
          <p:cNvPr id="38" name="Rechteck 37"/>
          <p:cNvSpPr/>
          <p:nvPr/>
        </p:nvSpPr>
        <p:spPr>
          <a:xfrm>
            <a:off x="2458580" y="4916078"/>
            <a:ext cx="1104356" cy="372835"/>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Produktion</a:t>
            </a:r>
            <a:endParaRPr lang="de-DE" sz="1400" dirty="0">
              <a:solidFill>
                <a:schemeClr val="tx1"/>
              </a:solidFill>
            </a:endParaRPr>
          </a:p>
        </p:txBody>
      </p:sp>
      <p:sp>
        <p:nvSpPr>
          <p:cNvPr id="39" name="Rechteck 38"/>
          <p:cNvSpPr/>
          <p:nvPr/>
        </p:nvSpPr>
        <p:spPr>
          <a:xfrm>
            <a:off x="4069123" y="4916078"/>
            <a:ext cx="1104356" cy="372835"/>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Verwaltung</a:t>
            </a:r>
            <a:endParaRPr lang="de-DE" sz="1400" dirty="0">
              <a:solidFill>
                <a:schemeClr val="tx1"/>
              </a:solidFill>
            </a:endParaRPr>
          </a:p>
        </p:txBody>
      </p:sp>
      <p:sp>
        <p:nvSpPr>
          <p:cNvPr id="40" name="Rechteck 39"/>
          <p:cNvSpPr/>
          <p:nvPr/>
        </p:nvSpPr>
        <p:spPr>
          <a:xfrm>
            <a:off x="2441462" y="3992828"/>
            <a:ext cx="1166501" cy="440143"/>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Kaufmännische GF Frau R</a:t>
            </a:r>
            <a:endParaRPr lang="de-DE" sz="1400" dirty="0">
              <a:solidFill>
                <a:schemeClr val="tx1"/>
              </a:solidFill>
            </a:endParaRPr>
          </a:p>
        </p:txBody>
      </p:sp>
      <p:cxnSp>
        <p:nvCxnSpPr>
          <p:cNvPr id="12" name="Gekrümmte Verbindung 11"/>
          <p:cNvCxnSpPr/>
          <p:nvPr/>
        </p:nvCxnSpPr>
        <p:spPr>
          <a:xfrm rot="16200000" flipV="1">
            <a:off x="2038045" y="4035526"/>
            <a:ext cx="2215906" cy="845841"/>
          </a:xfrm>
          <a:prstGeom prst="curvedConnector3">
            <a:avLst>
              <a:gd name="adj1" fmla="val 103055"/>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Gekrümmte Verbindung 40"/>
          <p:cNvCxnSpPr/>
          <p:nvPr/>
        </p:nvCxnSpPr>
        <p:spPr>
          <a:xfrm rot="16200000" flipV="1">
            <a:off x="2458307" y="3415384"/>
            <a:ext cx="245403" cy="24430"/>
          </a:xfrm>
          <a:prstGeom prst="curvedConnector3">
            <a:avLst>
              <a:gd name="adj1" fmla="val 50000"/>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Gekrümmte Verbindung 41"/>
          <p:cNvCxnSpPr/>
          <p:nvPr/>
        </p:nvCxnSpPr>
        <p:spPr>
          <a:xfrm rot="16200000" flipV="1">
            <a:off x="1837479" y="3959992"/>
            <a:ext cx="1134934" cy="60243"/>
          </a:xfrm>
          <a:prstGeom prst="curvedConnector3">
            <a:avLst>
              <a:gd name="adj1" fmla="val 50000"/>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947279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569396" y="1222058"/>
            <a:ext cx="9144000" cy="904741"/>
          </a:xfrm>
        </p:spPr>
        <p:txBody>
          <a:bodyPr>
            <a:normAutofit fontScale="90000"/>
          </a:bodyPr>
          <a:lstStyle/>
          <a:p>
            <a:r>
              <a:rPr lang="de-DE" dirty="0" smtClean="0"/>
              <a:t>Exkurs: Gelungene Kommunikation </a:t>
            </a:r>
            <a:br>
              <a:rPr lang="de-DE" dirty="0" smtClean="0"/>
            </a:br>
            <a:r>
              <a:rPr lang="de-DE" dirty="0" smtClean="0"/>
              <a:t>– Wo ist der Weg aus dem Labyrinth?</a:t>
            </a:r>
            <a:endParaRPr lang="de-DE" dirty="0"/>
          </a:p>
        </p:txBody>
      </p:sp>
      <p:pic>
        <p:nvPicPr>
          <p:cNvPr id="7" name="Bild 1" descr="http://campus.heitec-umwelttechnik.de/pluginfile.php/108/course/overviewfiles/Kommunikation.jpg"/>
          <p:cNvPicPr/>
          <p:nvPr/>
        </p:nvPicPr>
        <p:blipFill>
          <a:blip r:embed="rId2">
            <a:extLst>
              <a:ext uri="{28A0092B-C50C-407E-A947-70E740481C1C}">
                <a14:useLocalDpi xmlns:a14="http://schemas.microsoft.com/office/drawing/2010/main" val="0"/>
              </a:ext>
            </a:extLst>
          </a:blip>
          <a:srcRect/>
          <a:stretch>
            <a:fillRect/>
          </a:stretch>
        </p:blipFill>
        <p:spPr bwMode="auto">
          <a:xfrm>
            <a:off x="3093396" y="2211421"/>
            <a:ext cx="5973756" cy="4354411"/>
          </a:xfrm>
          <a:prstGeom prst="rect">
            <a:avLst/>
          </a:prstGeom>
          <a:noFill/>
          <a:ln>
            <a:noFill/>
          </a:ln>
        </p:spPr>
      </p:pic>
      <p:sp>
        <p:nvSpPr>
          <p:cNvPr id="8" name="Textfeld 7"/>
          <p:cNvSpPr txBox="1"/>
          <p:nvPr/>
        </p:nvSpPr>
        <p:spPr>
          <a:xfrm>
            <a:off x="9658940" y="6288833"/>
            <a:ext cx="2108911" cy="276999"/>
          </a:xfrm>
          <a:prstGeom prst="rect">
            <a:avLst/>
          </a:prstGeom>
          <a:noFill/>
        </p:spPr>
        <p:txBody>
          <a:bodyPr wrap="none" rtlCol="0">
            <a:spAutoFit/>
          </a:bodyPr>
          <a:lstStyle/>
          <a:p>
            <a:r>
              <a:rPr lang="de-DE" sz="1200" dirty="0" smtClean="0"/>
              <a:t>Bild: OrgaPro, Ralf Golanowsky</a:t>
            </a:r>
            <a:endParaRPr lang="de-DE" sz="1200" dirty="0"/>
          </a:p>
        </p:txBody>
      </p:sp>
    </p:spTree>
    <p:extLst>
      <p:ext uri="{BB962C8B-B14F-4D97-AF65-F5344CB8AC3E}">
        <p14:creationId xmlns:p14="http://schemas.microsoft.com/office/powerpoint/2010/main" val="71622649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606550" y="1220913"/>
            <a:ext cx="9144000" cy="904741"/>
          </a:xfrm>
        </p:spPr>
        <p:txBody>
          <a:bodyPr>
            <a:normAutofit fontScale="90000"/>
          </a:bodyPr>
          <a:lstStyle/>
          <a:p>
            <a:r>
              <a:rPr lang="de-DE" dirty="0" smtClean="0"/>
              <a:t>Gute Kommunikation sollte man planen – </a:t>
            </a:r>
            <a:br>
              <a:rPr lang="de-DE" dirty="0" smtClean="0"/>
            </a:br>
            <a:r>
              <a:rPr lang="de-DE" dirty="0" smtClean="0"/>
              <a:t>Die Kommunikations-Matrix</a:t>
            </a:r>
            <a:endParaRPr lang="de-DE" dirty="0"/>
          </a:p>
        </p:txBody>
      </p:sp>
      <p:graphicFrame>
        <p:nvGraphicFramePr>
          <p:cNvPr id="13" name="Tabelle 12"/>
          <p:cNvGraphicFramePr>
            <a:graphicFrameLocks noGrp="1"/>
          </p:cNvGraphicFramePr>
          <p:nvPr>
            <p:extLst/>
          </p:nvPr>
        </p:nvGraphicFramePr>
        <p:xfrm>
          <a:off x="247650" y="2592244"/>
          <a:ext cx="11576050" cy="3886200"/>
        </p:xfrm>
        <a:graphic>
          <a:graphicData uri="http://schemas.openxmlformats.org/drawingml/2006/table">
            <a:tbl>
              <a:tblPr firstRow="1" firstCol="1" bandRow="1">
                <a:tableStyleId>{5C22544A-7EE6-4342-B048-85BDC9FD1C3A}</a:tableStyleId>
              </a:tblPr>
              <a:tblGrid>
                <a:gridCol w="2323059"/>
                <a:gridCol w="2191565"/>
                <a:gridCol w="2394176"/>
                <a:gridCol w="2559050"/>
                <a:gridCol w="2108200"/>
              </a:tblGrid>
              <a:tr h="196057">
                <a:tc>
                  <a:txBody>
                    <a:bodyPr/>
                    <a:lstStyle/>
                    <a:p>
                      <a:pPr algn="ctr">
                        <a:lnSpc>
                          <a:spcPct val="150000"/>
                        </a:lnSpc>
                        <a:spcAft>
                          <a:spcPts val="0"/>
                        </a:spcAft>
                      </a:pPr>
                      <a:r>
                        <a:rPr lang="de-DE" sz="1600" dirty="0" smtClean="0">
                          <a:effectLst/>
                        </a:rPr>
                        <a:t>Akteur</a:t>
                      </a:r>
                      <a:endParaRPr lang="de-DE"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rgbClr val="009FE3"/>
                    </a:solidFill>
                  </a:tcPr>
                </a:tc>
                <a:tc>
                  <a:txBody>
                    <a:bodyPr/>
                    <a:lstStyle/>
                    <a:p>
                      <a:pPr algn="ctr">
                        <a:lnSpc>
                          <a:spcPct val="150000"/>
                        </a:lnSpc>
                        <a:spcAft>
                          <a:spcPts val="0"/>
                        </a:spcAft>
                      </a:pPr>
                      <a:r>
                        <a:rPr lang="de-DE" sz="1600" dirty="0" smtClean="0">
                          <a:effectLst/>
                        </a:rPr>
                        <a:t>Information (Was?)</a:t>
                      </a:r>
                      <a:endParaRPr lang="de-DE"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rgbClr val="86BC24"/>
                    </a:solidFill>
                  </a:tcPr>
                </a:tc>
                <a:tc>
                  <a:txBody>
                    <a:bodyPr/>
                    <a:lstStyle/>
                    <a:p>
                      <a:pPr algn="ctr">
                        <a:lnSpc>
                          <a:spcPct val="150000"/>
                        </a:lnSpc>
                        <a:spcAft>
                          <a:spcPts val="0"/>
                        </a:spcAft>
                      </a:pPr>
                      <a:r>
                        <a:rPr lang="de-DE" sz="1600" dirty="0" smtClean="0">
                          <a:effectLst/>
                          <a:latin typeface="Calibri" panose="020F0502020204030204" pitchFamily="34" charset="0"/>
                          <a:ea typeface="Times New Roman" panose="02020603050405020304" pitchFamily="18" charset="0"/>
                          <a:cs typeface="Times New Roman" panose="02020603050405020304" pitchFamily="18" charset="0"/>
                        </a:rPr>
                        <a:t>Medium (Wie?)</a:t>
                      </a:r>
                      <a:endParaRPr lang="de-DE"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rgbClr val="86BC24"/>
                    </a:solidFill>
                  </a:tcPr>
                </a:tc>
                <a:tc>
                  <a:txBody>
                    <a:bodyPr/>
                    <a:lstStyle/>
                    <a:p>
                      <a:pPr algn="ctr">
                        <a:lnSpc>
                          <a:spcPct val="150000"/>
                        </a:lnSpc>
                        <a:spcAft>
                          <a:spcPts val="0"/>
                        </a:spcAft>
                      </a:pPr>
                      <a:r>
                        <a:rPr lang="de-DE" sz="1600" dirty="0" smtClean="0">
                          <a:effectLst/>
                          <a:latin typeface="Calibri" panose="020F0502020204030204" pitchFamily="34" charset="0"/>
                          <a:ea typeface="Times New Roman" panose="02020603050405020304" pitchFamily="18" charset="0"/>
                          <a:cs typeface="Times New Roman" panose="02020603050405020304" pitchFamily="18" charset="0"/>
                        </a:rPr>
                        <a:t>Zeitpunkt / Zyklus (Wann?)</a:t>
                      </a:r>
                      <a:endParaRPr lang="de-DE"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rgbClr val="86BC24"/>
                    </a:solidFill>
                  </a:tcPr>
                </a:tc>
                <a:tc>
                  <a:txBody>
                    <a:bodyPr/>
                    <a:lstStyle/>
                    <a:p>
                      <a:pPr algn="ctr">
                        <a:lnSpc>
                          <a:spcPct val="150000"/>
                        </a:lnSpc>
                        <a:spcAft>
                          <a:spcPts val="0"/>
                        </a:spcAft>
                      </a:pPr>
                      <a:r>
                        <a:rPr lang="de-DE" sz="1600" dirty="0" smtClean="0">
                          <a:effectLst/>
                          <a:latin typeface="Calibri" panose="020F0502020204030204" pitchFamily="34" charset="0"/>
                          <a:ea typeface="Times New Roman" panose="02020603050405020304" pitchFamily="18" charset="0"/>
                          <a:cs typeface="Times New Roman" panose="02020603050405020304" pitchFamily="18" charset="0"/>
                        </a:rPr>
                        <a:t>Ort / Rahmen (Wo?)</a:t>
                      </a:r>
                      <a:endParaRPr lang="de-DE"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rgbClr val="86BC24"/>
                    </a:solidFill>
                  </a:tcPr>
                </a:tc>
              </a:tr>
              <a:tr h="197148">
                <a:tc>
                  <a:txBody>
                    <a:bodyPr/>
                    <a:lstStyle/>
                    <a:p>
                      <a:pPr>
                        <a:lnSpc>
                          <a:spcPct val="150000"/>
                        </a:lnSpc>
                        <a:spcAft>
                          <a:spcPts val="0"/>
                        </a:spcAft>
                      </a:pPr>
                      <a:r>
                        <a:rPr lang="de-DE" sz="1400" dirty="0" smtClean="0">
                          <a:effectLst/>
                          <a:latin typeface="Calibri" panose="020F0502020204030204" pitchFamily="34" charset="0"/>
                          <a:ea typeface="Times New Roman" panose="02020603050405020304" pitchFamily="18" charset="0"/>
                          <a:cs typeface="Times New Roman" panose="02020603050405020304" pitchFamily="18" charset="0"/>
                        </a:rPr>
                        <a:t>Energieteam / Projektteam</a:t>
                      </a:r>
                      <a:endParaRPr lang="de-DE"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1">
                        <a:lumMod val="60000"/>
                        <a:lumOff val="4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de-DE" sz="1200" baseline="0" dirty="0" smtClean="0">
                        <a:effectLst/>
                      </a:endParaRPr>
                    </a:p>
                  </a:txBody>
                  <a:tcPr marL="53768" marR="53768" marT="0" marB="0">
                    <a:solidFill>
                      <a:schemeClr val="accent6">
                        <a:lumMod val="40000"/>
                        <a:lumOff val="6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de-DE" sz="1200" baseline="0" dirty="0" smtClean="0">
                        <a:effectLst/>
                      </a:endParaRPr>
                    </a:p>
                  </a:txBody>
                  <a:tcPr marL="53768" marR="53768" marT="0" marB="0">
                    <a:solidFill>
                      <a:schemeClr val="accent6">
                        <a:lumMod val="40000"/>
                        <a:lumOff val="6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de-DE" sz="1200" baseline="0" dirty="0" smtClean="0">
                        <a:effectLst/>
                      </a:endParaRPr>
                    </a:p>
                  </a:txBody>
                  <a:tcPr marL="53768" marR="53768" marT="0" marB="0">
                    <a:solidFill>
                      <a:schemeClr val="accent6">
                        <a:lumMod val="40000"/>
                        <a:lumOff val="6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de-DE" sz="1200" baseline="0" dirty="0" smtClean="0">
                        <a:effectLst/>
                      </a:endParaRPr>
                    </a:p>
                  </a:txBody>
                  <a:tcPr marL="53768" marR="53768" marT="0" marB="0">
                    <a:solidFill>
                      <a:schemeClr val="accent6">
                        <a:lumMod val="40000"/>
                        <a:lumOff val="60000"/>
                      </a:schemeClr>
                    </a:solidFill>
                  </a:tcPr>
                </a:tc>
              </a:tr>
              <a:tr h="197148">
                <a:tc>
                  <a:txBody>
                    <a:bodyPr/>
                    <a:lstStyle/>
                    <a:p>
                      <a:pPr>
                        <a:lnSpc>
                          <a:spcPct val="150000"/>
                        </a:lnSpc>
                        <a:spcAft>
                          <a:spcPts val="0"/>
                        </a:spcAft>
                      </a:pPr>
                      <a:r>
                        <a:rPr lang="de-DE" sz="1400" dirty="0" smtClean="0">
                          <a:effectLst/>
                          <a:latin typeface="+mn-lt"/>
                          <a:ea typeface="+mn-ea"/>
                          <a:cs typeface="+mn-cs"/>
                        </a:rPr>
                        <a:t>Betriebsrat</a:t>
                      </a:r>
                      <a:endParaRPr lang="de-DE"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rgbClr val="009FE3"/>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de-DE" sz="1200" baseline="0" dirty="0" smtClean="0">
                        <a:effectLst/>
                      </a:endParaRPr>
                    </a:p>
                  </a:txBody>
                  <a:tcPr marL="53768" marR="53768" marT="0" marB="0">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aseline="0" dirty="0" smtClean="0">
                        <a:effectLst/>
                      </a:endParaRPr>
                    </a:p>
                  </a:txBody>
                  <a:tcPr marL="53768" marR="53768" marT="0" marB="0">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aseline="0" dirty="0" smtClean="0">
                        <a:effectLst/>
                      </a:endParaRPr>
                    </a:p>
                  </a:txBody>
                  <a:tcPr marL="53768" marR="53768" marT="0" marB="0">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aseline="0" dirty="0" smtClean="0">
                        <a:effectLst/>
                      </a:endParaRPr>
                    </a:p>
                  </a:txBody>
                  <a:tcPr marL="53768" marR="53768" marT="0" marB="0">
                    <a:solidFill>
                      <a:schemeClr val="accent6">
                        <a:lumMod val="40000"/>
                        <a:lumOff val="60000"/>
                      </a:schemeClr>
                    </a:solidFill>
                  </a:tcPr>
                </a:tc>
              </a:tr>
              <a:tr h="197148">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de-DE" sz="1400" dirty="0" smtClean="0">
                          <a:effectLst/>
                        </a:rPr>
                        <a:t>Geschäftsführung</a:t>
                      </a:r>
                      <a:endParaRPr lang="de-DE" sz="1400" dirty="0" smtClean="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1">
                        <a:lumMod val="60000"/>
                        <a:lumOff val="4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de-DE" sz="1200" baseline="0" dirty="0" smtClean="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6">
                        <a:lumMod val="60000"/>
                        <a:lumOff val="4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de-DE" sz="1200" baseline="0" dirty="0" smtClean="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6">
                        <a:lumMod val="60000"/>
                        <a:lumOff val="4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de-DE" sz="1200" baseline="0" dirty="0" smtClean="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6">
                        <a:lumMod val="60000"/>
                        <a:lumOff val="4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de-DE" sz="1200" baseline="0" dirty="0" smtClean="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6">
                        <a:lumMod val="60000"/>
                        <a:lumOff val="40000"/>
                      </a:schemeClr>
                    </a:solidFill>
                  </a:tcPr>
                </a:tc>
              </a:tr>
              <a:tr h="197148">
                <a:tc>
                  <a:txBody>
                    <a:bodyPr/>
                    <a:lstStyle/>
                    <a:p>
                      <a:pPr>
                        <a:lnSpc>
                          <a:spcPct val="150000"/>
                        </a:lnSpc>
                        <a:spcAft>
                          <a:spcPts val="0"/>
                        </a:spcAft>
                      </a:pPr>
                      <a:r>
                        <a:rPr lang="de-DE" sz="1400" dirty="0" smtClean="0">
                          <a:effectLst/>
                          <a:latin typeface="+mn-lt"/>
                          <a:ea typeface="+mn-ea"/>
                          <a:cs typeface="+mn-cs"/>
                        </a:rPr>
                        <a:t>Mitarbeiter*innen</a:t>
                      </a:r>
                      <a:endParaRPr lang="de-DE"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rgbClr val="009FE3"/>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de-DE" sz="1200" baseline="0" dirty="0" smtClean="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aseline="0" dirty="0" smtClean="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aseline="0" dirty="0" smtClean="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aseline="0" dirty="0" smtClean="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6">
                        <a:lumMod val="40000"/>
                        <a:lumOff val="60000"/>
                      </a:schemeClr>
                    </a:solidFill>
                  </a:tcPr>
                </a:tc>
              </a:tr>
              <a:tr h="197148">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de-DE" sz="1400" dirty="0" smtClean="0">
                          <a:effectLst/>
                          <a:latin typeface="Calibri" panose="020F0502020204030204" pitchFamily="34" charset="0"/>
                          <a:ea typeface="Times New Roman" panose="02020603050405020304" pitchFamily="18" charset="0"/>
                          <a:cs typeface="Times New Roman" panose="02020603050405020304" pitchFamily="18" charset="0"/>
                        </a:rPr>
                        <a:t>Führungskräfte (Abteilungsleiter, Meister …)</a:t>
                      </a:r>
                    </a:p>
                  </a:txBody>
                  <a:tcPr marL="53768" marR="53768" marT="0" marB="0">
                    <a:solidFill>
                      <a:schemeClr val="accent1">
                        <a:lumMod val="60000"/>
                        <a:lumOff val="4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de-DE" sz="1200" baseline="0" dirty="0" smtClean="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6">
                        <a:lumMod val="60000"/>
                        <a:lumOff val="40000"/>
                      </a:schemeClr>
                    </a:solidFill>
                  </a:tcPr>
                </a:tc>
                <a:tc>
                  <a:txBody>
                    <a:bodyPr/>
                    <a:lstStyle/>
                    <a:p>
                      <a:pPr marL="171450" indent="-171450">
                        <a:lnSpc>
                          <a:spcPct val="100000"/>
                        </a:lnSpc>
                        <a:spcAft>
                          <a:spcPts val="0"/>
                        </a:spcAft>
                        <a:buFont typeface="Arial" panose="020B0604020202020204" pitchFamily="34" charset="0"/>
                        <a:buChar char="•"/>
                      </a:pPr>
                      <a:endParaRPr lang="de-DE" sz="1200" baseline="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6">
                        <a:lumMod val="60000"/>
                        <a:lumOff val="40000"/>
                      </a:schemeClr>
                    </a:solidFill>
                  </a:tcPr>
                </a:tc>
                <a:tc>
                  <a:txBody>
                    <a:bodyPr/>
                    <a:lstStyle/>
                    <a:p>
                      <a:pPr marL="171450" indent="-171450">
                        <a:lnSpc>
                          <a:spcPct val="100000"/>
                        </a:lnSpc>
                        <a:spcAft>
                          <a:spcPts val="0"/>
                        </a:spcAft>
                        <a:buFont typeface="Arial" panose="020B0604020202020204" pitchFamily="34" charset="0"/>
                        <a:buChar char="•"/>
                      </a:pPr>
                      <a:endParaRPr lang="de-DE" sz="1200" baseline="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6">
                        <a:lumMod val="60000"/>
                        <a:lumOff val="40000"/>
                      </a:schemeClr>
                    </a:solidFill>
                  </a:tcPr>
                </a:tc>
                <a:tc>
                  <a:txBody>
                    <a:bodyPr/>
                    <a:lstStyle/>
                    <a:p>
                      <a:pPr marL="171450" indent="-171450">
                        <a:lnSpc>
                          <a:spcPct val="100000"/>
                        </a:lnSpc>
                        <a:spcAft>
                          <a:spcPts val="0"/>
                        </a:spcAft>
                        <a:buFont typeface="Arial" panose="020B0604020202020204" pitchFamily="34" charset="0"/>
                        <a:buChar char="•"/>
                      </a:pPr>
                      <a:endParaRPr lang="de-DE" sz="1200" baseline="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6">
                        <a:lumMod val="60000"/>
                        <a:lumOff val="40000"/>
                      </a:schemeClr>
                    </a:solidFill>
                  </a:tcPr>
                </a:tc>
              </a:tr>
              <a:tr h="197148">
                <a:tc>
                  <a:txBody>
                    <a:bodyPr/>
                    <a:lstStyle/>
                    <a:p>
                      <a:pPr>
                        <a:lnSpc>
                          <a:spcPct val="150000"/>
                        </a:lnSpc>
                        <a:spcAft>
                          <a:spcPts val="0"/>
                        </a:spcAft>
                      </a:pPr>
                      <a:r>
                        <a:rPr lang="de-DE" sz="1400" dirty="0" smtClean="0">
                          <a:effectLst/>
                          <a:latin typeface="Calibri" panose="020F0502020204030204" pitchFamily="34" charset="0"/>
                          <a:ea typeface="Times New Roman" panose="02020603050405020304" pitchFamily="18" charset="0"/>
                          <a:cs typeface="Times New Roman" panose="02020603050405020304" pitchFamily="18" charset="0"/>
                        </a:rPr>
                        <a:t>Management-Beauftragte (EMS, 14001, 50001, 90001, Abfall ...)</a:t>
                      </a:r>
                      <a:endParaRPr lang="de-DE"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rgbClr val="009FE3"/>
                    </a:solidFill>
                  </a:tcPr>
                </a:tc>
                <a:tc>
                  <a:txBody>
                    <a:bodyPr/>
                    <a:lstStyle/>
                    <a:p>
                      <a:pPr marL="171450" indent="-171450">
                        <a:lnSpc>
                          <a:spcPct val="100000"/>
                        </a:lnSpc>
                        <a:spcAft>
                          <a:spcPts val="0"/>
                        </a:spcAft>
                        <a:buFont typeface="Arial" panose="020B0604020202020204" pitchFamily="34" charset="0"/>
                        <a:buChar char="•"/>
                      </a:pPr>
                      <a:endParaRPr lang="de-DE" sz="1200" baseline="0" dirty="0" smtClean="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6">
                        <a:lumMod val="60000"/>
                        <a:lumOff val="40000"/>
                      </a:schemeClr>
                    </a:solidFill>
                  </a:tcPr>
                </a:tc>
                <a:tc>
                  <a:txBody>
                    <a:bodyPr/>
                    <a:lstStyle/>
                    <a:p>
                      <a:pPr marL="171450" indent="-171450">
                        <a:lnSpc>
                          <a:spcPct val="100000"/>
                        </a:lnSpc>
                        <a:spcAft>
                          <a:spcPts val="0"/>
                        </a:spcAft>
                        <a:buFont typeface="Arial" panose="020B0604020202020204" pitchFamily="34" charset="0"/>
                        <a:buChar char="•"/>
                      </a:pPr>
                      <a:endParaRPr lang="de-DE" sz="1200" baseline="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6">
                        <a:lumMod val="60000"/>
                        <a:lumOff val="40000"/>
                      </a:schemeClr>
                    </a:solidFill>
                  </a:tcPr>
                </a:tc>
                <a:tc>
                  <a:txBody>
                    <a:bodyPr/>
                    <a:lstStyle/>
                    <a:p>
                      <a:pPr marL="171450" indent="-171450">
                        <a:lnSpc>
                          <a:spcPct val="100000"/>
                        </a:lnSpc>
                        <a:spcAft>
                          <a:spcPts val="0"/>
                        </a:spcAft>
                        <a:buFont typeface="Arial" panose="020B0604020202020204" pitchFamily="34" charset="0"/>
                        <a:buChar char="•"/>
                      </a:pPr>
                      <a:endParaRPr lang="de-DE" sz="1200" baseline="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6">
                        <a:lumMod val="60000"/>
                        <a:lumOff val="40000"/>
                      </a:schemeClr>
                    </a:solidFill>
                  </a:tcPr>
                </a:tc>
                <a:tc>
                  <a:txBody>
                    <a:bodyPr/>
                    <a:lstStyle/>
                    <a:p>
                      <a:pPr marL="171450" indent="-171450">
                        <a:lnSpc>
                          <a:spcPct val="100000"/>
                        </a:lnSpc>
                        <a:spcAft>
                          <a:spcPts val="0"/>
                        </a:spcAft>
                        <a:buFont typeface="Arial" panose="020B0604020202020204" pitchFamily="34" charset="0"/>
                        <a:buChar char="•"/>
                      </a:pPr>
                      <a:endParaRPr lang="de-DE" sz="1200" baseline="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6">
                        <a:lumMod val="60000"/>
                        <a:lumOff val="40000"/>
                      </a:schemeClr>
                    </a:solidFill>
                  </a:tcPr>
                </a:tc>
              </a:tr>
              <a:tr h="197148">
                <a:tc>
                  <a:txBody>
                    <a:bodyPr/>
                    <a:lstStyle/>
                    <a:p>
                      <a:pPr>
                        <a:lnSpc>
                          <a:spcPct val="150000"/>
                        </a:lnSpc>
                        <a:spcAft>
                          <a:spcPts val="0"/>
                        </a:spcAft>
                      </a:pPr>
                      <a:r>
                        <a:rPr lang="de-DE" sz="1400" dirty="0" smtClean="0">
                          <a:effectLst/>
                          <a:latin typeface="Calibri" panose="020F0502020204030204" pitchFamily="34" charset="0"/>
                          <a:ea typeface="Times New Roman" panose="02020603050405020304" pitchFamily="18" charset="0"/>
                          <a:cs typeface="Times New Roman" panose="02020603050405020304" pitchFamily="18" charset="0"/>
                        </a:rPr>
                        <a:t>Kunden/Lieferanten/Öffentlichkeit</a:t>
                      </a:r>
                      <a:endParaRPr lang="de-DE"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1">
                        <a:lumMod val="60000"/>
                        <a:lumOff val="40000"/>
                      </a:schemeClr>
                    </a:solidFill>
                  </a:tcPr>
                </a:tc>
                <a:tc>
                  <a:txBody>
                    <a:bodyPr/>
                    <a:lstStyle/>
                    <a:p>
                      <a:pPr marL="171450" indent="-171450">
                        <a:lnSpc>
                          <a:spcPct val="100000"/>
                        </a:lnSpc>
                        <a:spcAft>
                          <a:spcPts val="0"/>
                        </a:spcAft>
                        <a:buFont typeface="Arial" panose="020B0604020202020204" pitchFamily="34" charset="0"/>
                        <a:buChar char="•"/>
                      </a:pPr>
                      <a:endParaRPr lang="de-DE" sz="1200" baseline="0" dirty="0" smtClean="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6">
                        <a:lumMod val="60000"/>
                        <a:lumOff val="40000"/>
                      </a:schemeClr>
                    </a:solidFill>
                  </a:tcPr>
                </a:tc>
                <a:tc>
                  <a:txBody>
                    <a:bodyPr/>
                    <a:lstStyle/>
                    <a:p>
                      <a:pPr marL="171450" indent="-171450">
                        <a:lnSpc>
                          <a:spcPct val="100000"/>
                        </a:lnSpc>
                        <a:spcAft>
                          <a:spcPts val="0"/>
                        </a:spcAft>
                        <a:buFont typeface="Arial" panose="020B0604020202020204" pitchFamily="34" charset="0"/>
                        <a:buChar char="•"/>
                      </a:pPr>
                      <a:endParaRPr lang="de-DE" sz="1200" baseline="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6">
                        <a:lumMod val="60000"/>
                        <a:lumOff val="40000"/>
                      </a:schemeClr>
                    </a:solidFill>
                  </a:tcPr>
                </a:tc>
                <a:tc>
                  <a:txBody>
                    <a:bodyPr/>
                    <a:lstStyle/>
                    <a:p>
                      <a:pPr marL="171450" indent="-171450">
                        <a:lnSpc>
                          <a:spcPct val="100000"/>
                        </a:lnSpc>
                        <a:spcAft>
                          <a:spcPts val="0"/>
                        </a:spcAft>
                        <a:buFont typeface="Arial" panose="020B0604020202020204" pitchFamily="34" charset="0"/>
                        <a:buChar char="•"/>
                      </a:pPr>
                      <a:endParaRPr lang="de-DE" sz="1200" baseline="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6">
                        <a:lumMod val="60000"/>
                        <a:lumOff val="40000"/>
                      </a:schemeClr>
                    </a:solidFill>
                  </a:tcPr>
                </a:tc>
                <a:tc>
                  <a:txBody>
                    <a:bodyPr/>
                    <a:lstStyle/>
                    <a:p>
                      <a:pPr marL="171450" indent="-171450">
                        <a:lnSpc>
                          <a:spcPct val="100000"/>
                        </a:lnSpc>
                        <a:spcAft>
                          <a:spcPts val="0"/>
                        </a:spcAft>
                        <a:buFont typeface="Arial" panose="020B0604020202020204" pitchFamily="34" charset="0"/>
                        <a:buChar char="•"/>
                      </a:pPr>
                      <a:endParaRPr lang="de-DE" sz="1200" baseline="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6">
                        <a:lumMod val="60000"/>
                        <a:lumOff val="40000"/>
                      </a:schemeClr>
                    </a:solidFill>
                  </a:tcPr>
                </a:tc>
              </a:tr>
            </a:tbl>
          </a:graphicData>
        </a:graphic>
      </p:graphicFrame>
      <p:sp>
        <p:nvSpPr>
          <p:cNvPr id="3" name="Rechteck 2"/>
          <p:cNvSpPr/>
          <p:nvPr/>
        </p:nvSpPr>
        <p:spPr>
          <a:xfrm>
            <a:off x="2403610" y="2194473"/>
            <a:ext cx="7723140" cy="369332"/>
          </a:xfrm>
          <a:prstGeom prst="rect">
            <a:avLst/>
          </a:prstGeom>
        </p:spPr>
        <p:txBody>
          <a:bodyPr wrap="none">
            <a:spAutoFit/>
          </a:bodyPr>
          <a:lstStyle/>
          <a:p>
            <a:r>
              <a:rPr lang="de-DE" dirty="0"/>
              <a:t>"Wer muss über </a:t>
            </a:r>
            <a:r>
              <a:rPr lang="de-DE" b="1" dirty="0"/>
              <a:t>was, wie, wann und wo </a:t>
            </a:r>
            <a:r>
              <a:rPr lang="de-DE" dirty="0" smtClean="0"/>
              <a:t>sprechen/beteiligt/informiert </a:t>
            </a:r>
            <a:r>
              <a:rPr lang="de-DE" dirty="0"/>
              <a:t>werden?"</a:t>
            </a:r>
          </a:p>
        </p:txBody>
      </p:sp>
      <p:sp>
        <p:nvSpPr>
          <p:cNvPr id="5" name="Textfeld 4"/>
          <p:cNvSpPr txBox="1"/>
          <p:nvPr/>
        </p:nvSpPr>
        <p:spPr>
          <a:xfrm>
            <a:off x="0" y="196375"/>
            <a:ext cx="3625223" cy="923330"/>
          </a:xfrm>
          <a:prstGeom prst="rect">
            <a:avLst/>
          </a:prstGeom>
          <a:solidFill>
            <a:srgbClr val="FFFF00"/>
          </a:solidFill>
        </p:spPr>
        <p:txBody>
          <a:bodyPr wrap="none" rtlCol="0">
            <a:spAutoFit/>
          </a:bodyPr>
          <a:lstStyle/>
          <a:p>
            <a:endParaRPr lang="de-DE" dirty="0" smtClean="0"/>
          </a:p>
          <a:p>
            <a:r>
              <a:rPr lang="de-DE" dirty="0" smtClean="0"/>
              <a:t>Vgl. hierzu die Ausfüll-Vorlage P.013c</a:t>
            </a:r>
          </a:p>
          <a:p>
            <a:endParaRPr lang="de-DE" dirty="0"/>
          </a:p>
        </p:txBody>
      </p:sp>
    </p:spTree>
    <p:extLst>
      <p:ext uri="{BB962C8B-B14F-4D97-AF65-F5344CB8AC3E}">
        <p14:creationId xmlns:p14="http://schemas.microsoft.com/office/powerpoint/2010/main" val="246580405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elle 12"/>
          <p:cNvGraphicFramePr>
            <a:graphicFrameLocks noGrp="1"/>
          </p:cNvGraphicFramePr>
          <p:nvPr>
            <p:extLst/>
          </p:nvPr>
        </p:nvGraphicFramePr>
        <p:xfrm>
          <a:off x="280075" y="2224755"/>
          <a:ext cx="11576050" cy="4360439"/>
        </p:xfrm>
        <a:graphic>
          <a:graphicData uri="http://schemas.openxmlformats.org/drawingml/2006/table">
            <a:tbl>
              <a:tblPr firstRow="1" firstCol="1" bandRow="1">
                <a:tableStyleId>{5C22544A-7EE6-4342-B048-85BDC9FD1C3A}</a:tableStyleId>
              </a:tblPr>
              <a:tblGrid>
                <a:gridCol w="2323059"/>
                <a:gridCol w="2191565"/>
                <a:gridCol w="2394176"/>
                <a:gridCol w="2559050"/>
                <a:gridCol w="2108200"/>
              </a:tblGrid>
              <a:tr h="196057">
                <a:tc>
                  <a:txBody>
                    <a:bodyPr/>
                    <a:lstStyle/>
                    <a:p>
                      <a:pPr algn="ctr">
                        <a:lnSpc>
                          <a:spcPct val="150000"/>
                        </a:lnSpc>
                        <a:spcAft>
                          <a:spcPts val="0"/>
                        </a:spcAft>
                      </a:pPr>
                      <a:r>
                        <a:rPr lang="de-DE" sz="1600" dirty="0" smtClean="0">
                          <a:effectLst/>
                        </a:rPr>
                        <a:t>Akteur</a:t>
                      </a:r>
                      <a:endParaRPr lang="de-DE"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rgbClr val="009FE3"/>
                    </a:solidFill>
                  </a:tcPr>
                </a:tc>
                <a:tc>
                  <a:txBody>
                    <a:bodyPr/>
                    <a:lstStyle/>
                    <a:p>
                      <a:pPr algn="ctr">
                        <a:lnSpc>
                          <a:spcPct val="150000"/>
                        </a:lnSpc>
                        <a:spcAft>
                          <a:spcPts val="0"/>
                        </a:spcAft>
                      </a:pPr>
                      <a:r>
                        <a:rPr lang="de-DE" sz="1600" dirty="0" smtClean="0">
                          <a:effectLst/>
                        </a:rPr>
                        <a:t>Information (Was?)</a:t>
                      </a:r>
                      <a:endParaRPr lang="de-DE"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rgbClr val="86BC24"/>
                    </a:solidFill>
                  </a:tcPr>
                </a:tc>
                <a:tc>
                  <a:txBody>
                    <a:bodyPr/>
                    <a:lstStyle/>
                    <a:p>
                      <a:pPr algn="ctr">
                        <a:lnSpc>
                          <a:spcPct val="150000"/>
                        </a:lnSpc>
                        <a:spcAft>
                          <a:spcPts val="0"/>
                        </a:spcAft>
                      </a:pPr>
                      <a:r>
                        <a:rPr lang="de-DE" sz="1600" dirty="0" smtClean="0">
                          <a:effectLst/>
                          <a:latin typeface="Calibri" panose="020F0502020204030204" pitchFamily="34" charset="0"/>
                          <a:ea typeface="Times New Roman" panose="02020603050405020304" pitchFamily="18" charset="0"/>
                          <a:cs typeface="Times New Roman" panose="02020603050405020304" pitchFamily="18" charset="0"/>
                        </a:rPr>
                        <a:t>Medium (Wie?)</a:t>
                      </a:r>
                      <a:endParaRPr lang="de-DE"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rgbClr val="86BC24"/>
                    </a:solidFill>
                  </a:tcPr>
                </a:tc>
                <a:tc>
                  <a:txBody>
                    <a:bodyPr/>
                    <a:lstStyle/>
                    <a:p>
                      <a:pPr algn="ctr">
                        <a:lnSpc>
                          <a:spcPct val="150000"/>
                        </a:lnSpc>
                        <a:spcAft>
                          <a:spcPts val="0"/>
                        </a:spcAft>
                      </a:pPr>
                      <a:r>
                        <a:rPr lang="de-DE" sz="1600" dirty="0" smtClean="0">
                          <a:effectLst/>
                          <a:latin typeface="Calibri" panose="020F0502020204030204" pitchFamily="34" charset="0"/>
                          <a:ea typeface="Times New Roman" panose="02020603050405020304" pitchFamily="18" charset="0"/>
                          <a:cs typeface="Times New Roman" panose="02020603050405020304" pitchFamily="18" charset="0"/>
                        </a:rPr>
                        <a:t>Zeitpunkt / Zyklus (Wann?)</a:t>
                      </a:r>
                      <a:endParaRPr lang="de-DE"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rgbClr val="86BC24"/>
                    </a:solidFill>
                  </a:tcPr>
                </a:tc>
                <a:tc>
                  <a:txBody>
                    <a:bodyPr/>
                    <a:lstStyle/>
                    <a:p>
                      <a:pPr algn="ctr">
                        <a:lnSpc>
                          <a:spcPct val="150000"/>
                        </a:lnSpc>
                        <a:spcAft>
                          <a:spcPts val="0"/>
                        </a:spcAft>
                      </a:pPr>
                      <a:r>
                        <a:rPr lang="de-DE" sz="1600" dirty="0" smtClean="0">
                          <a:effectLst/>
                          <a:latin typeface="Calibri" panose="020F0502020204030204" pitchFamily="34" charset="0"/>
                          <a:ea typeface="Times New Roman" panose="02020603050405020304" pitchFamily="18" charset="0"/>
                          <a:cs typeface="Times New Roman" panose="02020603050405020304" pitchFamily="18" charset="0"/>
                        </a:rPr>
                        <a:t>Ort / Rahmen (Wo?)</a:t>
                      </a:r>
                      <a:endParaRPr lang="de-DE"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rgbClr val="86BC24"/>
                    </a:solidFill>
                  </a:tcPr>
                </a:tc>
              </a:tr>
              <a:tr h="197148">
                <a:tc>
                  <a:txBody>
                    <a:bodyPr/>
                    <a:lstStyle/>
                    <a:p>
                      <a:pPr>
                        <a:lnSpc>
                          <a:spcPct val="150000"/>
                        </a:lnSpc>
                        <a:spcAft>
                          <a:spcPts val="0"/>
                        </a:spcAft>
                      </a:pPr>
                      <a:r>
                        <a:rPr lang="de-DE" sz="1200" dirty="0" smtClean="0">
                          <a:effectLst/>
                          <a:latin typeface="Calibri" panose="020F0502020204030204" pitchFamily="34" charset="0"/>
                          <a:ea typeface="Times New Roman" panose="02020603050405020304" pitchFamily="18" charset="0"/>
                          <a:cs typeface="Times New Roman" panose="02020603050405020304" pitchFamily="18" charset="0"/>
                        </a:rPr>
                        <a:t>Projektteam</a:t>
                      </a:r>
                      <a:endParaRPr lang="de-DE"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200" baseline="0" dirty="0" smtClean="0">
                          <a:effectLst/>
                        </a:rPr>
                        <a:t>Komplette Info/Entwicklung Maßnahme</a:t>
                      </a:r>
                    </a:p>
                  </a:txBody>
                  <a:tcPr marL="53768" marR="53768" marT="0" marB="0">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200" baseline="0" dirty="0" smtClean="0">
                          <a:effectLst/>
                        </a:rPr>
                        <a:t>Persönliches Gespräch/</a:t>
                      </a:r>
                      <a:r>
                        <a:rPr lang="de-DE" sz="1200" baseline="0" dirty="0" err="1" smtClean="0">
                          <a:effectLst/>
                        </a:rPr>
                        <a:t>Telko</a:t>
                      </a:r>
                      <a:endParaRPr lang="de-DE" sz="1200" baseline="0" dirty="0" smtClean="0">
                        <a:effectLs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200" baseline="0" dirty="0" smtClean="0">
                        <a:effectLst/>
                      </a:endParaRPr>
                    </a:p>
                  </a:txBody>
                  <a:tcPr marL="53768" marR="53768" marT="0" marB="0">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200" baseline="0" dirty="0" smtClean="0">
                          <a:effectLst/>
                        </a:rPr>
                        <a:t>Abstimmungs-Treffen alle zwei Wochen</a:t>
                      </a:r>
                    </a:p>
                  </a:txBody>
                  <a:tcPr marL="53768" marR="53768" marT="0" marB="0">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200" baseline="0" dirty="0" smtClean="0">
                          <a:effectLst/>
                        </a:rPr>
                        <a:t>Besprechungsraum 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de-DE" sz="1200" baseline="0" dirty="0" smtClean="0">
                        <a:effectLst/>
                      </a:endParaRPr>
                    </a:p>
                  </a:txBody>
                  <a:tcPr marL="53768" marR="53768" marT="0" marB="0">
                    <a:solidFill>
                      <a:schemeClr val="accent6">
                        <a:lumMod val="40000"/>
                        <a:lumOff val="60000"/>
                      </a:schemeClr>
                    </a:solidFill>
                  </a:tcPr>
                </a:tc>
              </a:tr>
              <a:tr h="794279">
                <a:tc>
                  <a:txBody>
                    <a:bodyPr/>
                    <a:lstStyle/>
                    <a:p>
                      <a:pPr>
                        <a:lnSpc>
                          <a:spcPct val="150000"/>
                        </a:lnSpc>
                        <a:spcAft>
                          <a:spcPts val="0"/>
                        </a:spcAft>
                      </a:pPr>
                      <a:r>
                        <a:rPr lang="de-DE" sz="1200" dirty="0" smtClean="0">
                          <a:effectLst/>
                          <a:latin typeface="+mn-lt"/>
                          <a:ea typeface="+mn-ea"/>
                          <a:cs typeface="+mn-cs"/>
                        </a:rPr>
                        <a:t>Betriebsrat</a:t>
                      </a:r>
                      <a:endParaRPr lang="de-DE"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rgbClr val="009FE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aseline="0" dirty="0" smtClean="0">
                          <a:effectLst/>
                        </a:rPr>
                        <a:t>Information über Idee, Einbindung bei Umsetzung (Datenschutz/Privatsphäre MA in deren Büros)</a:t>
                      </a:r>
                    </a:p>
                  </a:txBody>
                  <a:tcPr marL="53768" marR="53768" marT="0" marB="0">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aseline="0" dirty="0" smtClean="0">
                          <a:effectLst/>
                        </a:rPr>
                        <a:t>Persönliches Gespräch</a:t>
                      </a:r>
                    </a:p>
                  </a:txBody>
                  <a:tcPr marL="53768" marR="53768" marT="0" marB="0">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aseline="0" dirty="0" smtClean="0">
                          <a:effectLst/>
                        </a:rPr>
                        <a:t>Vor Detailplanung</a:t>
                      </a:r>
                    </a:p>
                  </a:txBody>
                  <a:tcPr marL="53768" marR="53768" marT="0" marB="0">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aseline="0" dirty="0" smtClean="0">
                          <a:effectLst/>
                        </a:rPr>
                        <a:t>Besprechungsraum 1</a:t>
                      </a:r>
                    </a:p>
                  </a:txBody>
                  <a:tcPr marL="53768" marR="53768" marT="0" marB="0">
                    <a:solidFill>
                      <a:schemeClr val="accent6">
                        <a:lumMod val="40000"/>
                        <a:lumOff val="60000"/>
                      </a:schemeClr>
                    </a:solidFill>
                  </a:tcPr>
                </a:tc>
              </a:tr>
              <a:tr h="197148">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de-DE" sz="1200" dirty="0" smtClean="0">
                          <a:effectLst/>
                        </a:rPr>
                        <a:t>Geschäftsführung</a:t>
                      </a:r>
                      <a:endParaRPr lang="de-DE" sz="1200" dirty="0" smtClean="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200" baseline="0" dirty="0" smtClean="0">
                          <a:effectLst/>
                        </a:rPr>
                        <a:t>Information über Idee und Zusammenarbeit mit Betriebsrat</a:t>
                      </a:r>
                      <a:endParaRPr lang="de-DE" sz="1200" baseline="0" dirty="0" smtClean="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6">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200" baseline="0" dirty="0" smtClean="0">
                          <a:effectLst/>
                        </a:rPr>
                        <a:t>Persönliches Gespräch / sonst Memo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200" baseline="0" dirty="0" smtClean="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6">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200" baseline="0" dirty="0" smtClean="0">
                          <a:effectLst/>
                          <a:latin typeface="Calibri" panose="020F0502020204030204" pitchFamily="34" charset="0"/>
                          <a:ea typeface="Times New Roman" panose="02020603050405020304" pitchFamily="18" charset="0"/>
                          <a:cs typeface="Times New Roman" panose="02020603050405020304" pitchFamily="18" charset="0"/>
                        </a:rPr>
                        <a:t>Nach Gespräch mit Betriebsrat</a:t>
                      </a:r>
                    </a:p>
                  </a:txBody>
                  <a:tcPr marL="53768" marR="53768" marT="0" marB="0">
                    <a:solidFill>
                      <a:schemeClr val="accent6">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200" baseline="0" dirty="0" smtClean="0">
                          <a:effectLst/>
                          <a:latin typeface="Calibri" panose="020F0502020204030204" pitchFamily="34" charset="0"/>
                          <a:ea typeface="Times New Roman" panose="02020603050405020304" pitchFamily="18" charset="0"/>
                          <a:cs typeface="Times New Roman" panose="02020603050405020304" pitchFamily="18" charset="0"/>
                        </a:rPr>
                        <a:t>Geschäftsführung</a:t>
                      </a:r>
                    </a:p>
                  </a:txBody>
                  <a:tcPr marL="53768" marR="53768" marT="0" marB="0">
                    <a:solidFill>
                      <a:schemeClr val="accent6">
                        <a:lumMod val="60000"/>
                        <a:lumOff val="40000"/>
                      </a:schemeClr>
                    </a:solidFill>
                  </a:tcPr>
                </a:tc>
              </a:tr>
              <a:tr h="197148">
                <a:tc>
                  <a:txBody>
                    <a:bodyPr/>
                    <a:lstStyle/>
                    <a:p>
                      <a:pPr>
                        <a:lnSpc>
                          <a:spcPct val="150000"/>
                        </a:lnSpc>
                        <a:spcAft>
                          <a:spcPts val="0"/>
                        </a:spcAft>
                      </a:pPr>
                      <a:r>
                        <a:rPr lang="de-DE" sz="1200" dirty="0" smtClean="0">
                          <a:effectLst/>
                          <a:latin typeface="+mn-lt"/>
                          <a:ea typeface="+mn-ea"/>
                          <a:cs typeface="+mn-cs"/>
                        </a:rPr>
                        <a:t>Mitarbeiter*innen</a:t>
                      </a:r>
                      <a:endParaRPr lang="de-DE"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rgbClr val="009FE3"/>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200" baseline="0" dirty="0" smtClean="0">
                          <a:effectLst/>
                          <a:latin typeface="Calibri" panose="020F0502020204030204" pitchFamily="34" charset="0"/>
                          <a:ea typeface="Times New Roman" panose="02020603050405020304" pitchFamily="18" charset="0"/>
                          <a:cs typeface="Times New Roman" panose="02020603050405020304" pitchFamily="18" charset="0"/>
                        </a:rPr>
                        <a:t>Im Nachgang via Intranet</a:t>
                      </a:r>
                    </a:p>
                  </a:txBody>
                  <a:tcPr marL="53768" marR="53768" marT="0" marB="0">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aseline="0" dirty="0" smtClean="0">
                          <a:effectLst/>
                          <a:latin typeface="Calibri" panose="020F0502020204030204" pitchFamily="34" charset="0"/>
                          <a:ea typeface="Times New Roman" panose="02020603050405020304" pitchFamily="18" charset="0"/>
                          <a:cs typeface="Times New Roman" panose="02020603050405020304" pitchFamily="18" charset="0"/>
                        </a:rPr>
                        <a:t>Überraschung</a:t>
                      </a:r>
                    </a:p>
                  </a:txBody>
                  <a:tcPr marL="53768" marR="53768" marT="0" marB="0">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aseline="0" dirty="0" smtClean="0">
                          <a:effectLst/>
                          <a:latin typeface="Calibri" panose="020F0502020204030204" pitchFamily="34" charset="0"/>
                          <a:ea typeface="Times New Roman" panose="02020603050405020304" pitchFamily="18" charset="0"/>
                          <a:cs typeface="Times New Roman" panose="02020603050405020304" pitchFamily="18" charset="0"/>
                        </a:rPr>
                        <a:t>Am Tag der Aktion (bzw. nach Feierabend am Vortag)</a:t>
                      </a:r>
                    </a:p>
                  </a:txBody>
                  <a:tcPr marL="53768" marR="53768" marT="0" marB="0">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aseline="0" dirty="0" smtClean="0">
                          <a:effectLst/>
                          <a:latin typeface="Calibri" panose="020F0502020204030204" pitchFamily="34" charset="0"/>
                          <a:ea typeface="Times New Roman" panose="02020603050405020304" pitchFamily="18" charset="0"/>
                          <a:cs typeface="Times New Roman" panose="02020603050405020304" pitchFamily="18" charset="0"/>
                        </a:rPr>
                        <a:t>Bonbon wird mit Smiley-</a:t>
                      </a:r>
                      <a:r>
                        <a:rPr lang="de-DE" sz="1200" baseline="0" dirty="0" err="1" smtClean="0">
                          <a:effectLst/>
                          <a:latin typeface="Calibri" panose="020F0502020204030204" pitchFamily="34" charset="0"/>
                          <a:ea typeface="Times New Roman" panose="02020603050405020304" pitchFamily="18" charset="0"/>
                          <a:cs typeface="Times New Roman" panose="02020603050405020304" pitchFamily="18" charset="0"/>
                        </a:rPr>
                        <a:t>PostIt</a:t>
                      </a:r>
                      <a:r>
                        <a:rPr lang="de-DE" sz="1200" baseline="0" dirty="0" smtClean="0">
                          <a:effectLst/>
                          <a:latin typeface="Calibri" panose="020F0502020204030204" pitchFamily="34" charset="0"/>
                          <a:ea typeface="Times New Roman" panose="02020603050405020304" pitchFamily="18" charset="0"/>
                          <a:cs typeface="Times New Roman" panose="02020603050405020304" pitchFamily="18" charset="0"/>
                        </a:rPr>
                        <a:t> auf den Schreibtisch gelegt.</a:t>
                      </a:r>
                    </a:p>
                  </a:txBody>
                  <a:tcPr marL="53768" marR="53768" marT="0" marB="0">
                    <a:solidFill>
                      <a:schemeClr val="accent6">
                        <a:lumMod val="40000"/>
                        <a:lumOff val="60000"/>
                      </a:schemeClr>
                    </a:solidFill>
                  </a:tcPr>
                </a:tc>
              </a:tr>
              <a:tr h="197148">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de-DE" sz="1200" dirty="0" smtClean="0">
                          <a:effectLst/>
                          <a:latin typeface="Calibri" panose="020F0502020204030204" pitchFamily="34" charset="0"/>
                          <a:ea typeface="Times New Roman" panose="02020603050405020304" pitchFamily="18" charset="0"/>
                          <a:cs typeface="Times New Roman" panose="02020603050405020304" pitchFamily="18" charset="0"/>
                        </a:rPr>
                        <a:t>Führungskräfte (Abteilungsleiter, Meister …)</a:t>
                      </a:r>
                    </a:p>
                  </a:txBody>
                  <a:tcPr marL="53768" marR="53768" marT="0" marB="0">
                    <a:solidFill>
                      <a:schemeClr val="accent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200" baseline="0" dirty="0" smtClean="0">
                          <a:effectLst/>
                          <a:latin typeface="Calibri" panose="020F0502020204030204" pitchFamily="34" charset="0"/>
                          <a:ea typeface="Times New Roman" panose="02020603050405020304" pitchFamily="18" charset="0"/>
                          <a:cs typeface="Times New Roman" panose="02020603050405020304" pitchFamily="18" charset="0"/>
                        </a:rPr>
                        <a:t>Im Nachgang via Intranet</a:t>
                      </a:r>
                    </a:p>
                  </a:txBody>
                  <a:tcPr marL="53768" marR="53768" marT="0" marB="0">
                    <a:solidFill>
                      <a:schemeClr val="accent6">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aseline="0" dirty="0" smtClean="0">
                          <a:effectLst/>
                          <a:latin typeface="Calibri" panose="020F0502020204030204" pitchFamily="34" charset="0"/>
                          <a:ea typeface="Times New Roman" panose="02020603050405020304" pitchFamily="18" charset="0"/>
                          <a:cs typeface="Times New Roman" panose="02020603050405020304" pitchFamily="18" charset="0"/>
                        </a:rPr>
                        <a:t>Überraschung</a:t>
                      </a:r>
                    </a:p>
                  </a:txBody>
                  <a:tcPr marL="53768" marR="53768" marT="0" marB="0">
                    <a:solidFill>
                      <a:schemeClr val="accent6">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aseline="0" dirty="0" smtClean="0">
                          <a:effectLst/>
                          <a:latin typeface="Calibri" panose="020F0502020204030204" pitchFamily="34" charset="0"/>
                          <a:ea typeface="Times New Roman" panose="02020603050405020304" pitchFamily="18" charset="0"/>
                          <a:cs typeface="Times New Roman" panose="02020603050405020304" pitchFamily="18" charset="0"/>
                        </a:rPr>
                        <a:t>Am Tag der Aktion (bzw. nach Feierabend am Vortag)</a:t>
                      </a:r>
                    </a:p>
                  </a:txBody>
                  <a:tcPr marL="53768" marR="53768" marT="0" marB="0">
                    <a:solidFill>
                      <a:schemeClr val="accent6">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aseline="0" dirty="0" smtClean="0">
                          <a:effectLst/>
                          <a:latin typeface="Calibri" panose="020F0502020204030204" pitchFamily="34" charset="0"/>
                          <a:ea typeface="Times New Roman" panose="02020603050405020304" pitchFamily="18" charset="0"/>
                          <a:cs typeface="Times New Roman" panose="02020603050405020304" pitchFamily="18" charset="0"/>
                        </a:rPr>
                        <a:t>Bonbon wird mit Smiley-</a:t>
                      </a:r>
                      <a:r>
                        <a:rPr lang="de-DE" sz="1200" baseline="0" dirty="0" err="1" smtClean="0">
                          <a:effectLst/>
                          <a:latin typeface="Calibri" panose="020F0502020204030204" pitchFamily="34" charset="0"/>
                          <a:ea typeface="Times New Roman" panose="02020603050405020304" pitchFamily="18" charset="0"/>
                          <a:cs typeface="Times New Roman" panose="02020603050405020304" pitchFamily="18" charset="0"/>
                        </a:rPr>
                        <a:t>PostIt</a:t>
                      </a:r>
                      <a:r>
                        <a:rPr lang="de-DE" sz="1200" baseline="0" dirty="0" smtClean="0">
                          <a:effectLst/>
                          <a:latin typeface="Calibri" panose="020F0502020204030204" pitchFamily="34" charset="0"/>
                          <a:ea typeface="Times New Roman" panose="02020603050405020304" pitchFamily="18" charset="0"/>
                          <a:cs typeface="Times New Roman" panose="02020603050405020304" pitchFamily="18" charset="0"/>
                        </a:rPr>
                        <a:t> auf den Schreibtisch gelegt.</a:t>
                      </a:r>
                    </a:p>
                  </a:txBody>
                  <a:tcPr marL="53768" marR="53768" marT="0" marB="0">
                    <a:solidFill>
                      <a:schemeClr val="accent6">
                        <a:lumMod val="60000"/>
                        <a:lumOff val="40000"/>
                      </a:schemeClr>
                    </a:solidFill>
                  </a:tcPr>
                </a:tc>
              </a:tr>
              <a:tr h="197148">
                <a:tc>
                  <a:txBody>
                    <a:bodyPr/>
                    <a:lstStyle/>
                    <a:p>
                      <a:pPr>
                        <a:lnSpc>
                          <a:spcPct val="150000"/>
                        </a:lnSpc>
                        <a:spcAft>
                          <a:spcPts val="0"/>
                        </a:spcAft>
                      </a:pPr>
                      <a:r>
                        <a:rPr lang="de-DE" sz="1200" dirty="0" smtClean="0">
                          <a:effectLst/>
                          <a:latin typeface="Calibri" panose="020F0502020204030204" pitchFamily="34" charset="0"/>
                          <a:ea typeface="Times New Roman" panose="02020603050405020304" pitchFamily="18" charset="0"/>
                          <a:cs typeface="Times New Roman" panose="02020603050405020304" pitchFamily="18" charset="0"/>
                        </a:rPr>
                        <a:t>Management-Beauftragte (EMS, 14001, 50001, 90001, Abfall ...)</a:t>
                      </a:r>
                      <a:endParaRPr lang="de-DE"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rgbClr val="009FE3"/>
                    </a:solidFill>
                  </a:tcPr>
                </a:tc>
                <a:tc>
                  <a:txBody>
                    <a:bodyPr/>
                    <a:lstStyle/>
                    <a:p>
                      <a:pPr marL="0" indent="0">
                        <a:lnSpc>
                          <a:spcPct val="100000"/>
                        </a:lnSpc>
                        <a:spcAft>
                          <a:spcPts val="0"/>
                        </a:spcAft>
                        <a:buFont typeface="Arial" panose="020B0604020202020204" pitchFamily="34" charset="0"/>
                        <a:buNone/>
                      </a:pPr>
                      <a:r>
                        <a:rPr lang="de-DE" sz="1200" baseline="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Frau A und Herr B Mitglieder im Projektteam. </a:t>
                      </a:r>
                    </a:p>
                    <a:p>
                      <a:pPr marL="0" indent="0">
                        <a:lnSpc>
                          <a:spcPct val="100000"/>
                        </a:lnSpc>
                        <a:spcAft>
                          <a:spcPts val="0"/>
                        </a:spcAft>
                        <a:buFont typeface="Arial" panose="020B0604020202020204" pitchFamily="34" charset="0"/>
                        <a:buNone/>
                      </a:pPr>
                      <a:endParaRPr lang="de-DE" sz="1200" baseline="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indent="0">
                        <a:lnSpc>
                          <a:spcPct val="100000"/>
                        </a:lnSpc>
                        <a:spcAft>
                          <a:spcPts val="0"/>
                        </a:spcAft>
                        <a:buFont typeface="Arial" panose="020B0604020202020204" pitchFamily="34" charset="0"/>
                        <a:buNone/>
                      </a:pPr>
                      <a:r>
                        <a:rPr lang="de-DE" sz="1200" baseline="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Frau C und Herr D</a:t>
                      </a:r>
                    </a:p>
                  </a:txBody>
                  <a:tcPr marL="53768" marR="53768" marT="0" marB="0">
                    <a:solidFill>
                      <a:schemeClr val="accent6">
                        <a:lumMod val="60000"/>
                        <a:lumOff val="40000"/>
                      </a:schemeClr>
                    </a:solidFill>
                  </a:tcPr>
                </a:tc>
                <a:tc>
                  <a:txBody>
                    <a:bodyPr/>
                    <a:lstStyle/>
                    <a:p>
                      <a:pPr marL="0" indent="0">
                        <a:lnSpc>
                          <a:spcPct val="100000"/>
                        </a:lnSpc>
                        <a:spcAft>
                          <a:spcPts val="0"/>
                        </a:spcAft>
                        <a:buFont typeface="Arial" panose="020B0604020202020204" pitchFamily="34" charset="0"/>
                        <a:buNone/>
                      </a:pPr>
                      <a:endParaRPr lang="de-DE" sz="1200" baseline="0" dirty="0" smtClean="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indent="0">
                        <a:lnSpc>
                          <a:spcPct val="100000"/>
                        </a:lnSpc>
                        <a:spcAft>
                          <a:spcPts val="0"/>
                        </a:spcAft>
                        <a:buFont typeface="Arial" panose="020B0604020202020204" pitchFamily="34" charset="0"/>
                        <a:buNone/>
                      </a:pPr>
                      <a:endParaRPr lang="de-DE" sz="1200" baseline="0" dirty="0" smtClean="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indent="0">
                        <a:lnSpc>
                          <a:spcPct val="100000"/>
                        </a:lnSpc>
                        <a:spcAft>
                          <a:spcPts val="0"/>
                        </a:spcAft>
                        <a:buFont typeface="Arial" panose="020B0604020202020204" pitchFamily="34" charset="0"/>
                        <a:buNone/>
                      </a:pPr>
                      <a:endParaRPr lang="de-DE" sz="1200" baseline="0" dirty="0" smtClean="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200" baseline="0" dirty="0" smtClean="0">
                          <a:effectLst/>
                        </a:rPr>
                        <a:t>Persönliches Gespräch / sonst Memo</a:t>
                      </a:r>
                    </a:p>
                  </a:txBody>
                  <a:tcPr marL="53768" marR="53768" marT="0" marB="0">
                    <a:solidFill>
                      <a:schemeClr val="accent6">
                        <a:lumMod val="60000"/>
                        <a:lumOff val="40000"/>
                      </a:schemeClr>
                    </a:solidFill>
                  </a:tcPr>
                </a:tc>
                <a:tc>
                  <a:txBody>
                    <a:bodyPr/>
                    <a:lstStyle/>
                    <a:p>
                      <a:pPr marL="0" indent="0">
                        <a:lnSpc>
                          <a:spcPct val="100000"/>
                        </a:lnSpc>
                        <a:spcAft>
                          <a:spcPts val="0"/>
                        </a:spcAft>
                        <a:buFont typeface="Arial" panose="020B0604020202020204" pitchFamily="34" charset="0"/>
                        <a:buNone/>
                      </a:pPr>
                      <a:endParaRPr lang="de-DE" sz="1200" baseline="0" dirty="0" smtClean="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indent="0">
                        <a:lnSpc>
                          <a:spcPct val="100000"/>
                        </a:lnSpc>
                        <a:spcAft>
                          <a:spcPts val="0"/>
                        </a:spcAft>
                        <a:buFont typeface="Arial" panose="020B0604020202020204" pitchFamily="34" charset="0"/>
                        <a:buNone/>
                      </a:pPr>
                      <a:endParaRPr lang="de-DE" sz="1200" baseline="0" dirty="0" smtClean="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indent="0">
                        <a:lnSpc>
                          <a:spcPct val="100000"/>
                        </a:lnSpc>
                        <a:spcAft>
                          <a:spcPts val="0"/>
                        </a:spcAft>
                        <a:buFont typeface="Arial" panose="020B0604020202020204" pitchFamily="34" charset="0"/>
                        <a:buNone/>
                      </a:pPr>
                      <a:endParaRPr lang="de-DE" sz="1200" baseline="0" dirty="0" smtClean="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200" baseline="0" dirty="0" smtClean="0">
                          <a:effectLst/>
                        </a:rPr>
                        <a:t>Vor Detailplanung, Protokolle Projektteam zusenden</a:t>
                      </a:r>
                    </a:p>
                    <a:p>
                      <a:pPr marL="0" indent="0">
                        <a:lnSpc>
                          <a:spcPct val="100000"/>
                        </a:lnSpc>
                        <a:spcAft>
                          <a:spcPts val="0"/>
                        </a:spcAft>
                        <a:buFont typeface="Arial" panose="020B0604020202020204" pitchFamily="34" charset="0"/>
                        <a:buNone/>
                      </a:pPr>
                      <a:endParaRPr lang="de-DE" sz="1200" baseline="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6">
                        <a:lumMod val="60000"/>
                        <a:lumOff val="40000"/>
                      </a:schemeClr>
                    </a:solidFill>
                  </a:tcPr>
                </a:tc>
                <a:tc>
                  <a:txBody>
                    <a:bodyPr/>
                    <a:lstStyle/>
                    <a:p>
                      <a:pPr marL="0" indent="0">
                        <a:lnSpc>
                          <a:spcPct val="100000"/>
                        </a:lnSpc>
                        <a:spcAft>
                          <a:spcPts val="0"/>
                        </a:spcAft>
                        <a:buFont typeface="Arial" panose="020B0604020202020204" pitchFamily="34" charset="0"/>
                        <a:buNone/>
                      </a:pPr>
                      <a:endParaRPr lang="de-DE" sz="1200" baseline="0" dirty="0" smtClean="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indent="0">
                        <a:lnSpc>
                          <a:spcPct val="100000"/>
                        </a:lnSpc>
                        <a:spcAft>
                          <a:spcPts val="0"/>
                        </a:spcAft>
                        <a:buFont typeface="Arial" panose="020B0604020202020204" pitchFamily="34" charset="0"/>
                        <a:buNone/>
                      </a:pPr>
                      <a:endParaRPr lang="de-DE" sz="1200" baseline="0" dirty="0" smtClean="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indent="0">
                        <a:lnSpc>
                          <a:spcPct val="100000"/>
                        </a:lnSpc>
                        <a:spcAft>
                          <a:spcPts val="0"/>
                        </a:spcAft>
                        <a:buFont typeface="Arial" panose="020B0604020202020204" pitchFamily="34" charset="0"/>
                        <a:buNone/>
                      </a:pPr>
                      <a:endParaRPr lang="de-DE" sz="1200" baseline="0" dirty="0" smtClean="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indent="0">
                        <a:lnSpc>
                          <a:spcPct val="100000"/>
                        </a:lnSpc>
                        <a:spcAft>
                          <a:spcPts val="0"/>
                        </a:spcAft>
                        <a:buFont typeface="Arial" panose="020B0604020202020204" pitchFamily="34" charset="0"/>
                        <a:buNone/>
                      </a:pPr>
                      <a:endParaRPr lang="de-DE" sz="1200" baseline="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6">
                        <a:lumMod val="60000"/>
                        <a:lumOff val="40000"/>
                      </a:schemeClr>
                    </a:solidFill>
                  </a:tcPr>
                </a:tc>
              </a:tr>
              <a:tr h="197148">
                <a:tc>
                  <a:txBody>
                    <a:bodyPr/>
                    <a:lstStyle/>
                    <a:p>
                      <a:pPr>
                        <a:lnSpc>
                          <a:spcPct val="150000"/>
                        </a:lnSpc>
                        <a:spcAft>
                          <a:spcPts val="0"/>
                        </a:spcAft>
                      </a:pPr>
                      <a:r>
                        <a:rPr lang="de-DE" sz="1200" dirty="0" smtClean="0">
                          <a:effectLst/>
                          <a:latin typeface="Calibri" panose="020F0502020204030204" pitchFamily="34" charset="0"/>
                          <a:ea typeface="Times New Roman" panose="02020603050405020304" pitchFamily="18" charset="0"/>
                          <a:cs typeface="Times New Roman" panose="02020603050405020304" pitchFamily="18" charset="0"/>
                        </a:rPr>
                        <a:t>Kunden/Lieferanten/Öffentlichkeit</a:t>
                      </a:r>
                      <a:endParaRPr lang="de-DE"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1">
                        <a:lumMod val="60000"/>
                        <a:lumOff val="40000"/>
                      </a:schemeClr>
                    </a:solidFill>
                  </a:tcPr>
                </a:tc>
                <a:tc>
                  <a:txBody>
                    <a:bodyPr/>
                    <a:lstStyle/>
                    <a:p>
                      <a:pPr marL="0" indent="0">
                        <a:lnSpc>
                          <a:spcPct val="100000"/>
                        </a:lnSpc>
                        <a:spcAft>
                          <a:spcPts val="0"/>
                        </a:spcAft>
                        <a:buFont typeface="Arial" panose="020B0604020202020204" pitchFamily="34" charset="0"/>
                        <a:buNone/>
                      </a:pPr>
                      <a:r>
                        <a:rPr lang="de-DE" sz="1200" baseline="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keine</a:t>
                      </a:r>
                    </a:p>
                  </a:txBody>
                  <a:tcPr marL="53768" marR="53768" marT="0" marB="0">
                    <a:solidFill>
                      <a:schemeClr val="accent6">
                        <a:lumMod val="60000"/>
                        <a:lumOff val="40000"/>
                      </a:schemeClr>
                    </a:solidFill>
                  </a:tcPr>
                </a:tc>
                <a:tc>
                  <a:txBody>
                    <a:bodyPr/>
                    <a:lstStyle/>
                    <a:p>
                      <a:pPr marL="171450" indent="-171450">
                        <a:lnSpc>
                          <a:spcPct val="100000"/>
                        </a:lnSpc>
                        <a:spcAft>
                          <a:spcPts val="0"/>
                        </a:spcAft>
                        <a:buFont typeface="Arial" panose="020B0604020202020204" pitchFamily="34" charset="0"/>
                        <a:buChar char="•"/>
                      </a:pPr>
                      <a:endParaRPr lang="de-DE" sz="1200" baseline="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6">
                        <a:lumMod val="60000"/>
                        <a:lumOff val="40000"/>
                      </a:schemeClr>
                    </a:solidFill>
                  </a:tcPr>
                </a:tc>
                <a:tc>
                  <a:txBody>
                    <a:bodyPr/>
                    <a:lstStyle/>
                    <a:p>
                      <a:pPr marL="171450" indent="-171450">
                        <a:lnSpc>
                          <a:spcPct val="100000"/>
                        </a:lnSpc>
                        <a:spcAft>
                          <a:spcPts val="0"/>
                        </a:spcAft>
                        <a:buFont typeface="Arial" panose="020B0604020202020204" pitchFamily="34" charset="0"/>
                        <a:buChar char="•"/>
                      </a:pPr>
                      <a:endParaRPr lang="de-DE" sz="1200" baseline="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6">
                        <a:lumMod val="60000"/>
                        <a:lumOff val="40000"/>
                      </a:schemeClr>
                    </a:solidFill>
                  </a:tcPr>
                </a:tc>
                <a:tc>
                  <a:txBody>
                    <a:bodyPr/>
                    <a:lstStyle/>
                    <a:p>
                      <a:pPr marL="171450" indent="-171450">
                        <a:lnSpc>
                          <a:spcPct val="100000"/>
                        </a:lnSpc>
                        <a:spcAft>
                          <a:spcPts val="0"/>
                        </a:spcAft>
                        <a:buFont typeface="Arial" panose="020B0604020202020204" pitchFamily="34" charset="0"/>
                        <a:buChar char="•"/>
                      </a:pPr>
                      <a:endParaRPr lang="de-DE" sz="1200" baseline="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53768" marR="53768" marT="0" marB="0">
                    <a:solidFill>
                      <a:schemeClr val="accent6">
                        <a:lumMod val="60000"/>
                        <a:lumOff val="40000"/>
                      </a:schemeClr>
                    </a:solidFill>
                  </a:tcPr>
                </a:tc>
              </a:tr>
            </a:tbl>
          </a:graphicData>
        </a:graphic>
      </p:graphicFrame>
      <p:sp>
        <p:nvSpPr>
          <p:cNvPr id="6" name="Rechteck 5"/>
          <p:cNvSpPr/>
          <p:nvPr/>
        </p:nvSpPr>
        <p:spPr>
          <a:xfrm>
            <a:off x="1174219" y="1173264"/>
            <a:ext cx="10268388" cy="707886"/>
          </a:xfrm>
          <a:prstGeom prst="rect">
            <a:avLst/>
          </a:prstGeom>
        </p:spPr>
        <p:txBody>
          <a:bodyPr wrap="none">
            <a:spAutoFit/>
          </a:bodyPr>
          <a:lstStyle/>
          <a:p>
            <a:r>
              <a:rPr lang="de-DE" sz="2000" dirty="0"/>
              <a:t>"Wer muss über </a:t>
            </a:r>
            <a:r>
              <a:rPr lang="de-DE" sz="2000" b="1" dirty="0"/>
              <a:t>was, wie, wann und wo </a:t>
            </a:r>
            <a:r>
              <a:rPr lang="de-DE" sz="2000" dirty="0" smtClean="0"/>
              <a:t>sprechen/beteiligt/informiert werden?“ </a:t>
            </a:r>
          </a:p>
          <a:p>
            <a:r>
              <a:rPr lang="de-DE" sz="2000" b="1" dirty="0" smtClean="0">
                <a:solidFill>
                  <a:srgbClr val="006CB1"/>
                </a:solidFill>
              </a:rPr>
              <a:t>Beispiel Aktion: „Belohnung Mitarbeiter*innen durch Bonbons für ausgeschaltete Bildschirme“</a:t>
            </a:r>
            <a:endParaRPr lang="de-DE" sz="2000" b="1" dirty="0">
              <a:solidFill>
                <a:srgbClr val="006CB1"/>
              </a:solidFill>
            </a:endParaRPr>
          </a:p>
        </p:txBody>
      </p:sp>
    </p:spTree>
    <p:extLst>
      <p:ext uri="{BB962C8B-B14F-4D97-AF65-F5344CB8AC3E}">
        <p14:creationId xmlns:p14="http://schemas.microsoft.com/office/powerpoint/2010/main" val="123305323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628504" y="1074443"/>
            <a:ext cx="9144000" cy="904741"/>
          </a:xfrm>
        </p:spPr>
        <p:txBody>
          <a:bodyPr>
            <a:normAutofit/>
          </a:bodyPr>
          <a:lstStyle/>
          <a:p>
            <a:r>
              <a:rPr lang="de-DE" dirty="0" smtClean="0"/>
              <a:t>Wer muss was, wann wissen?</a:t>
            </a:r>
            <a:endParaRPr lang="de-DE" dirty="0"/>
          </a:p>
        </p:txBody>
      </p:sp>
      <p:sp>
        <p:nvSpPr>
          <p:cNvPr id="4" name="Rechteck 3"/>
          <p:cNvSpPr/>
          <p:nvPr/>
        </p:nvSpPr>
        <p:spPr>
          <a:xfrm>
            <a:off x="1969832" y="2273245"/>
            <a:ext cx="8612777" cy="4319451"/>
          </a:xfrm>
          <a:prstGeom prst="rect">
            <a:avLst/>
          </a:prstGeom>
          <a:solidFill>
            <a:srgbClr val="A9A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Ellipse 4"/>
          <p:cNvSpPr/>
          <p:nvPr/>
        </p:nvSpPr>
        <p:spPr>
          <a:xfrm>
            <a:off x="4025238" y="2442630"/>
            <a:ext cx="1452454" cy="444399"/>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Was?</a:t>
            </a:r>
            <a:endParaRPr lang="de-DE" dirty="0">
              <a:solidFill>
                <a:schemeClr val="tx1"/>
              </a:solidFill>
            </a:endParaRPr>
          </a:p>
        </p:txBody>
      </p:sp>
      <p:sp>
        <p:nvSpPr>
          <p:cNvPr id="6" name="Ellipse 5"/>
          <p:cNvSpPr/>
          <p:nvPr/>
        </p:nvSpPr>
        <p:spPr>
          <a:xfrm>
            <a:off x="5635108" y="2442630"/>
            <a:ext cx="1524000" cy="444399"/>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Wie?</a:t>
            </a:r>
            <a:endParaRPr lang="de-DE" dirty="0">
              <a:solidFill>
                <a:schemeClr val="tx1"/>
              </a:solidFill>
            </a:endParaRPr>
          </a:p>
        </p:txBody>
      </p:sp>
      <p:sp>
        <p:nvSpPr>
          <p:cNvPr id="7" name="Ellipse 6"/>
          <p:cNvSpPr/>
          <p:nvPr/>
        </p:nvSpPr>
        <p:spPr>
          <a:xfrm>
            <a:off x="8768787" y="2461319"/>
            <a:ext cx="1300584" cy="4164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Wo?</a:t>
            </a:r>
            <a:endParaRPr lang="de-DE" dirty="0">
              <a:solidFill>
                <a:schemeClr val="tx1"/>
              </a:solidFill>
            </a:endParaRPr>
          </a:p>
        </p:txBody>
      </p:sp>
      <p:sp>
        <p:nvSpPr>
          <p:cNvPr id="8" name="Rechteck 7"/>
          <p:cNvSpPr/>
          <p:nvPr/>
        </p:nvSpPr>
        <p:spPr>
          <a:xfrm>
            <a:off x="1199940" y="3143163"/>
            <a:ext cx="1104356" cy="37283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Projektteam</a:t>
            </a:r>
            <a:endParaRPr lang="de-DE" sz="1400" dirty="0">
              <a:solidFill>
                <a:schemeClr val="tx1"/>
              </a:solidFill>
            </a:endParaRPr>
          </a:p>
        </p:txBody>
      </p:sp>
      <p:sp>
        <p:nvSpPr>
          <p:cNvPr id="9" name="Rechteck 8"/>
          <p:cNvSpPr/>
          <p:nvPr/>
        </p:nvSpPr>
        <p:spPr>
          <a:xfrm>
            <a:off x="1196085" y="3561382"/>
            <a:ext cx="1119479" cy="37744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Betriebsrat</a:t>
            </a:r>
            <a:endParaRPr lang="de-DE" sz="1400" dirty="0">
              <a:solidFill>
                <a:schemeClr val="tx1"/>
              </a:solidFill>
            </a:endParaRPr>
          </a:p>
        </p:txBody>
      </p:sp>
      <p:sp>
        <p:nvSpPr>
          <p:cNvPr id="10" name="Rechteck 9"/>
          <p:cNvSpPr/>
          <p:nvPr/>
        </p:nvSpPr>
        <p:spPr>
          <a:xfrm>
            <a:off x="1187867" y="3994045"/>
            <a:ext cx="1128502" cy="37283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rPr>
              <a:t>Geschäfts-führung</a:t>
            </a:r>
            <a:endParaRPr lang="de-DE" sz="1400" dirty="0">
              <a:solidFill>
                <a:schemeClr val="tx1"/>
              </a:solidFill>
            </a:endParaRPr>
          </a:p>
        </p:txBody>
      </p:sp>
      <p:sp>
        <p:nvSpPr>
          <p:cNvPr id="20" name="Rechteck 19"/>
          <p:cNvSpPr/>
          <p:nvPr/>
        </p:nvSpPr>
        <p:spPr>
          <a:xfrm>
            <a:off x="5698139" y="4049485"/>
            <a:ext cx="1524000" cy="635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endParaRPr>
          </a:p>
        </p:txBody>
      </p:sp>
      <p:sp>
        <p:nvSpPr>
          <p:cNvPr id="21" name="Rechteck 20"/>
          <p:cNvSpPr/>
          <p:nvPr/>
        </p:nvSpPr>
        <p:spPr>
          <a:xfrm>
            <a:off x="8555091" y="5231020"/>
            <a:ext cx="1524000" cy="635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+Intranet-Artikel</a:t>
            </a:r>
            <a:endParaRPr lang="de-DE" sz="1400" dirty="0">
              <a:solidFill>
                <a:schemeClr val="tx1"/>
              </a:solidFill>
            </a:endParaRPr>
          </a:p>
        </p:txBody>
      </p:sp>
      <p:sp>
        <p:nvSpPr>
          <p:cNvPr id="22" name="Rechteck 21"/>
          <p:cNvSpPr/>
          <p:nvPr/>
        </p:nvSpPr>
        <p:spPr>
          <a:xfrm>
            <a:off x="5740406" y="4938896"/>
            <a:ext cx="1524000" cy="635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a:t>
            </a:r>
            <a:endParaRPr lang="de-DE" dirty="0">
              <a:solidFill>
                <a:schemeClr val="tx1"/>
              </a:solidFill>
            </a:endParaRPr>
          </a:p>
        </p:txBody>
      </p:sp>
      <p:sp>
        <p:nvSpPr>
          <p:cNvPr id="23" name="Rechteck 22"/>
          <p:cNvSpPr/>
          <p:nvPr/>
        </p:nvSpPr>
        <p:spPr>
          <a:xfrm>
            <a:off x="3919392" y="3947010"/>
            <a:ext cx="1664146" cy="432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Info, Genehmigung, Freigabe Mittel</a:t>
            </a:r>
            <a:endParaRPr lang="de-DE" sz="1400" dirty="0">
              <a:solidFill>
                <a:schemeClr val="tx1"/>
              </a:solidFill>
            </a:endParaRPr>
          </a:p>
        </p:txBody>
      </p:sp>
      <p:sp>
        <p:nvSpPr>
          <p:cNvPr id="24" name="Rechteck 23"/>
          <p:cNvSpPr/>
          <p:nvPr/>
        </p:nvSpPr>
        <p:spPr>
          <a:xfrm>
            <a:off x="8424064" y="3351189"/>
            <a:ext cx="1524000" cy="635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a:t>
            </a:r>
            <a:endParaRPr lang="de-DE" dirty="0">
              <a:solidFill>
                <a:schemeClr val="tx1"/>
              </a:solidFill>
            </a:endParaRPr>
          </a:p>
        </p:txBody>
      </p:sp>
      <p:sp>
        <p:nvSpPr>
          <p:cNvPr id="25" name="Rechteck 24"/>
          <p:cNvSpPr/>
          <p:nvPr/>
        </p:nvSpPr>
        <p:spPr>
          <a:xfrm>
            <a:off x="8424064" y="3994045"/>
            <a:ext cx="1524000" cy="635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a:t>
            </a:r>
            <a:endParaRPr lang="de-DE" dirty="0">
              <a:solidFill>
                <a:schemeClr val="tx1"/>
              </a:solidFill>
            </a:endParaRPr>
          </a:p>
        </p:txBody>
      </p:sp>
      <p:sp>
        <p:nvSpPr>
          <p:cNvPr id="27" name="Textfeld 26"/>
          <p:cNvSpPr txBox="1"/>
          <p:nvPr/>
        </p:nvSpPr>
        <p:spPr>
          <a:xfrm>
            <a:off x="0" y="196375"/>
            <a:ext cx="5882701" cy="923330"/>
          </a:xfrm>
          <a:prstGeom prst="rect">
            <a:avLst/>
          </a:prstGeom>
          <a:solidFill>
            <a:srgbClr val="FFFF00"/>
          </a:solidFill>
        </p:spPr>
        <p:txBody>
          <a:bodyPr wrap="none" rtlCol="0">
            <a:spAutoFit/>
          </a:bodyPr>
          <a:lstStyle/>
          <a:p>
            <a:endParaRPr lang="de-DE" dirty="0" smtClean="0"/>
          </a:p>
          <a:p>
            <a:r>
              <a:rPr lang="de-DE" dirty="0" smtClean="0"/>
              <a:t>Hilfestellung für Meta-Plan/ Flipchart Methode im Workshop</a:t>
            </a:r>
          </a:p>
          <a:p>
            <a:endParaRPr lang="de-DE" dirty="0"/>
          </a:p>
        </p:txBody>
      </p:sp>
      <p:sp>
        <p:nvSpPr>
          <p:cNvPr id="28" name="Rechteck 27"/>
          <p:cNvSpPr/>
          <p:nvPr/>
        </p:nvSpPr>
        <p:spPr>
          <a:xfrm>
            <a:off x="1196085" y="4871382"/>
            <a:ext cx="1126680" cy="41753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rPr>
              <a:t>Mitarbeiter-Innen</a:t>
            </a:r>
            <a:endParaRPr lang="de-DE" sz="1400" dirty="0">
              <a:solidFill>
                <a:schemeClr val="tx1"/>
              </a:solidFill>
            </a:endParaRPr>
          </a:p>
        </p:txBody>
      </p:sp>
      <p:sp>
        <p:nvSpPr>
          <p:cNvPr id="29" name="Rechteck 28"/>
          <p:cNvSpPr/>
          <p:nvPr/>
        </p:nvSpPr>
        <p:spPr>
          <a:xfrm>
            <a:off x="1196085" y="4432971"/>
            <a:ext cx="1128502" cy="3759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400" dirty="0" smtClean="0">
                <a:solidFill>
                  <a:schemeClr val="tx1"/>
                </a:solidFill>
              </a:rPr>
              <a:t>Führungs-kräfte</a:t>
            </a:r>
            <a:endParaRPr lang="de-DE" sz="1400" dirty="0">
              <a:solidFill>
                <a:schemeClr val="tx1"/>
              </a:solidFill>
            </a:endParaRPr>
          </a:p>
        </p:txBody>
      </p:sp>
      <p:sp>
        <p:nvSpPr>
          <p:cNvPr id="30" name="Rechteck 29"/>
          <p:cNvSpPr/>
          <p:nvPr/>
        </p:nvSpPr>
        <p:spPr>
          <a:xfrm>
            <a:off x="1170160" y="5548884"/>
            <a:ext cx="1195605" cy="52794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Management-Beauftragte</a:t>
            </a:r>
            <a:endParaRPr lang="de-DE" dirty="0">
              <a:solidFill>
                <a:schemeClr val="tx1"/>
              </a:solidFill>
            </a:endParaRPr>
          </a:p>
        </p:txBody>
      </p:sp>
      <p:sp>
        <p:nvSpPr>
          <p:cNvPr id="31" name="Rechteck 30"/>
          <p:cNvSpPr/>
          <p:nvPr/>
        </p:nvSpPr>
        <p:spPr>
          <a:xfrm>
            <a:off x="1248926" y="6129476"/>
            <a:ext cx="1106705" cy="5019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smtClean="0">
                <a:solidFill>
                  <a:schemeClr val="tx1"/>
                </a:solidFill>
              </a:rPr>
              <a:t>Kunden / Lieferanten / Öffentlichkeit</a:t>
            </a:r>
            <a:endParaRPr lang="de-DE" sz="1200" dirty="0">
              <a:solidFill>
                <a:schemeClr val="tx1"/>
              </a:solidFill>
            </a:endParaRPr>
          </a:p>
        </p:txBody>
      </p:sp>
      <p:sp>
        <p:nvSpPr>
          <p:cNvPr id="32" name="Rechteck 31"/>
          <p:cNvSpPr/>
          <p:nvPr/>
        </p:nvSpPr>
        <p:spPr>
          <a:xfrm>
            <a:off x="5698139" y="5785099"/>
            <a:ext cx="1524000" cy="635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Nur Info über Projektende</a:t>
            </a:r>
            <a:endParaRPr lang="de-DE" sz="1400" dirty="0">
              <a:solidFill>
                <a:schemeClr val="tx1"/>
              </a:solidFill>
            </a:endParaRPr>
          </a:p>
        </p:txBody>
      </p:sp>
      <p:sp>
        <p:nvSpPr>
          <p:cNvPr id="33" name="Rechteck 32"/>
          <p:cNvSpPr/>
          <p:nvPr/>
        </p:nvSpPr>
        <p:spPr>
          <a:xfrm>
            <a:off x="2458580" y="5638719"/>
            <a:ext cx="1143210" cy="393486"/>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QMB Herr M</a:t>
            </a:r>
            <a:endParaRPr lang="de-DE" sz="1400" dirty="0">
              <a:solidFill>
                <a:schemeClr val="tx1"/>
              </a:solidFill>
            </a:endParaRPr>
          </a:p>
        </p:txBody>
      </p:sp>
      <p:sp>
        <p:nvSpPr>
          <p:cNvPr id="34" name="Rechteck 33"/>
          <p:cNvSpPr/>
          <p:nvPr/>
        </p:nvSpPr>
        <p:spPr>
          <a:xfrm>
            <a:off x="3095627" y="3333727"/>
            <a:ext cx="1104356" cy="372835"/>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EMB Herr Z</a:t>
            </a:r>
            <a:endParaRPr lang="de-DE" sz="1400" dirty="0">
              <a:solidFill>
                <a:schemeClr val="tx1"/>
              </a:solidFill>
            </a:endParaRPr>
          </a:p>
        </p:txBody>
      </p:sp>
      <p:sp>
        <p:nvSpPr>
          <p:cNvPr id="35" name="Rechteck 34"/>
          <p:cNvSpPr/>
          <p:nvPr/>
        </p:nvSpPr>
        <p:spPr>
          <a:xfrm>
            <a:off x="2347887" y="3060656"/>
            <a:ext cx="1104356" cy="372835"/>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BR Frau N</a:t>
            </a:r>
            <a:endParaRPr lang="de-DE" sz="1400" dirty="0">
              <a:solidFill>
                <a:schemeClr val="tx1"/>
              </a:solidFill>
            </a:endParaRPr>
          </a:p>
        </p:txBody>
      </p:sp>
      <p:sp>
        <p:nvSpPr>
          <p:cNvPr id="36" name="Rechteck 35"/>
          <p:cNvSpPr/>
          <p:nvPr/>
        </p:nvSpPr>
        <p:spPr>
          <a:xfrm>
            <a:off x="2107947" y="3423030"/>
            <a:ext cx="1104356" cy="372835"/>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AL Frau W</a:t>
            </a:r>
            <a:endParaRPr lang="de-DE" sz="1400" dirty="0">
              <a:solidFill>
                <a:schemeClr val="tx1"/>
              </a:solidFill>
            </a:endParaRPr>
          </a:p>
        </p:txBody>
      </p:sp>
      <p:sp>
        <p:nvSpPr>
          <p:cNvPr id="37" name="Rechteck 36"/>
          <p:cNvSpPr/>
          <p:nvPr/>
        </p:nvSpPr>
        <p:spPr>
          <a:xfrm>
            <a:off x="2441462" y="4479213"/>
            <a:ext cx="1104356" cy="372835"/>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Meister Herr U</a:t>
            </a:r>
            <a:endParaRPr lang="de-DE" sz="1400" dirty="0">
              <a:solidFill>
                <a:schemeClr val="tx1"/>
              </a:solidFill>
            </a:endParaRPr>
          </a:p>
        </p:txBody>
      </p:sp>
      <p:sp>
        <p:nvSpPr>
          <p:cNvPr id="38" name="Rechteck 37"/>
          <p:cNvSpPr/>
          <p:nvPr/>
        </p:nvSpPr>
        <p:spPr>
          <a:xfrm>
            <a:off x="2458580" y="4916078"/>
            <a:ext cx="1104356" cy="372835"/>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Produktion</a:t>
            </a:r>
            <a:endParaRPr lang="de-DE" sz="1400" dirty="0">
              <a:solidFill>
                <a:schemeClr val="tx1"/>
              </a:solidFill>
            </a:endParaRPr>
          </a:p>
        </p:txBody>
      </p:sp>
      <p:sp>
        <p:nvSpPr>
          <p:cNvPr id="39" name="Rechteck 38"/>
          <p:cNvSpPr/>
          <p:nvPr/>
        </p:nvSpPr>
        <p:spPr>
          <a:xfrm>
            <a:off x="2464562" y="5265884"/>
            <a:ext cx="1104356" cy="372835"/>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Verwaltung</a:t>
            </a:r>
            <a:endParaRPr lang="de-DE" sz="1400" dirty="0">
              <a:solidFill>
                <a:schemeClr val="tx1"/>
              </a:solidFill>
            </a:endParaRPr>
          </a:p>
        </p:txBody>
      </p:sp>
      <p:sp>
        <p:nvSpPr>
          <p:cNvPr id="40" name="Rechteck 39"/>
          <p:cNvSpPr/>
          <p:nvPr/>
        </p:nvSpPr>
        <p:spPr>
          <a:xfrm>
            <a:off x="2441462" y="3992828"/>
            <a:ext cx="1166501" cy="440143"/>
          </a:xfrm>
          <a:prstGeom prst="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Kaufmännische GF Frau R</a:t>
            </a:r>
            <a:endParaRPr lang="de-DE" sz="1400" dirty="0">
              <a:solidFill>
                <a:schemeClr val="tx1"/>
              </a:solidFill>
            </a:endParaRPr>
          </a:p>
        </p:txBody>
      </p:sp>
      <p:sp>
        <p:nvSpPr>
          <p:cNvPr id="43" name="Ellipse 42"/>
          <p:cNvSpPr/>
          <p:nvPr/>
        </p:nvSpPr>
        <p:spPr>
          <a:xfrm>
            <a:off x="7264406" y="2431333"/>
            <a:ext cx="1384663" cy="44807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Wann?</a:t>
            </a:r>
            <a:endParaRPr lang="de-DE" dirty="0">
              <a:solidFill>
                <a:schemeClr val="tx1"/>
              </a:solidFill>
            </a:endParaRPr>
          </a:p>
        </p:txBody>
      </p:sp>
      <p:sp>
        <p:nvSpPr>
          <p:cNvPr id="44" name="Rechteck 43"/>
          <p:cNvSpPr/>
          <p:nvPr/>
        </p:nvSpPr>
        <p:spPr>
          <a:xfrm>
            <a:off x="8555091" y="4948020"/>
            <a:ext cx="1524000" cy="635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Aushang Kantine</a:t>
            </a:r>
            <a:endParaRPr lang="de-DE" sz="1400" dirty="0">
              <a:solidFill>
                <a:schemeClr val="tx1"/>
              </a:solidFill>
            </a:endParaRPr>
          </a:p>
        </p:txBody>
      </p:sp>
      <p:sp>
        <p:nvSpPr>
          <p:cNvPr id="45" name="Rechteck 44"/>
          <p:cNvSpPr/>
          <p:nvPr/>
        </p:nvSpPr>
        <p:spPr>
          <a:xfrm>
            <a:off x="6606404" y="3964130"/>
            <a:ext cx="1664146" cy="432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Einladung zu Projektsitzung am </a:t>
            </a:r>
            <a:r>
              <a:rPr lang="de-DE" sz="1400" dirty="0" err="1" smtClean="0">
                <a:solidFill>
                  <a:schemeClr val="tx1"/>
                </a:solidFill>
              </a:rPr>
              <a:t>xx.xx</a:t>
            </a:r>
            <a:r>
              <a:rPr lang="de-DE" sz="1400" dirty="0" smtClean="0">
                <a:solidFill>
                  <a:schemeClr val="tx1"/>
                </a:solidFill>
              </a:rPr>
              <a:t>.</a:t>
            </a:r>
            <a:endParaRPr lang="de-DE" sz="1400" dirty="0">
              <a:solidFill>
                <a:schemeClr val="tx1"/>
              </a:solidFill>
            </a:endParaRPr>
          </a:p>
        </p:txBody>
      </p:sp>
      <p:sp>
        <p:nvSpPr>
          <p:cNvPr id="46" name="Rechteck 45"/>
          <p:cNvSpPr/>
          <p:nvPr/>
        </p:nvSpPr>
        <p:spPr>
          <a:xfrm>
            <a:off x="3832324" y="4413440"/>
            <a:ext cx="1664146" cy="432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Persönliches Gespräch</a:t>
            </a:r>
            <a:endParaRPr lang="de-DE" sz="1400" dirty="0">
              <a:solidFill>
                <a:schemeClr val="tx1"/>
              </a:solidFill>
            </a:endParaRPr>
          </a:p>
        </p:txBody>
      </p:sp>
    </p:spTree>
    <p:extLst>
      <p:ext uri="{BB962C8B-B14F-4D97-AF65-F5344CB8AC3E}">
        <p14:creationId xmlns:p14="http://schemas.microsoft.com/office/powerpoint/2010/main" val="425959021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569259" y="3192452"/>
            <a:ext cx="11450058" cy="707886"/>
          </a:xfrm>
          <a:prstGeom prst="rect">
            <a:avLst/>
          </a:prstGeom>
          <a:solidFill>
            <a:srgbClr val="009FE3"/>
          </a:solidFill>
          <a:ln>
            <a:noFill/>
          </a:ln>
        </p:spPr>
        <p:txBody>
          <a:bodyPr wrap="none" rtlCol="0">
            <a:spAutoFit/>
          </a:bodyPr>
          <a:lstStyle/>
          <a:p>
            <a:r>
              <a:rPr lang="de-DE" sz="4000" b="1" dirty="0"/>
              <a:t>Folien zu: </a:t>
            </a:r>
            <a:r>
              <a:rPr lang="de-DE" sz="4000" b="1" dirty="0" smtClean="0"/>
              <a:t>IST Analyse zu Klimaschutz und Beteiligung</a:t>
            </a:r>
            <a:endParaRPr lang="de-DE" sz="4000" b="1" dirty="0"/>
          </a:p>
        </p:txBody>
      </p:sp>
      <p:sp>
        <p:nvSpPr>
          <p:cNvPr id="5" name="Textfeld 4"/>
          <p:cNvSpPr txBox="1"/>
          <p:nvPr/>
        </p:nvSpPr>
        <p:spPr>
          <a:xfrm>
            <a:off x="2946192" y="4447512"/>
            <a:ext cx="6696192" cy="707886"/>
          </a:xfrm>
          <a:prstGeom prst="rect">
            <a:avLst/>
          </a:prstGeom>
          <a:solidFill>
            <a:srgbClr val="009FE3"/>
          </a:solidFill>
          <a:ln>
            <a:noFill/>
          </a:ln>
        </p:spPr>
        <p:txBody>
          <a:bodyPr wrap="none" rtlCol="0">
            <a:spAutoFit/>
          </a:bodyPr>
          <a:lstStyle/>
          <a:p>
            <a:r>
              <a:rPr lang="de-DE" sz="4000" b="1" dirty="0"/>
              <a:t>i</a:t>
            </a:r>
            <a:r>
              <a:rPr lang="de-DE" sz="4000" b="1" dirty="0" smtClean="0"/>
              <a:t>nkl. Methoden für Workshops</a:t>
            </a:r>
            <a:endParaRPr lang="de-DE" sz="4000" b="1" dirty="0"/>
          </a:p>
        </p:txBody>
      </p:sp>
    </p:spTree>
    <p:extLst>
      <p:ext uri="{BB962C8B-B14F-4D97-AF65-F5344CB8AC3E}">
        <p14:creationId xmlns:p14="http://schemas.microsoft.com/office/powerpoint/2010/main" val="231360951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9224"/>
            <a:ext cx="9144000" cy="904741"/>
          </a:xfrm>
        </p:spPr>
        <p:txBody>
          <a:bodyPr>
            <a:noAutofit/>
          </a:bodyPr>
          <a:lstStyle/>
          <a:p>
            <a:r>
              <a:rPr lang="de-DE" sz="2800" dirty="0" smtClean="0"/>
              <a:t>Schätzen Sie: </a:t>
            </a:r>
            <a:br>
              <a:rPr lang="de-DE" sz="2800" dirty="0" smtClean="0"/>
            </a:br>
            <a:r>
              <a:rPr lang="de-DE" sz="2800" dirty="0" smtClean="0"/>
              <a:t>Wieviel Grad Celsius sollten es für eine gute Arbeitsatmosphäre im Büro sein?</a:t>
            </a:r>
            <a:endParaRPr lang="de-DE" sz="2800" dirty="0"/>
          </a:p>
        </p:txBody>
      </p:sp>
      <p:sp>
        <p:nvSpPr>
          <p:cNvPr id="4" name="Ellipse 3"/>
          <p:cNvSpPr/>
          <p:nvPr/>
        </p:nvSpPr>
        <p:spPr>
          <a:xfrm>
            <a:off x="2089409" y="3012636"/>
            <a:ext cx="1719330" cy="1660696"/>
          </a:xfrm>
          <a:prstGeom prst="ellipse">
            <a:avLst/>
          </a:prstGeom>
          <a:solidFill>
            <a:srgbClr val="009FE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Ellipse 4"/>
          <p:cNvSpPr/>
          <p:nvPr/>
        </p:nvSpPr>
        <p:spPr>
          <a:xfrm>
            <a:off x="4942775" y="3688808"/>
            <a:ext cx="2042495" cy="1829675"/>
          </a:xfrm>
          <a:prstGeom prst="ellipse">
            <a:avLst/>
          </a:prstGeom>
          <a:solidFill>
            <a:srgbClr val="006CB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Ellipse 5"/>
          <p:cNvSpPr/>
          <p:nvPr/>
        </p:nvSpPr>
        <p:spPr>
          <a:xfrm>
            <a:off x="8030881" y="2717971"/>
            <a:ext cx="1719330" cy="1626809"/>
          </a:xfrm>
          <a:prstGeom prst="ellipse">
            <a:avLst/>
          </a:prstGeom>
          <a:solidFill>
            <a:srgbClr val="86BC2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Textfeld 6"/>
          <p:cNvSpPr txBox="1"/>
          <p:nvPr/>
        </p:nvSpPr>
        <p:spPr>
          <a:xfrm>
            <a:off x="2364555" y="3612151"/>
            <a:ext cx="1169038" cy="461665"/>
          </a:xfrm>
          <a:prstGeom prst="rect">
            <a:avLst/>
          </a:prstGeom>
          <a:noFill/>
        </p:spPr>
        <p:txBody>
          <a:bodyPr wrap="none" rtlCol="0">
            <a:spAutoFit/>
          </a:bodyPr>
          <a:lstStyle/>
          <a:p>
            <a:r>
              <a:rPr lang="de-DE" sz="2400" dirty="0" smtClean="0"/>
              <a:t>19 Grad</a:t>
            </a:r>
            <a:endParaRPr lang="de-DE" sz="2400" dirty="0"/>
          </a:p>
        </p:txBody>
      </p:sp>
      <p:sp>
        <p:nvSpPr>
          <p:cNvPr id="8" name="Textfeld 7"/>
          <p:cNvSpPr txBox="1"/>
          <p:nvPr/>
        </p:nvSpPr>
        <p:spPr>
          <a:xfrm>
            <a:off x="5379503" y="4372812"/>
            <a:ext cx="1169038" cy="461665"/>
          </a:xfrm>
          <a:prstGeom prst="rect">
            <a:avLst/>
          </a:prstGeom>
          <a:noFill/>
        </p:spPr>
        <p:txBody>
          <a:bodyPr wrap="none" rtlCol="0">
            <a:spAutoFit/>
          </a:bodyPr>
          <a:lstStyle/>
          <a:p>
            <a:r>
              <a:rPr lang="de-DE" sz="2400" dirty="0" smtClean="0"/>
              <a:t>20 Grad</a:t>
            </a:r>
            <a:endParaRPr lang="de-DE" sz="2400" dirty="0"/>
          </a:p>
        </p:txBody>
      </p:sp>
      <p:sp>
        <p:nvSpPr>
          <p:cNvPr id="9" name="Textfeld 8"/>
          <p:cNvSpPr txBox="1"/>
          <p:nvPr/>
        </p:nvSpPr>
        <p:spPr>
          <a:xfrm>
            <a:off x="8224274" y="3300542"/>
            <a:ext cx="1332544" cy="461665"/>
          </a:xfrm>
          <a:prstGeom prst="rect">
            <a:avLst/>
          </a:prstGeom>
          <a:noFill/>
        </p:spPr>
        <p:txBody>
          <a:bodyPr wrap="none" rtlCol="0">
            <a:spAutoFit/>
          </a:bodyPr>
          <a:lstStyle/>
          <a:p>
            <a:r>
              <a:rPr lang="de-DE" sz="2400" dirty="0" smtClean="0"/>
              <a:t>- 10 Grad</a:t>
            </a:r>
            <a:endParaRPr lang="de-DE" sz="2400" dirty="0"/>
          </a:p>
        </p:txBody>
      </p:sp>
    </p:spTree>
    <p:extLst>
      <p:ext uri="{BB962C8B-B14F-4D97-AF65-F5344CB8AC3E}">
        <p14:creationId xmlns:p14="http://schemas.microsoft.com/office/powerpoint/2010/main" val="404424671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liennummernplatzhalter 7"/>
          <p:cNvSpPr>
            <a:spLocks noGrp="1"/>
          </p:cNvSpPr>
          <p:nvPr>
            <p:ph type="sldNum" sz="quarter" idx="4294967295"/>
          </p:nvPr>
        </p:nvSpPr>
        <p:spPr>
          <a:xfrm>
            <a:off x="9448800" y="6307138"/>
            <a:ext cx="2743200" cy="365125"/>
          </a:xfrm>
        </p:spPr>
        <p:txBody>
          <a:bodyPr/>
          <a:lstStyle/>
          <a:p>
            <a:fld id="{7369D92F-666E-43E1-BF49-FAA5CE022BC6}" type="slidenum">
              <a:rPr lang="de-DE" smtClean="0"/>
              <a:t>59</a:t>
            </a:fld>
            <a:endParaRPr lang="de-DE"/>
          </a:p>
        </p:txBody>
      </p:sp>
      <p:sp>
        <p:nvSpPr>
          <p:cNvPr id="4" name="Rechteck 3"/>
          <p:cNvSpPr/>
          <p:nvPr/>
        </p:nvSpPr>
        <p:spPr>
          <a:xfrm>
            <a:off x="73959" y="73959"/>
            <a:ext cx="3119717" cy="9547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p:nvSpPr>
        <p:spPr>
          <a:xfrm>
            <a:off x="143435" y="2399677"/>
            <a:ext cx="6096000" cy="366126"/>
          </a:xfrm>
          <a:prstGeom prst="rect">
            <a:avLst/>
          </a:prstGeom>
        </p:spPr>
        <p:txBody>
          <a:bodyPr>
            <a:spAutoFit/>
          </a:bodyPr>
          <a:lstStyle/>
          <a:p>
            <a:pPr lvl="1">
              <a:lnSpc>
                <a:spcPct val="107000"/>
              </a:lnSpc>
              <a:spcAft>
                <a:spcPts val="0"/>
              </a:spcAft>
            </a:pPr>
            <a:r>
              <a:rPr lang="de-DE" dirty="0" smtClean="0">
                <a:latin typeface="Arial Narrow" panose="020B0606020202030204" pitchFamily="34" charset="0"/>
                <a:ea typeface="Calibri" panose="020F0502020204030204" pitchFamily="34" charset="0"/>
                <a:cs typeface="Times New Roman" panose="02020603050405020304" pitchFamily="18" charset="0"/>
              </a:rPr>
              <a:t> </a:t>
            </a:r>
            <a:endParaRPr lang="de-DE" dirty="0">
              <a:latin typeface="Arial Narrow" panose="020B0606020202030204" pitchFamily="34" charset="0"/>
              <a:ea typeface="Calibri" panose="020F0502020204030204" pitchFamily="34" charset="0"/>
              <a:cs typeface="Times New Roman" panose="02020603050405020304" pitchFamily="18" charset="0"/>
            </a:endParaRPr>
          </a:p>
        </p:txBody>
      </p:sp>
      <p:sp>
        <p:nvSpPr>
          <p:cNvPr id="2" name="Textfeld 1"/>
          <p:cNvSpPr txBox="1"/>
          <p:nvPr/>
        </p:nvSpPr>
        <p:spPr>
          <a:xfrm>
            <a:off x="794929" y="3225076"/>
            <a:ext cx="10691388" cy="1323439"/>
          </a:xfrm>
          <a:prstGeom prst="rect">
            <a:avLst/>
          </a:prstGeom>
          <a:noFill/>
        </p:spPr>
        <p:txBody>
          <a:bodyPr wrap="none" rtlCol="0">
            <a:spAutoFit/>
          </a:bodyPr>
          <a:lstStyle/>
          <a:p>
            <a:r>
              <a:rPr lang="de-DE" sz="4000" b="1" dirty="0" smtClean="0"/>
              <a:t>Film </a:t>
            </a:r>
            <a:r>
              <a:rPr lang="de-DE" sz="4000" dirty="0" smtClean="0"/>
              <a:t>„Arschkalt – Ein Büro aus Eis“:</a:t>
            </a:r>
          </a:p>
          <a:p>
            <a:r>
              <a:rPr lang="de-DE" sz="4000" u="sng" dirty="0">
                <a:hlinkClick r:id="rId3"/>
              </a:rPr>
              <a:t>https://www.youtube.com/watch?v=XcoTlMLBhus</a:t>
            </a:r>
            <a:endParaRPr lang="de-DE" sz="4000" dirty="0"/>
          </a:p>
        </p:txBody>
      </p:sp>
    </p:spTree>
    <p:extLst>
      <p:ext uri="{BB962C8B-B14F-4D97-AF65-F5344CB8AC3E}">
        <p14:creationId xmlns:p14="http://schemas.microsoft.com/office/powerpoint/2010/main" val="34355290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m 5"/>
          <p:cNvGraphicFramePr/>
          <p:nvPr>
            <p:extLst>
              <p:ext uri="{D42A27DB-BD31-4B8C-83A1-F6EECF244321}">
                <p14:modId xmlns:p14="http://schemas.microsoft.com/office/powerpoint/2010/main" val="349147203"/>
              </p:ext>
            </p:extLst>
          </p:nvPr>
        </p:nvGraphicFramePr>
        <p:xfrm>
          <a:off x="5969000" y="2643592"/>
          <a:ext cx="5052291" cy="41382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Diagramm 6"/>
          <p:cNvGraphicFramePr/>
          <p:nvPr>
            <p:extLst>
              <p:ext uri="{D42A27DB-BD31-4B8C-83A1-F6EECF244321}">
                <p14:modId xmlns:p14="http://schemas.microsoft.com/office/powerpoint/2010/main" val="1024576749"/>
              </p:ext>
            </p:extLst>
          </p:nvPr>
        </p:nvGraphicFramePr>
        <p:xfrm>
          <a:off x="852056" y="2643592"/>
          <a:ext cx="5116944" cy="413820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9" name="Titel 1"/>
          <p:cNvSpPr>
            <a:spLocks noGrp="1"/>
          </p:cNvSpPr>
          <p:nvPr>
            <p:ph type="ctrTitle"/>
          </p:nvPr>
        </p:nvSpPr>
        <p:spPr/>
        <p:txBody>
          <a:bodyPr>
            <a:noAutofit/>
          </a:bodyPr>
          <a:lstStyle/>
          <a:p>
            <a:r>
              <a:rPr lang="de-DE" sz="2800" dirty="0" smtClean="0"/>
              <a:t>Wie integriert man „mehr Beteiligung“ in Beratungsprozesse zu Energie- und Ressourceneffizienz?</a:t>
            </a:r>
            <a:endParaRPr lang="de-DE" sz="2800" dirty="0"/>
          </a:p>
        </p:txBody>
      </p:sp>
      <p:sp>
        <p:nvSpPr>
          <p:cNvPr id="10" name="Rechteck 9"/>
          <p:cNvSpPr/>
          <p:nvPr/>
        </p:nvSpPr>
        <p:spPr>
          <a:xfrm>
            <a:off x="2184400" y="2164837"/>
            <a:ext cx="3784600" cy="419100"/>
          </a:xfrm>
          <a:prstGeom prst="rect">
            <a:avLst/>
          </a:prstGeom>
          <a:solidFill>
            <a:srgbClr val="86BC24"/>
          </a:solidFill>
          <a:ln>
            <a:solidFill>
              <a:srgbClr val="86BC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de-DE" dirty="0" smtClean="0"/>
              <a:t>Mehr Klimaschutz durch Beteiligung</a:t>
            </a:r>
            <a:endParaRPr lang="de-DE" dirty="0"/>
          </a:p>
        </p:txBody>
      </p:sp>
      <p:sp>
        <p:nvSpPr>
          <p:cNvPr id="11" name="Rechteck 10"/>
          <p:cNvSpPr/>
          <p:nvPr/>
        </p:nvSpPr>
        <p:spPr>
          <a:xfrm>
            <a:off x="5969000" y="2164837"/>
            <a:ext cx="3784600" cy="419100"/>
          </a:xfrm>
          <a:prstGeom prst="rect">
            <a:avLst/>
          </a:prstGeom>
          <a:solidFill>
            <a:srgbClr val="009FE3"/>
          </a:solidFill>
          <a:ln>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dirty="0"/>
              <a:t>Beratungsablaufs nach VDI 4075 </a:t>
            </a:r>
          </a:p>
        </p:txBody>
      </p:sp>
    </p:spTree>
    <p:extLst>
      <p:ext uri="{BB962C8B-B14F-4D97-AF65-F5344CB8AC3E}">
        <p14:creationId xmlns:p14="http://schemas.microsoft.com/office/powerpoint/2010/main" val="277568417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a:hlinkClick r:id="rId3" action="ppaction://hlinkfile"/>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4191" y="2205318"/>
            <a:ext cx="6115050" cy="4076700"/>
          </a:xfrm>
          <a:prstGeom prst="rect">
            <a:avLst/>
          </a:prstGeom>
        </p:spPr>
      </p:pic>
      <p:sp>
        <p:nvSpPr>
          <p:cNvPr id="7" name="Titel 1"/>
          <p:cNvSpPr>
            <a:spLocks noGrp="1"/>
          </p:cNvSpPr>
          <p:nvPr>
            <p:ph type="ctrTitle"/>
          </p:nvPr>
        </p:nvSpPr>
        <p:spPr/>
        <p:txBody>
          <a:bodyPr/>
          <a:lstStyle/>
          <a:p>
            <a:r>
              <a:rPr lang="de-DE" dirty="0"/>
              <a:t>Arschkalt - Ein </a:t>
            </a:r>
            <a:r>
              <a:rPr lang="de-DE" dirty="0" smtClean="0"/>
              <a:t>Büro auf Eis!</a:t>
            </a:r>
            <a:endParaRPr lang="de-DE" dirty="0"/>
          </a:p>
        </p:txBody>
      </p:sp>
      <p:sp>
        <p:nvSpPr>
          <p:cNvPr id="3" name="Textfeld 2"/>
          <p:cNvSpPr txBox="1"/>
          <p:nvPr/>
        </p:nvSpPr>
        <p:spPr>
          <a:xfrm>
            <a:off x="7045138" y="2848904"/>
            <a:ext cx="4807323" cy="2554545"/>
          </a:xfrm>
          <a:prstGeom prst="rect">
            <a:avLst/>
          </a:prstGeom>
          <a:noFill/>
        </p:spPr>
        <p:txBody>
          <a:bodyPr wrap="square" rtlCol="0">
            <a:spAutoFit/>
          </a:bodyPr>
          <a:lstStyle/>
          <a:p>
            <a:r>
              <a:rPr lang="de-DE" sz="2000" dirty="0" smtClean="0"/>
              <a:t>Klimaschutz und Komfort sind keine Widersprüche! </a:t>
            </a:r>
          </a:p>
          <a:p>
            <a:r>
              <a:rPr lang="de-DE" sz="2000" dirty="0" smtClean="0"/>
              <a:t>Durch Mitarbeitereinbindung noch viel weniger.</a:t>
            </a:r>
          </a:p>
          <a:p>
            <a:endParaRPr lang="de-DE" sz="2000" dirty="0"/>
          </a:p>
          <a:p>
            <a:endParaRPr lang="de-DE" sz="2000" dirty="0" smtClean="0"/>
          </a:p>
          <a:p>
            <a:r>
              <a:rPr lang="de-DE" sz="2000" dirty="0" smtClean="0"/>
              <a:t>Ob Energie, Ressourcen oder Mobilität – fragen sie doch einfach mal im Betrieb nach.</a:t>
            </a:r>
          </a:p>
        </p:txBody>
      </p:sp>
    </p:spTree>
    <p:extLst>
      <p:ext uri="{BB962C8B-B14F-4D97-AF65-F5344CB8AC3E}">
        <p14:creationId xmlns:p14="http://schemas.microsoft.com/office/powerpoint/2010/main" val="853134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Autofit/>
          </a:bodyPr>
          <a:lstStyle/>
          <a:p>
            <a:r>
              <a:rPr lang="de-DE" sz="2800" dirty="0" smtClean="0"/>
              <a:t>Welche Systeme/Zertifikate gibt es im Bereich Klimaschutz und wie wird daran beteiligt?</a:t>
            </a:r>
            <a:endParaRPr lang="de-DE" sz="2800" dirty="0"/>
          </a:p>
        </p:txBody>
      </p:sp>
      <p:sp>
        <p:nvSpPr>
          <p:cNvPr id="4" name="Rechteck 3"/>
          <p:cNvSpPr/>
          <p:nvPr/>
        </p:nvSpPr>
        <p:spPr>
          <a:xfrm>
            <a:off x="1687227" y="2278400"/>
            <a:ext cx="8612777" cy="4319451"/>
          </a:xfrm>
          <a:prstGeom prst="rect">
            <a:avLst/>
          </a:prstGeom>
          <a:solidFill>
            <a:srgbClr val="A9A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Ellipse 5"/>
          <p:cNvSpPr/>
          <p:nvPr/>
        </p:nvSpPr>
        <p:spPr>
          <a:xfrm>
            <a:off x="6709134" y="2278400"/>
            <a:ext cx="2238103" cy="91440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Beteiligung</a:t>
            </a:r>
            <a:endParaRPr lang="de-DE" dirty="0">
              <a:solidFill>
                <a:schemeClr val="tx1"/>
              </a:solidFill>
            </a:endParaRPr>
          </a:p>
        </p:txBody>
      </p:sp>
      <p:sp>
        <p:nvSpPr>
          <p:cNvPr id="7" name="Ellipse 6"/>
          <p:cNvSpPr/>
          <p:nvPr/>
        </p:nvSpPr>
        <p:spPr>
          <a:xfrm>
            <a:off x="2822334" y="2278400"/>
            <a:ext cx="2355670" cy="9144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Klimaschutz</a:t>
            </a:r>
            <a:endParaRPr lang="de-DE" dirty="0">
              <a:solidFill>
                <a:schemeClr val="tx1"/>
              </a:solidFill>
            </a:endParaRPr>
          </a:p>
        </p:txBody>
      </p:sp>
      <p:sp>
        <p:nvSpPr>
          <p:cNvPr id="11" name="Rechteck 10"/>
          <p:cNvSpPr/>
          <p:nvPr/>
        </p:nvSpPr>
        <p:spPr>
          <a:xfrm>
            <a:off x="3238169" y="3422655"/>
            <a:ext cx="1524000" cy="635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ISO 14001</a:t>
            </a:r>
            <a:endParaRPr lang="de-DE" dirty="0">
              <a:solidFill>
                <a:schemeClr val="tx1"/>
              </a:solidFill>
            </a:endParaRPr>
          </a:p>
        </p:txBody>
      </p:sp>
      <p:sp>
        <p:nvSpPr>
          <p:cNvPr id="12" name="Rechteck 11"/>
          <p:cNvSpPr/>
          <p:nvPr/>
        </p:nvSpPr>
        <p:spPr>
          <a:xfrm>
            <a:off x="3238169" y="4243803"/>
            <a:ext cx="1524000" cy="635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LED Lampen neu</a:t>
            </a:r>
            <a:endParaRPr lang="de-DE" dirty="0">
              <a:solidFill>
                <a:schemeClr val="tx1"/>
              </a:solidFill>
            </a:endParaRPr>
          </a:p>
        </p:txBody>
      </p:sp>
      <p:sp>
        <p:nvSpPr>
          <p:cNvPr id="13" name="Rechteck 12"/>
          <p:cNvSpPr/>
          <p:nvPr/>
        </p:nvSpPr>
        <p:spPr>
          <a:xfrm>
            <a:off x="3238169" y="5064951"/>
            <a:ext cx="1524000" cy="635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Leitbild Betrieb</a:t>
            </a:r>
            <a:endParaRPr lang="de-DE" dirty="0">
              <a:solidFill>
                <a:schemeClr val="tx1"/>
              </a:solidFill>
            </a:endParaRPr>
          </a:p>
        </p:txBody>
      </p:sp>
      <p:sp>
        <p:nvSpPr>
          <p:cNvPr id="15" name="Rechteck 14"/>
          <p:cNvSpPr/>
          <p:nvPr/>
        </p:nvSpPr>
        <p:spPr>
          <a:xfrm>
            <a:off x="3127014" y="5813603"/>
            <a:ext cx="1746309" cy="635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Fahrradständer neu</a:t>
            </a:r>
            <a:endParaRPr lang="de-DE" dirty="0">
              <a:solidFill>
                <a:schemeClr val="tx1"/>
              </a:solidFill>
            </a:endParaRPr>
          </a:p>
        </p:txBody>
      </p:sp>
      <p:sp>
        <p:nvSpPr>
          <p:cNvPr id="16" name="Rechteck 15"/>
          <p:cNvSpPr/>
          <p:nvPr/>
        </p:nvSpPr>
        <p:spPr>
          <a:xfrm>
            <a:off x="7066185" y="3438989"/>
            <a:ext cx="1524000" cy="635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Aushang</a:t>
            </a:r>
            <a:endParaRPr lang="de-DE" dirty="0">
              <a:solidFill>
                <a:schemeClr val="tx1"/>
              </a:solidFill>
            </a:endParaRPr>
          </a:p>
        </p:txBody>
      </p:sp>
      <p:sp>
        <p:nvSpPr>
          <p:cNvPr id="17" name="Rechteck 16"/>
          <p:cNvSpPr/>
          <p:nvPr/>
        </p:nvSpPr>
        <p:spPr>
          <a:xfrm>
            <a:off x="9248504" y="5793961"/>
            <a:ext cx="1524000" cy="63572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Kaum genutzt</a:t>
            </a:r>
            <a:endParaRPr lang="de-DE" dirty="0">
              <a:solidFill>
                <a:schemeClr val="tx1"/>
              </a:solidFill>
            </a:endParaRPr>
          </a:p>
        </p:txBody>
      </p:sp>
      <p:sp>
        <p:nvSpPr>
          <p:cNvPr id="18" name="Rechteck 17"/>
          <p:cNvSpPr/>
          <p:nvPr/>
        </p:nvSpPr>
        <p:spPr>
          <a:xfrm>
            <a:off x="9291489" y="3328196"/>
            <a:ext cx="1524000" cy="63572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Beim letzten Audit Mängel</a:t>
            </a:r>
            <a:endParaRPr lang="de-DE" dirty="0">
              <a:solidFill>
                <a:schemeClr val="tx1"/>
              </a:solidFill>
            </a:endParaRPr>
          </a:p>
        </p:txBody>
      </p:sp>
      <p:sp>
        <p:nvSpPr>
          <p:cNvPr id="19" name="Rechteck 18"/>
          <p:cNvSpPr/>
          <p:nvPr/>
        </p:nvSpPr>
        <p:spPr>
          <a:xfrm>
            <a:off x="7066185" y="5805594"/>
            <a:ext cx="1524000" cy="635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Artikel Intranet</a:t>
            </a:r>
            <a:endParaRPr lang="de-DE" dirty="0">
              <a:solidFill>
                <a:schemeClr val="tx1"/>
              </a:solidFill>
            </a:endParaRPr>
          </a:p>
        </p:txBody>
      </p:sp>
      <p:sp>
        <p:nvSpPr>
          <p:cNvPr id="20" name="Rechteck 19"/>
          <p:cNvSpPr/>
          <p:nvPr/>
        </p:nvSpPr>
        <p:spPr>
          <a:xfrm>
            <a:off x="7066185" y="4940155"/>
            <a:ext cx="1524000" cy="635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Internetseite / Einarbeitungsunterlagen</a:t>
            </a:r>
            <a:endParaRPr lang="de-DE" dirty="0">
              <a:solidFill>
                <a:schemeClr val="tx1"/>
              </a:solidFill>
            </a:endParaRPr>
          </a:p>
        </p:txBody>
      </p:sp>
    </p:spTree>
    <p:extLst>
      <p:ext uri="{BB962C8B-B14F-4D97-AF65-F5344CB8AC3E}">
        <p14:creationId xmlns:p14="http://schemas.microsoft.com/office/powerpoint/2010/main" val="205398858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512722" y="1068682"/>
            <a:ext cx="9144000" cy="904741"/>
          </a:xfrm>
        </p:spPr>
        <p:txBody>
          <a:bodyPr>
            <a:noAutofit/>
          </a:bodyPr>
          <a:lstStyle/>
          <a:p>
            <a:r>
              <a:rPr lang="de-DE" sz="2800" dirty="0" smtClean="0"/>
              <a:t>Wo „brennt es“ im Bereich Klimaschutz </a:t>
            </a:r>
            <a:br>
              <a:rPr lang="de-DE" sz="2800" dirty="0" smtClean="0"/>
            </a:br>
            <a:r>
              <a:rPr lang="de-DE" sz="2800" dirty="0" smtClean="0"/>
              <a:t>und wie wird daran beteiligt?</a:t>
            </a:r>
            <a:endParaRPr lang="de-DE" sz="2800" dirty="0"/>
          </a:p>
        </p:txBody>
      </p:sp>
      <p:sp>
        <p:nvSpPr>
          <p:cNvPr id="4" name="Rechteck 3"/>
          <p:cNvSpPr/>
          <p:nvPr/>
        </p:nvSpPr>
        <p:spPr>
          <a:xfrm>
            <a:off x="1628504" y="2246811"/>
            <a:ext cx="8612777" cy="4319451"/>
          </a:xfrm>
          <a:prstGeom prst="rect">
            <a:avLst/>
          </a:prstGeom>
          <a:solidFill>
            <a:srgbClr val="A9A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Ellipse 4"/>
          <p:cNvSpPr/>
          <p:nvPr/>
        </p:nvSpPr>
        <p:spPr>
          <a:xfrm>
            <a:off x="3102129" y="2373085"/>
            <a:ext cx="2238103" cy="914400"/>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Informieren und Interesse</a:t>
            </a:r>
            <a:endParaRPr lang="de-DE" dirty="0">
              <a:solidFill>
                <a:schemeClr val="tx1"/>
              </a:solidFill>
            </a:endParaRPr>
          </a:p>
        </p:txBody>
      </p:sp>
      <p:sp>
        <p:nvSpPr>
          <p:cNvPr id="6" name="Ellipse 5"/>
          <p:cNvSpPr/>
          <p:nvPr/>
        </p:nvSpPr>
        <p:spPr>
          <a:xfrm>
            <a:off x="5466623" y="2373085"/>
            <a:ext cx="2238103" cy="91440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Einbinden</a:t>
            </a:r>
            <a:endParaRPr lang="de-DE" dirty="0">
              <a:solidFill>
                <a:schemeClr val="tx1"/>
              </a:solidFill>
            </a:endParaRPr>
          </a:p>
        </p:txBody>
      </p:sp>
      <p:sp>
        <p:nvSpPr>
          <p:cNvPr id="7" name="Ellipse 6"/>
          <p:cNvSpPr/>
          <p:nvPr/>
        </p:nvSpPr>
        <p:spPr>
          <a:xfrm>
            <a:off x="7831117" y="2373085"/>
            <a:ext cx="2355670" cy="9144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Verantwortung übertragen</a:t>
            </a:r>
            <a:endParaRPr lang="de-DE" dirty="0">
              <a:solidFill>
                <a:schemeClr val="tx1"/>
              </a:solidFill>
            </a:endParaRPr>
          </a:p>
        </p:txBody>
      </p:sp>
      <p:sp>
        <p:nvSpPr>
          <p:cNvPr id="8" name="Rechteck 7"/>
          <p:cNvSpPr/>
          <p:nvPr/>
        </p:nvSpPr>
        <p:spPr>
          <a:xfrm>
            <a:off x="1010194" y="3413758"/>
            <a:ext cx="1524000" cy="635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Druckluft</a:t>
            </a:r>
            <a:endParaRPr lang="de-DE" dirty="0">
              <a:solidFill>
                <a:schemeClr val="tx1"/>
              </a:solidFill>
            </a:endParaRPr>
          </a:p>
        </p:txBody>
      </p:sp>
      <p:sp>
        <p:nvSpPr>
          <p:cNvPr id="9" name="Rechteck 8"/>
          <p:cNvSpPr/>
          <p:nvPr/>
        </p:nvSpPr>
        <p:spPr>
          <a:xfrm>
            <a:off x="1010193" y="4202289"/>
            <a:ext cx="1685941" cy="635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Abfalltrennung</a:t>
            </a:r>
            <a:endParaRPr lang="de-DE" dirty="0">
              <a:solidFill>
                <a:schemeClr val="tx1"/>
              </a:solidFill>
            </a:endParaRPr>
          </a:p>
        </p:txBody>
      </p:sp>
      <p:sp>
        <p:nvSpPr>
          <p:cNvPr id="10" name="Rechteck 9"/>
          <p:cNvSpPr/>
          <p:nvPr/>
        </p:nvSpPr>
        <p:spPr>
          <a:xfrm>
            <a:off x="1010194" y="4990820"/>
            <a:ext cx="2049012" cy="87882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Wärmeverluste Halle 1 (durch offenes Tor)</a:t>
            </a:r>
            <a:endParaRPr lang="de-DE" dirty="0">
              <a:solidFill>
                <a:schemeClr val="tx1"/>
              </a:solidFill>
            </a:endParaRPr>
          </a:p>
        </p:txBody>
      </p:sp>
      <p:sp>
        <p:nvSpPr>
          <p:cNvPr id="17" name="Rechteck 16"/>
          <p:cNvSpPr/>
          <p:nvPr/>
        </p:nvSpPr>
        <p:spPr>
          <a:xfrm>
            <a:off x="3535743" y="4202288"/>
            <a:ext cx="1524000" cy="635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Kleine Plakate</a:t>
            </a:r>
            <a:endParaRPr lang="de-DE" dirty="0">
              <a:solidFill>
                <a:schemeClr val="tx1"/>
              </a:solidFill>
            </a:endParaRPr>
          </a:p>
        </p:txBody>
      </p:sp>
      <p:sp>
        <p:nvSpPr>
          <p:cNvPr id="19" name="Rechteck 18"/>
          <p:cNvSpPr/>
          <p:nvPr/>
        </p:nvSpPr>
        <p:spPr>
          <a:xfrm>
            <a:off x="3180545" y="5111403"/>
            <a:ext cx="2374239" cy="635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Anweisung an Schichtleiter dies anzusprechen</a:t>
            </a:r>
            <a:endParaRPr lang="de-DE" dirty="0">
              <a:solidFill>
                <a:schemeClr val="tx1"/>
              </a:solidFill>
            </a:endParaRPr>
          </a:p>
        </p:txBody>
      </p:sp>
      <p:sp>
        <p:nvSpPr>
          <p:cNvPr id="20" name="Rechteck 19"/>
          <p:cNvSpPr/>
          <p:nvPr/>
        </p:nvSpPr>
        <p:spPr>
          <a:xfrm>
            <a:off x="5698139" y="4049485"/>
            <a:ext cx="1524000" cy="635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a:t>
            </a:r>
            <a:endParaRPr lang="de-DE" dirty="0">
              <a:solidFill>
                <a:schemeClr val="tx1"/>
              </a:solidFill>
            </a:endParaRPr>
          </a:p>
        </p:txBody>
      </p:sp>
      <p:sp>
        <p:nvSpPr>
          <p:cNvPr id="21" name="Rechteck 20"/>
          <p:cNvSpPr/>
          <p:nvPr/>
        </p:nvSpPr>
        <p:spPr>
          <a:xfrm>
            <a:off x="8424064" y="4838015"/>
            <a:ext cx="1524000" cy="635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a:t>
            </a:r>
            <a:endParaRPr lang="de-DE" dirty="0">
              <a:solidFill>
                <a:schemeClr val="tx1"/>
              </a:solidFill>
            </a:endParaRPr>
          </a:p>
        </p:txBody>
      </p:sp>
      <p:sp>
        <p:nvSpPr>
          <p:cNvPr id="22" name="Rechteck 21"/>
          <p:cNvSpPr/>
          <p:nvPr/>
        </p:nvSpPr>
        <p:spPr>
          <a:xfrm>
            <a:off x="5740406" y="4938896"/>
            <a:ext cx="1524000" cy="635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a:t>
            </a:r>
            <a:endParaRPr lang="de-DE" dirty="0">
              <a:solidFill>
                <a:schemeClr val="tx1"/>
              </a:solidFill>
            </a:endParaRPr>
          </a:p>
        </p:txBody>
      </p:sp>
      <p:sp>
        <p:nvSpPr>
          <p:cNvPr id="23" name="Rechteck 22"/>
          <p:cNvSpPr/>
          <p:nvPr/>
        </p:nvSpPr>
        <p:spPr>
          <a:xfrm>
            <a:off x="5745180" y="3351190"/>
            <a:ext cx="1524000" cy="635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a:t>
            </a:r>
            <a:endParaRPr lang="de-DE" dirty="0">
              <a:solidFill>
                <a:schemeClr val="tx1"/>
              </a:solidFill>
            </a:endParaRPr>
          </a:p>
        </p:txBody>
      </p:sp>
      <p:sp>
        <p:nvSpPr>
          <p:cNvPr id="24" name="Rechteck 23"/>
          <p:cNvSpPr/>
          <p:nvPr/>
        </p:nvSpPr>
        <p:spPr>
          <a:xfrm>
            <a:off x="7984139" y="3495728"/>
            <a:ext cx="2116947" cy="635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Instandhaltung macht Kontrollgänge</a:t>
            </a:r>
            <a:endParaRPr lang="de-DE" dirty="0">
              <a:solidFill>
                <a:schemeClr val="tx1"/>
              </a:solidFill>
            </a:endParaRPr>
          </a:p>
        </p:txBody>
      </p:sp>
      <p:sp>
        <p:nvSpPr>
          <p:cNvPr id="25" name="Rechteck 24"/>
          <p:cNvSpPr/>
          <p:nvPr/>
        </p:nvSpPr>
        <p:spPr>
          <a:xfrm>
            <a:off x="8424064" y="3994045"/>
            <a:ext cx="1524000" cy="635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a:t>
            </a:r>
            <a:endParaRPr lang="de-DE" dirty="0">
              <a:solidFill>
                <a:schemeClr val="tx1"/>
              </a:solidFill>
            </a:endParaRPr>
          </a:p>
        </p:txBody>
      </p:sp>
      <p:sp>
        <p:nvSpPr>
          <p:cNvPr id="26" name="Rechteck 25"/>
          <p:cNvSpPr/>
          <p:nvPr/>
        </p:nvSpPr>
        <p:spPr>
          <a:xfrm>
            <a:off x="3459180" y="3413897"/>
            <a:ext cx="1524000" cy="635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a:t>
            </a:r>
            <a:endParaRPr lang="de-DE" dirty="0">
              <a:solidFill>
                <a:schemeClr val="tx1"/>
              </a:solidFill>
            </a:endParaRPr>
          </a:p>
        </p:txBody>
      </p:sp>
      <p:sp>
        <p:nvSpPr>
          <p:cNvPr id="27" name="Rechteck 26"/>
          <p:cNvSpPr/>
          <p:nvPr/>
        </p:nvSpPr>
        <p:spPr>
          <a:xfrm>
            <a:off x="5323556" y="5123362"/>
            <a:ext cx="2199941" cy="80823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smtClean="0">
                <a:solidFill>
                  <a:schemeClr val="tx1"/>
                </a:solidFill>
              </a:rPr>
              <a:t>Keine genaue Anweisung was gesagt werden soll und wer dafür wann und wie verantwortlich ist</a:t>
            </a:r>
            <a:endParaRPr lang="de-DE" sz="1200" dirty="0">
              <a:solidFill>
                <a:schemeClr val="tx1"/>
              </a:solidFill>
            </a:endParaRPr>
          </a:p>
        </p:txBody>
      </p:sp>
      <p:sp>
        <p:nvSpPr>
          <p:cNvPr id="28" name="Rechteck 27"/>
          <p:cNvSpPr/>
          <p:nvPr/>
        </p:nvSpPr>
        <p:spPr>
          <a:xfrm>
            <a:off x="4673949" y="3619171"/>
            <a:ext cx="1574716" cy="74770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smtClean="0">
                <a:solidFill>
                  <a:schemeClr val="tx1"/>
                </a:solidFill>
              </a:rPr>
              <a:t>Veraltet (ca. 5 Jahre) und vergilbt etc.</a:t>
            </a:r>
            <a:endParaRPr lang="de-DE" sz="1600" dirty="0">
              <a:solidFill>
                <a:schemeClr val="tx1"/>
              </a:solidFill>
            </a:endParaRPr>
          </a:p>
        </p:txBody>
      </p:sp>
    </p:spTree>
    <p:extLst>
      <p:ext uri="{BB962C8B-B14F-4D97-AF65-F5344CB8AC3E}">
        <p14:creationId xmlns:p14="http://schemas.microsoft.com/office/powerpoint/2010/main" val="395646898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rmAutofit fontScale="90000"/>
          </a:bodyPr>
          <a:lstStyle/>
          <a:p>
            <a:r>
              <a:rPr lang="de-DE" sz="3200" dirty="0"/>
              <a:t>Wo im Unternehmen haben Mitarbeiterinnen Einflüsse auf Energie-und Ressourcenverbrauch?</a:t>
            </a:r>
          </a:p>
        </p:txBody>
      </p:sp>
      <p:sp>
        <p:nvSpPr>
          <p:cNvPr id="8" name="Textfeld 7"/>
          <p:cNvSpPr txBox="1"/>
          <p:nvPr/>
        </p:nvSpPr>
        <p:spPr>
          <a:xfrm>
            <a:off x="1524000" y="3134686"/>
            <a:ext cx="5128104" cy="1938992"/>
          </a:xfrm>
          <a:prstGeom prst="rect">
            <a:avLst/>
          </a:prstGeom>
          <a:noFill/>
        </p:spPr>
        <p:txBody>
          <a:bodyPr wrap="square" rtlCol="0">
            <a:spAutoFit/>
          </a:bodyPr>
          <a:lstStyle/>
          <a:p>
            <a:r>
              <a:rPr lang="de-DE" sz="2000" dirty="0"/>
              <a:t>„ </a:t>
            </a:r>
            <a:r>
              <a:rPr lang="de-DE" sz="2000" dirty="0" smtClean="0"/>
              <a:t>Flipchart-Mindmap </a:t>
            </a:r>
            <a:r>
              <a:rPr lang="de-DE" sz="2000" dirty="0"/>
              <a:t>nach </a:t>
            </a:r>
            <a:r>
              <a:rPr lang="de-DE" sz="2000" dirty="0" smtClean="0"/>
              <a:t>Unternehmensbereichen“ – auch </a:t>
            </a:r>
            <a:r>
              <a:rPr lang="de-DE" sz="2000" dirty="0" err="1" smtClean="0"/>
              <a:t>Metaplan</a:t>
            </a:r>
            <a:r>
              <a:rPr lang="de-DE" sz="2000" dirty="0" smtClean="0"/>
              <a:t> möglich</a:t>
            </a:r>
          </a:p>
          <a:p>
            <a:endParaRPr lang="de-DE" sz="2000" dirty="0" smtClean="0"/>
          </a:p>
          <a:p>
            <a:r>
              <a:rPr lang="de-DE" sz="2000" dirty="0" smtClean="0"/>
              <a:t>(Vorteil: Man sieht </a:t>
            </a:r>
            <a:r>
              <a:rPr lang="de-DE" sz="2000" b="1" dirty="0" smtClean="0"/>
              <a:t>wo im Unternehmen</a:t>
            </a:r>
            <a:r>
              <a:rPr lang="de-DE" sz="2000" dirty="0" smtClean="0"/>
              <a:t> viel </a:t>
            </a:r>
            <a:r>
              <a:rPr lang="de-DE" sz="2000" dirty="0"/>
              <a:t>H</a:t>
            </a:r>
            <a:r>
              <a:rPr lang="de-DE" sz="2000" dirty="0" smtClean="0"/>
              <a:t>andlungsbedarf/Potenzial ist)</a:t>
            </a:r>
            <a:endParaRPr lang="de-DE" sz="2000" dirty="0"/>
          </a:p>
        </p:txBody>
      </p:sp>
      <p:pic>
        <p:nvPicPr>
          <p:cNvPr id="9" name="Grafik 8"/>
          <p:cNvPicPr/>
          <p:nvPr/>
        </p:nvPicPr>
        <p:blipFill>
          <a:blip r:embed="rId2"/>
          <a:stretch>
            <a:fillRect/>
          </a:stretch>
        </p:blipFill>
        <p:spPr>
          <a:xfrm>
            <a:off x="7485654" y="2109372"/>
            <a:ext cx="3455809" cy="4635984"/>
          </a:xfrm>
          <a:prstGeom prst="rect">
            <a:avLst/>
          </a:prstGeom>
        </p:spPr>
      </p:pic>
      <p:sp>
        <p:nvSpPr>
          <p:cNvPr id="6" name="Textfeld 5"/>
          <p:cNvSpPr txBox="1"/>
          <p:nvPr/>
        </p:nvSpPr>
        <p:spPr>
          <a:xfrm>
            <a:off x="5956068" y="6491440"/>
            <a:ext cx="1529586" cy="253916"/>
          </a:xfrm>
          <a:prstGeom prst="rect">
            <a:avLst/>
          </a:prstGeom>
          <a:noFill/>
        </p:spPr>
        <p:txBody>
          <a:bodyPr wrap="none" rtlCol="0">
            <a:spAutoFit/>
          </a:bodyPr>
          <a:lstStyle/>
          <a:p>
            <a:r>
              <a:rPr lang="de-DE" sz="1050" dirty="0" smtClean="0"/>
              <a:t>Quelle: </a:t>
            </a:r>
            <a:r>
              <a:rPr lang="de-DE" sz="1050" dirty="0" err="1" smtClean="0"/>
              <a:t>WertSicht</a:t>
            </a:r>
            <a:r>
              <a:rPr lang="de-DE" sz="1050" dirty="0" smtClean="0"/>
              <a:t> GmbH</a:t>
            </a:r>
            <a:endParaRPr lang="de-DE" sz="1050" dirty="0"/>
          </a:p>
        </p:txBody>
      </p:sp>
    </p:spTree>
    <p:extLst>
      <p:ext uri="{BB962C8B-B14F-4D97-AF65-F5344CB8AC3E}">
        <p14:creationId xmlns:p14="http://schemas.microsoft.com/office/powerpoint/2010/main" val="200755906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059873" y="1174408"/>
            <a:ext cx="10335491" cy="904741"/>
          </a:xfrm>
        </p:spPr>
        <p:txBody>
          <a:bodyPr>
            <a:noAutofit/>
          </a:bodyPr>
          <a:lstStyle/>
          <a:p>
            <a:r>
              <a:rPr lang="de-DE" sz="2800" dirty="0"/>
              <a:t>Wo im Unternehmen haben </a:t>
            </a:r>
            <a:r>
              <a:rPr lang="de-DE" sz="2800" dirty="0" smtClean="0"/>
              <a:t>Mitarbeiter*innen </a:t>
            </a:r>
            <a:r>
              <a:rPr lang="de-DE" sz="2800" dirty="0"/>
              <a:t>Einflüsse auf Energie-und Ressourcenverbrauch?</a:t>
            </a:r>
          </a:p>
        </p:txBody>
      </p:sp>
      <p:sp>
        <p:nvSpPr>
          <p:cNvPr id="4" name="Ellipse 3"/>
          <p:cNvSpPr/>
          <p:nvPr/>
        </p:nvSpPr>
        <p:spPr>
          <a:xfrm>
            <a:off x="4380790" y="3403088"/>
            <a:ext cx="2469046" cy="1332198"/>
          </a:xfrm>
          <a:prstGeom prst="ellipse">
            <a:avLst/>
          </a:prstGeom>
          <a:noFill/>
          <a:ln w="38100">
            <a:solidFill>
              <a:srgbClr val="006C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Welche Verbräuche sind vom MA beeinflussbar?</a:t>
            </a:r>
            <a:endParaRPr lang="de-DE" dirty="0">
              <a:solidFill>
                <a:schemeClr val="tx1"/>
              </a:solidFill>
            </a:endParaRPr>
          </a:p>
        </p:txBody>
      </p:sp>
      <p:sp>
        <p:nvSpPr>
          <p:cNvPr id="5" name="Ellipse 4"/>
          <p:cNvSpPr/>
          <p:nvPr/>
        </p:nvSpPr>
        <p:spPr>
          <a:xfrm>
            <a:off x="7670997" y="2174421"/>
            <a:ext cx="2101948" cy="856157"/>
          </a:xfrm>
          <a:prstGeom prst="ellipse">
            <a:avLst/>
          </a:prstGeom>
          <a:noFill/>
          <a:ln w="38100">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Produktion 1</a:t>
            </a:r>
            <a:endParaRPr lang="de-DE" dirty="0">
              <a:solidFill>
                <a:schemeClr val="tx1"/>
              </a:solidFill>
            </a:endParaRPr>
          </a:p>
        </p:txBody>
      </p:sp>
      <p:sp>
        <p:nvSpPr>
          <p:cNvPr id="6" name="Ellipse 5"/>
          <p:cNvSpPr/>
          <p:nvPr/>
        </p:nvSpPr>
        <p:spPr>
          <a:xfrm>
            <a:off x="9772945" y="3728358"/>
            <a:ext cx="1967297" cy="1006928"/>
          </a:xfrm>
          <a:prstGeom prst="ellipse">
            <a:avLst/>
          </a:prstGeom>
          <a:noFill/>
          <a:ln w="38100">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Produktion 2</a:t>
            </a:r>
            <a:endParaRPr lang="de-DE" dirty="0">
              <a:solidFill>
                <a:schemeClr val="tx1"/>
              </a:solidFill>
            </a:endParaRPr>
          </a:p>
        </p:txBody>
      </p:sp>
      <p:sp>
        <p:nvSpPr>
          <p:cNvPr id="7" name="Ellipse 6"/>
          <p:cNvSpPr/>
          <p:nvPr/>
        </p:nvSpPr>
        <p:spPr>
          <a:xfrm>
            <a:off x="6744350" y="4706971"/>
            <a:ext cx="1853293" cy="776973"/>
          </a:xfrm>
          <a:prstGeom prst="ellipse">
            <a:avLst/>
          </a:prstGeom>
          <a:noFill/>
          <a:ln w="38100">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Verwaltung</a:t>
            </a:r>
            <a:endParaRPr lang="de-DE" dirty="0">
              <a:solidFill>
                <a:schemeClr val="tx1"/>
              </a:solidFill>
            </a:endParaRPr>
          </a:p>
        </p:txBody>
      </p:sp>
      <p:sp>
        <p:nvSpPr>
          <p:cNvPr id="8" name="Ellipse 7"/>
          <p:cNvSpPr/>
          <p:nvPr/>
        </p:nvSpPr>
        <p:spPr>
          <a:xfrm>
            <a:off x="938893" y="4427514"/>
            <a:ext cx="1595408" cy="815830"/>
          </a:xfrm>
          <a:prstGeom prst="ellipse">
            <a:avLst/>
          </a:prstGeom>
          <a:noFill/>
          <a:ln w="38100">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L</a:t>
            </a:r>
            <a:r>
              <a:rPr lang="de-DE" dirty="0" smtClean="0">
                <a:solidFill>
                  <a:schemeClr val="tx1"/>
                </a:solidFill>
              </a:rPr>
              <a:t>ager</a:t>
            </a:r>
            <a:endParaRPr lang="de-DE" dirty="0">
              <a:solidFill>
                <a:schemeClr val="tx1"/>
              </a:solidFill>
            </a:endParaRPr>
          </a:p>
        </p:txBody>
      </p:sp>
      <p:sp>
        <p:nvSpPr>
          <p:cNvPr id="9" name="Ellipse 8"/>
          <p:cNvSpPr/>
          <p:nvPr/>
        </p:nvSpPr>
        <p:spPr>
          <a:xfrm>
            <a:off x="2147206" y="2366288"/>
            <a:ext cx="1858737" cy="801454"/>
          </a:xfrm>
          <a:prstGeom prst="ellipse">
            <a:avLst/>
          </a:prstGeom>
          <a:noFill/>
          <a:ln w="38100">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Fuhrpark</a:t>
            </a:r>
            <a:endParaRPr lang="de-DE" dirty="0">
              <a:solidFill>
                <a:schemeClr val="tx1"/>
              </a:solidFill>
            </a:endParaRPr>
          </a:p>
        </p:txBody>
      </p:sp>
      <p:sp>
        <p:nvSpPr>
          <p:cNvPr id="10" name="Textfeld 9"/>
          <p:cNvSpPr txBox="1"/>
          <p:nvPr/>
        </p:nvSpPr>
        <p:spPr>
          <a:xfrm>
            <a:off x="7670997" y="3218042"/>
            <a:ext cx="1957074" cy="646331"/>
          </a:xfrm>
          <a:prstGeom prst="rect">
            <a:avLst/>
          </a:prstGeom>
          <a:noFill/>
        </p:spPr>
        <p:txBody>
          <a:bodyPr wrap="none" rtlCol="0">
            <a:spAutoFit/>
          </a:bodyPr>
          <a:lstStyle/>
          <a:p>
            <a:r>
              <a:rPr lang="de-DE" dirty="0" smtClean="0"/>
              <a:t>Maschine 1</a:t>
            </a:r>
          </a:p>
          <a:p>
            <a:r>
              <a:rPr lang="de-DE" dirty="0" smtClean="0"/>
              <a:t>Hallenbeleuchtung</a:t>
            </a:r>
            <a:endParaRPr lang="de-DE" dirty="0"/>
          </a:p>
        </p:txBody>
      </p:sp>
      <p:sp>
        <p:nvSpPr>
          <p:cNvPr id="11" name="Textfeld 10"/>
          <p:cNvSpPr txBox="1"/>
          <p:nvPr/>
        </p:nvSpPr>
        <p:spPr>
          <a:xfrm>
            <a:off x="9783168" y="4830558"/>
            <a:ext cx="1957074" cy="923330"/>
          </a:xfrm>
          <a:prstGeom prst="rect">
            <a:avLst/>
          </a:prstGeom>
          <a:noFill/>
        </p:spPr>
        <p:txBody>
          <a:bodyPr wrap="none" rtlCol="0">
            <a:spAutoFit/>
          </a:bodyPr>
          <a:lstStyle/>
          <a:p>
            <a:r>
              <a:rPr lang="de-DE" dirty="0" smtClean="0"/>
              <a:t>Maschine 2</a:t>
            </a:r>
          </a:p>
          <a:p>
            <a:r>
              <a:rPr lang="de-DE" dirty="0" smtClean="0"/>
              <a:t>Hallenbeleuchtung</a:t>
            </a:r>
          </a:p>
          <a:p>
            <a:r>
              <a:rPr lang="de-DE" dirty="0" smtClean="0"/>
              <a:t>Tore auf/zu</a:t>
            </a:r>
            <a:endParaRPr lang="de-DE" dirty="0"/>
          </a:p>
        </p:txBody>
      </p:sp>
      <p:sp>
        <p:nvSpPr>
          <p:cNvPr id="12" name="Textfeld 11"/>
          <p:cNvSpPr txBox="1"/>
          <p:nvPr/>
        </p:nvSpPr>
        <p:spPr>
          <a:xfrm>
            <a:off x="7331769" y="5458278"/>
            <a:ext cx="867545" cy="1200329"/>
          </a:xfrm>
          <a:prstGeom prst="rect">
            <a:avLst/>
          </a:prstGeom>
          <a:noFill/>
        </p:spPr>
        <p:txBody>
          <a:bodyPr wrap="none" rtlCol="0">
            <a:spAutoFit/>
          </a:bodyPr>
          <a:lstStyle/>
          <a:p>
            <a:r>
              <a:rPr lang="de-DE" dirty="0" smtClean="0"/>
              <a:t>Licht</a:t>
            </a:r>
          </a:p>
          <a:p>
            <a:r>
              <a:rPr lang="de-DE" dirty="0" smtClean="0"/>
              <a:t>EDV</a:t>
            </a:r>
          </a:p>
          <a:p>
            <a:r>
              <a:rPr lang="de-DE" dirty="0" smtClean="0"/>
              <a:t>Papier</a:t>
            </a:r>
          </a:p>
          <a:p>
            <a:r>
              <a:rPr lang="de-DE" dirty="0" smtClean="0"/>
              <a:t>Wasser</a:t>
            </a:r>
            <a:endParaRPr lang="de-DE" dirty="0"/>
          </a:p>
        </p:txBody>
      </p:sp>
      <p:sp>
        <p:nvSpPr>
          <p:cNvPr id="13" name="Textfeld 12"/>
          <p:cNvSpPr txBox="1"/>
          <p:nvPr/>
        </p:nvSpPr>
        <p:spPr>
          <a:xfrm>
            <a:off x="1198373" y="5302787"/>
            <a:ext cx="1923347" cy="923330"/>
          </a:xfrm>
          <a:prstGeom prst="rect">
            <a:avLst/>
          </a:prstGeom>
          <a:noFill/>
        </p:spPr>
        <p:txBody>
          <a:bodyPr wrap="none" rtlCol="0">
            <a:spAutoFit/>
          </a:bodyPr>
          <a:lstStyle/>
          <a:p>
            <a:r>
              <a:rPr lang="de-DE" dirty="0" smtClean="0"/>
              <a:t>Auslastung Stapler</a:t>
            </a:r>
          </a:p>
          <a:p>
            <a:r>
              <a:rPr lang="de-DE" dirty="0" smtClean="0"/>
              <a:t>Umverpackungen</a:t>
            </a:r>
          </a:p>
          <a:p>
            <a:r>
              <a:rPr lang="de-DE" dirty="0" smtClean="0"/>
              <a:t>Abfalltrennung</a:t>
            </a:r>
            <a:endParaRPr lang="de-DE" dirty="0"/>
          </a:p>
        </p:txBody>
      </p:sp>
      <p:sp>
        <p:nvSpPr>
          <p:cNvPr id="14" name="Textfeld 13"/>
          <p:cNvSpPr txBox="1"/>
          <p:nvPr/>
        </p:nvSpPr>
        <p:spPr>
          <a:xfrm>
            <a:off x="2227470" y="3168806"/>
            <a:ext cx="1818318" cy="923330"/>
          </a:xfrm>
          <a:prstGeom prst="rect">
            <a:avLst/>
          </a:prstGeom>
          <a:noFill/>
        </p:spPr>
        <p:txBody>
          <a:bodyPr wrap="none" rtlCol="0">
            <a:spAutoFit/>
          </a:bodyPr>
          <a:lstStyle/>
          <a:p>
            <a:r>
              <a:rPr lang="de-DE" dirty="0" smtClean="0"/>
              <a:t>Anzahl und Wege</a:t>
            </a:r>
          </a:p>
          <a:p>
            <a:r>
              <a:rPr lang="de-DE" dirty="0" smtClean="0"/>
              <a:t>Fahrweise</a:t>
            </a:r>
          </a:p>
          <a:p>
            <a:r>
              <a:rPr lang="de-DE" dirty="0" smtClean="0"/>
              <a:t>Wartung</a:t>
            </a:r>
            <a:endParaRPr lang="de-DE" dirty="0"/>
          </a:p>
        </p:txBody>
      </p:sp>
      <p:cxnSp>
        <p:nvCxnSpPr>
          <p:cNvPr id="16" name="Gerader Verbinder 15"/>
          <p:cNvCxnSpPr/>
          <p:nvPr/>
        </p:nvCxnSpPr>
        <p:spPr>
          <a:xfrm>
            <a:off x="3927021" y="2991114"/>
            <a:ext cx="930729" cy="550093"/>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Gerader Verbinder 17"/>
          <p:cNvCxnSpPr>
            <a:endCxn id="6" idx="2"/>
          </p:cNvCxnSpPr>
          <p:nvPr/>
        </p:nvCxnSpPr>
        <p:spPr>
          <a:xfrm>
            <a:off x="6875273" y="4051837"/>
            <a:ext cx="2897672" cy="179985"/>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Gerader Verbinder 19"/>
          <p:cNvCxnSpPr/>
          <p:nvPr/>
        </p:nvCxnSpPr>
        <p:spPr>
          <a:xfrm flipV="1">
            <a:off x="6362609" y="2922063"/>
            <a:ext cx="1380209" cy="610245"/>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Gerader Verbinder 21"/>
          <p:cNvCxnSpPr/>
          <p:nvPr/>
        </p:nvCxnSpPr>
        <p:spPr>
          <a:xfrm flipV="1">
            <a:off x="2534301" y="4161364"/>
            <a:ext cx="1846489" cy="508607"/>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p:cNvCxnSpPr/>
          <p:nvPr/>
        </p:nvCxnSpPr>
        <p:spPr>
          <a:xfrm>
            <a:off x="6636623" y="4476439"/>
            <a:ext cx="392542" cy="321195"/>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238215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558636" y="1095894"/>
            <a:ext cx="9144000" cy="904741"/>
          </a:xfrm>
        </p:spPr>
        <p:txBody>
          <a:bodyPr>
            <a:normAutofit/>
          </a:bodyPr>
          <a:lstStyle/>
          <a:p>
            <a:r>
              <a:rPr lang="de-DE" sz="2800" dirty="0"/>
              <a:t>Welche Energie/Ressource wird </a:t>
            </a:r>
            <a:r>
              <a:rPr lang="de-DE" sz="2800" dirty="0" smtClean="0"/>
              <a:t/>
            </a:r>
            <a:br>
              <a:rPr lang="de-DE" sz="2800" dirty="0" smtClean="0"/>
            </a:br>
            <a:r>
              <a:rPr lang="de-DE" sz="2800" dirty="0" smtClean="0"/>
              <a:t>in </a:t>
            </a:r>
            <a:r>
              <a:rPr lang="de-DE" sz="2800" dirty="0"/>
              <a:t>welchem Maße vom Mitarbeiter beeinflusst?</a:t>
            </a:r>
          </a:p>
        </p:txBody>
      </p:sp>
      <p:grpSp>
        <p:nvGrpSpPr>
          <p:cNvPr id="5" name="Group 13159"/>
          <p:cNvGrpSpPr/>
          <p:nvPr/>
        </p:nvGrpSpPr>
        <p:grpSpPr>
          <a:xfrm>
            <a:off x="5518024" y="2133600"/>
            <a:ext cx="3134139" cy="4433455"/>
            <a:chOff x="0" y="0"/>
            <a:chExt cx="4008121" cy="5344668"/>
          </a:xfrm>
        </p:grpSpPr>
        <p:pic>
          <p:nvPicPr>
            <p:cNvPr id="6" name="Picture 9090"/>
            <p:cNvPicPr/>
            <p:nvPr/>
          </p:nvPicPr>
          <p:blipFill>
            <a:blip r:embed="rId2"/>
            <a:stretch>
              <a:fillRect/>
            </a:stretch>
          </p:blipFill>
          <p:spPr>
            <a:xfrm>
              <a:off x="0" y="0"/>
              <a:ext cx="4008121" cy="2673096"/>
            </a:xfrm>
            <a:prstGeom prst="rect">
              <a:avLst/>
            </a:prstGeom>
          </p:spPr>
        </p:pic>
        <p:pic>
          <p:nvPicPr>
            <p:cNvPr id="7" name="Picture 9091"/>
            <p:cNvPicPr/>
            <p:nvPr/>
          </p:nvPicPr>
          <p:blipFill>
            <a:blip r:embed="rId3"/>
            <a:stretch>
              <a:fillRect/>
            </a:stretch>
          </p:blipFill>
          <p:spPr>
            <a:xfrm>
              <a:off x="0" y="2673096"/>
              <a:ext cx="4008121" cy="2671572"/>
            </a:xfrm>
            <a:prstGeom prst="rect">
              <a:avLst/>
            </a:prstGeom>
          </p:spPr>
        </p:pic>
      </p:grpSp>
      <p:sp>
        <p:nvSpPr>
          <p:cNvPr id="8" name="Textfeld 7"/>
          <p:cNvSpPr txBox="1"/>
          <p:nvPr/>
        </p:nvSpPr>
        <p:spPr>
          <a:xfrm>
            <a:off x="1661040" y="3242280"/>
            <a:ext cx="3354305" cy="2031325"/>
          </a:xfrm>
          <a:prstGeom prst="rect">
            <a:avLst/>
          </a:prstGeom>
          <a:noFill/>
        </p:spPr>
        <p:txBody>
          <a:bodyPr wrap="square" rtlCol="0">
            <a:spAutoFit/>
          </a:bodyPr>
          <a:lstStyle/>
          <a:p>
            <a:r>
              <a:rPr lang="de-DE" dirty="0" smtClean="0"/>
              <a:t>„Ressourcen-Rad“ mit Einflussmöglichkeiten</a:t>
            </a:r>
          </a:p>
          <a:p>
            <a:endParaRPr lang="de-DE" dirty="0" smtClean="0"/>
          </a:p>
          <a:p>
            <a:r>
              <a:rPr lang="de-DE" dirty="0"/>
              <a:t>(Vorteil: Man sieht </a:t>
            </a:r>
            <a:r>
              <a:rPr lang="de-DE" b="1" dirty="0" smtClean="0"/>
              <a:t>bei welcher Ressource </a:t>
            </a:r>
            <a:r>
              <a:rPr lang="de-DE" dirty="0" smtClean="0"/>
              <a:t>viel </a:t>
            </a:r>
            <a:r>
              <a:rPr lang="de-DE" dirty="0"/>
              <a:t>Handlungsbedarf/Potenzial ist)</a:t>
            </a:r>
          </a:p>
          <a:p>
            <a:endParaRPr lang="de-DE" dirty="0"/>
          </a:p>
        </p:txBody>
      </p:sp>
      <p:sp>
        <p:nvSpPr>
          <p:cNvPr id="9" name="Textfeld 8"/>
          <p:cNvSpPr txBox="1"/>
          <p:nvPr/>
        </p:nvSpPr>
        <p:spPr>
          <a:xfrm>
            <a:off x="8652163" y="6313139"/>
            <a:ext cx="1915909" cy="253916"/>
          </a:xfrm>
          <a:prstGeom prst="rect">
            <a:avLst/>
          </a:prstGeom>
          <a:noFill/>
        </p:spPr>
        <p:txBody>
          <a:bodyPr wrap="none" rtlCol="0">
            <a:spAutoFit/>
          </a:bodyPr>
          <a:lstStyle/>
          <a:p>
            <a:r>
              <a:rPr lang="de-DE" sz="1050" dirty="0" smtClean="0"/>
              <a:t>Quelle: B.A.U.M. </a:t>
            </a:r>
            <a:r>
              <a:rPr lang="de-DE" sz="1050" dirty="0" err="1" smtClean="0"/>
              <a:t>Consult</a:t>
            </a:r>
            <a:r>
              <a:rPr lang="de-DE" sz="1050" dirty="0" smtClean="0"/>
              <a:t> GmbH</a:t>
            </a:r>
            <a:endParaRPr lang="de-DE" sz="1050" dirty="0"/>
          </a:p>
        </p:txBody>
      </p:sp>
    </p:spTree>
    <p:extLst>
      <p:ext uri="{BB962C8B-B14F-4D97-AF65-F5344CB8AC3E}">
        <p14:creationId xmlns:p14="http://schemas.microsoft.com/office/powerpoint/2010/main" val="269587104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p:cNvSpPr>
            <a:spLocks noGrp="1"/>
          </p:cNvSpPr>
          <p:nvPr>
            <p:ph type="ctrTitle"/>
          </p:nvPr>
        </p:nvSpPr>
        <p:spPr>
          <a:xfrm>
            <a:off x="1558636" y="1083721"/>
            <a:ext cx="9144000" cy="904741"/>
          </a:xfrm>
        </p:spPr>
        <p:txBody>
          <a:bodyPr>
            <a:normAutofit/>
          </a:bodyPr>
          <a:lstStyle/>
          <a:p>
            <a:r>
              <a:rPr lang="de-DE" sz="2800" dirty="0"/>
              <a:t>Welche Energie/Ressource wird </a:t>
            </a:r>
            <a:r>
              <a:rPr lang="de-DE" sz="2800" dirty="0" smtClean="0"/>
              <a:t/>
            </a:r>
            <a:br>
              <a:rPr lang="de-DE" sz="2800" dirty="0" smtClean="0"/>
            </a:br>
            <a:r>
              <a:rPr lang="de-DE" sz="2800" dirty="0" smtClean="0"/>
              <a:t>in </a:t>
            </a:r>
            <a:r>
              <a:rPr lang="de-DE" sz="2800" dirty="0"/>
              <a:t>welchem Maße vom Mitarbeiter beeinflusst?</a:t>
            </a:r>
          </a:p>
        </p:txBody>
      </p:sp>
      <p:sp>
        <p:nvSpPr>
          <p:cNvPr id="6" name="Ellipse 5"/>
          <p:cNvSpPr/>
          <p:nvPr/>
        </p:nvSpPr>
        <p:spPr>
          <a:xfrm>
            <a:off x="2277836" y="2024194"/>
            <a:ext cx="7217228" cy="4833806"/>
          </a:xfrm>
          <a:prstGeom prst="ellipse">
            <a:avLst/>
          </a:prstGeom>
          <a:solidFill>
            <a:schemeClr val="bg1"/>
          </a:solidFill>
          <a:ln w="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Ellipse 7"/>
          <p:cNvSpPr/>
          <p:nvPr/>
        </p:nvSpPr>
        <p:spPr>
          <a:xfrm>
            <a:off x="2784020" y="2506436"/>
            <a:ext cx="6196693" cy="3861707"/>
          </a:xfrm>
          <a:prstGeom prst="ellipse">
            <a:avLst/>
          </a:prstGeom>
          <a:solidFill>
            <a:schemeClr val="bg1"/>
          </a:solidFill>
          <a:ln w="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Ellipse 8"/>
          <p:cNvSpPr/>
          <p:nvPr/>
        </p:nvSpPr>
        <p:spPr>
          <a:xfrm>
            <a:off x="5412237" y="3927021"/>
            <a:ext cx="1135520" cy="797377"/>
          </a:xfrm>
          <a:prstGeom prst="ellipse">
            <a:avLst/>
          </a:prstGeom>
          <a:solidFill>
            <a:schemeClr val="bg1"/>
          </a:solidFill>
          <a:ln w="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b="1" dirty="0" smtClean="0">
                <a:solidFill>
                  <a:schemeClr val="tx1"/>
                </a:solidFill>
              </a:rPr>
              <a:t>Einfluss MA</a:t>
            </a:r>
            <a:endParaRPr lang="de-DE" sz="1400" b="1" dirty="0">
              <a:solidFill>
                <a:schemeClr val="tx1"/>
              </a:solidFill>
            </a:endParaRPr>
          </a:p>
        </p:txBody>
      </p:sp>
      <p:cxnSp>
        <p:nvCxnSpPr>
          <p:cNvPr id="10" name="Gerader Verbinder 9"/>
          <p:cNvCxnSpPr>
            <a:endCxn id="9" idx="1"/>
          </p:cNvCxnSpPr>
          <p:nvPr/>
        </p:nvCxnSpPr>
        <p:spPr>
          <a:xfrm>
            <a:off x="2588079" y="3404507"/>
            <a:ext cx="2990451" cy="639287"/>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Gerader Verbinder 12"/>
          <p:cNvCxnSpPr>
            <a:stCxn id="9" idx="5"/>
          </p:cNvCxnSpPr>
          <p:nvPr/>
        </p:nvCxnSpPr>
        <p:spPr>
          <a:xfrm>
            <a:off x="6381464" y="4607625"/>
            <a:ext cx="1488907" cy="1814228"/>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Gerader Verbinder 15"/>
          <p:cNvCxnSpPr/>
          <p:nvPr/>
        </p:nvCxnSpPr>
        <p:spPr>
          <a:xfrm flipV="1">
            <a:off x="6547757" y="3638841"/>
            <a:ext cx="2841172" cy="548565"/>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Gerader Verbinder 18"/>
          <p:cNvCxnSpPr>
            <a:endCxn id="9" idx="0"/>
          </p:cNvCxnSpPr>
          <p:nvPr/>
        </p:nvCxnSpPr>
        <p:spPr>
          <a:xfrm>
            <a:off x="5602321" y="2029785"/>
            <a:ext cx="377676" cy="1897236"/>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r Verbinder 22"/>
          <p:cNvCxnSpPr/>
          <p:nvPr/>
        </p:nvCxnSpPr>
        <p:spPr>
          <a:xfrm flipV="1">
            <a:off x="3494864" y="4626428"/>
            <a:ext cx="2055069" cy="1632157"/>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feld 28"/>
          <p:cNvSpPr txBox="1"/>
          <p:nvPr/>
        </p:nvSpPr>
        <p:spPr>
          <a:xfrm rot="19868089">
            <a:off x="3428579" y="2422229"/>
            <a:ext cx="950004" cy="400110"/>
          </a:xfrm>
          <a:prstGeom prst="rect">
            <a:avLst/>
          </a:prstGeom>
          <a:noFill/>
        </p:spPr>
        <p:txBody>
          <a:bodyPr wrap="none" rtlCol="0">
            <a:spAutoFit/>
          </a:bodyPr>
          <a:lstStyle/>
          <a:p>
            <a:r>
              <a:rPr lang="de-DE" sz="2000" dirty="0" smtClean="0"/>
              <a:t>Wärme</a:t>
            </a:r>
            <a:endParaRPr lang="de-DE" sz="2000" dirty="0"/>
          </a:p>
        </p:txBody>
      </p:sp>
      <p:sp>
        <p:nvSpPr>
          <p:cNvPr id="30" name="Textfeld 29"/>
          <p:cNvSpPr txBox="1"/>
          <p:nvPr/>
        </p:nvSpPr>
        <p:spPr>
          <a:xfrm rot="1239858">
            <a:off x="7219272" y="2397831"/>
            <a:ext cx="815351" cy="400110"/>
          </a:xfrm>
          <a:prstGeom prst="rect">
            <a:avLst/>
          </a:prstGeom>
          <a:noFill/>
        </p:spPr>
        <p:txBody>
          <a:bodyPr wrap="none" rtlCol="0">
            <a:spAutoFit/>
          </a:bodyPr>
          <a:lstStyle/>
          <a:p>
            <a:r>
              <a:rPr lang="de-DE" sz="2000" dirty="0" smtClean="0"/>
              <a:t>Strom</a:t>
            </a:r>
            <a:endParaRPr lang="de-DE" sz="2000" dirty="0"/>
          </a:p>
        </p:txBody>
      </p:sp>
      <p:sp>
        <p:nvSpPr>
          <p:cNvPr id="31" name="Textfeld 30"/>
          <p:cNvSpPr txBox="1"/>
          <p:nvPr/>
        </p:nvSpPr>
        <p:spPr>
          <a:xfrm rot="17691142">
            <a:off x="8406355" y="4937872"/>
            <a:ext cx="1278492" cy="400110"/>
          </a:xfrm>
          <a:prstGeom prst="rect">
            <a:avLst/>
          </a:prstGeom>
          <a:noFill/>
        </p:spPr>
        <p:txBody>
          <a:bodyPr wrap="none" rtlCol="0">
            <a:spAutoFit/>
          </a:bodyPr>
          <a:lstStyle/>
          <a:p>
            <a:r>
              <a:rPr lang="de-DE" sz="2000" dirty="0" smtClean="0"/>
              <a:t>Kraftstoffe</a:t>
            </a:r>
            <a:endParaRPr lang="de-DE" sz="2000" dirty="0"/>
          </a:p>
        </p:txBody>
      </p:sp>
      <p:sp>
        <p:nvSpPr>
          <p:cNvPr id="32" name="Textfeld 31"/>
          <p:cNvSpPr txBox="1"/>
          <p:nvPr/>
        </p:nvSpPr>
        <p:spPr>
          <a:xfrm rot="183362">
            <a:off x="5280968" y="6386162"/>
            <a:ext cx="1151277" cy="400110"/>
          </a:xfrm>
          <a:prstGeom prst="rect">
            <a:avLst/>
          </a:prstGeom>
          <a:noFill/>
        </p:spPr>
        <p:txBody>
          <a:bodyPr wrap="none" rtlCol="0">
            <a:spAutoFit/>
          </a:bodyPr>
          <a:lstStyle/>
          <a:p>
            <a:r>
              <a:rPr lang="de-DE" sz="2000" dirty="0" smtClean="0"/>
              <a:t>Druckluft</a:t>
            </a:r>
            <a:endParaRPr lang="de-DE" sz="2000" dirty="0"/>
          </a:p>
        </p:txBody>
      </p:sp>
      <p:sp>
        <p:nvSpPr>
          <p:cNvPr id="33" name="Textfeld 32"/>
          <p:cNvSpPr txBox="1"/>
          <p:nvPr/>
        </p:nvSpPr>
        <p:spPr>
          <a:xfrm rot="3086108">
            <a:off x="2273747" y="5059280"/>
            <a:ext cx="1069203" cy="400110"/>
          </a:xfrm>
          <a:prstGeom prst="rect">
            <a:avLst/>
          </a:prstGeom>
          <a:noFill/>
        </p:spPr>
        <p:txBody>
          <a:bodyPr wrap="none" rtlCol="0">
            <a:spAutoFit/>
          </a:bodyPr>
          <a:lstStyle/>
          <a:p>
            <a:r>
              <a:rPr lang="de-DE" sz="2000" dirty="0" smtClean="0"/>
              <a:t>Material</a:t>
            </a:r>
            <a:endParaRPr lang="de-DE" sz="2000" dirty="0"/>
          </a:p>
        </p:txBody>
      </p:sp>
      <p:sp>
        <p:nvSpPr>
          <p:cNvPr id="34" name="Textfeld 33"/>
          <p:cNvSpPr txBox="1"/>
          <p:nvPr/>
        </p:nvSpPr>
        <p:spPr>
          <a:xfrm>
            <a:off x="3886841" y="2993870"/>
            <a:ext cx="1777410" cy="369332"/>
          </a:xfrm>
          <a:prstGeom prst="rect">
            <a:avLst/>
          </a:prstGeom>
          <a:noFill/>
        </p:spPr>
        <p:txBody>
          <a:bodyPr wrap="none" rtlCol="0">
            <a:spAutoFit/>
          </a:bodyPr>
          <a:lstStyle/>
          <a:p>
            <a:r>
              <a:rPr lang="de-DE" dirty="0">
                <a:solidFill>
                  <a:srgbClr val="009FE3"/>
                </a:solidFill>
              </a:rPr>
              <a:t>Tore </a:t>
            </a:r>
            <a:r>
              <a:rPr lang="de-DE" dirty="0" smtClean="0">
                <a:solidFill>
                  <a:srgbClr val="009FE3"/>
                </a:solidFill>
              </a:rPr>
              <a:t>Halle auf/zu</a:t>
            </a:r>
            <a:endParaRPr lang="de-DE" dirty="0">
              <a:solidFill>
                <a:srgbClr val="009FE3"/>
              </a:solidFill>
            </a:endParaRPr>
          </a:p>
        </p:txBody>
      </p:sp>
      <p:sp>
        <p:nvSpPr>
          <p:cNvPr id="35" name="Textfeld 34"/>
          <p:cNvSpPr txBox="1"/>
          <p:nvPr/>
        </p:nvSpPr>
        <p:spPr>
          <a:xfrm>
            <a:off x="2909381" y="4018771"/>
            <a:ext cx="2270173" cy="369332"/>
          </a:xfrm>
          <a:prstGeom prst="rect">
            <a:avLst/>
          </a:prstGeom>
          <a:noFill/>
        </p:spPr>
        <p:txBody>
          <a:bodyPr wrap="none" rtlCol="0">
            <a:spAutoFit/>
          </a:bodyPr>
          <a:lstStyle/>
          <a:p>
            <a:r>
              <a:rPr lang="de-DE" dirty="0" smtClean="0">
                <a:solidFill>
                  <a:srgbClr val="009FE3"/>
                </a:solidFill>
              </a:rPr>
              <a:t>Ausschuss Maschine 1</a:t>
            </a:r>
            <a:endParaRPr lang="de-DE" dirty="0">
              <a:solidFill>
                <a:srgbClr val="009FE3"/>
              </a:solidFill>
            </a:endParaRPr>
          </a:p>
        </p:txBody>
      </p:sp>
      <p:sp>
        <p:nvSpPr>
          <p:cNvPr id="36" name="Textfeld 35"/>
          <p:cNvSpPr txBox="1"/>
          <p:nvPr/>
        </p:nvSpPr>
        <p:spPr>
          <a:xfrm>
            <a:off x="7053941" y="4222928"/>
            <a:ext cx="1606850" cy="369332"/>
          </a:xfrm>
          <a:prstGeom prst="rect">
            <a:avLst/>
          </a:prstGeom>
          <a:noFill/>
        </p:spPr>
        <p:txBody>
          <a:bodyPr wrap="none" rtlCol="0">
            <a:spAutoFit/>
          </a:bodyPr>
          <a:lstStyle/>
          <a:p>
            <a:r>
              <a:rPr lang="de-DE" dirty="0" smtClean="0">
                <a:solidFill>
                  <a:srgbClr val="009FE3"/>
                </a:solidFill>
              </a:rPr>
              <a:t>Fahrweise LKW</a:t>
            </a:r>
            <a:endParaRPr lang="de-DE" dirty="0">
              <a:solidFill>
                <a:srgbClr val="009FE3"/>
              </a:solidFill>
            </a:endParaRPr>
          </a:p>
        </p:txBody>
      </p:sp>
    </p:spTree>
    <p:extLst>
      <p:ext uri="{BB962C8B-B14F-4D97-AF65-F5344CB8AC3E}">
        <p14:creationId xmlns:p14="http://schemas.microsoft.com/office/powerpoint/2010/main" val="330143179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83126" y="1067419"/>
            <a:ext cx="12275126" cy="904741"/>
          </a:xfrm>
        </p:spPr>
        <p:txBody>
          <a:bodyPr>
            <a:noAutofit/>
          </a:bodyPr>
          <a:lstStyle/>
          <a:p>
            <a:r>
              <a:rPr lang="de-DE" sz="2800" dirty="0" smtClean="0"/>
              <a:t>Mitarbeiter*innen-Beteiligung beim </a:t>
            </a:r>
            <a:r>
              <a:rPr lang="de-DE" sz="2800" dirty="0"/>
              <a:t>Verbrauch von </a:t>
            </a:r>
            <a:r>
              <a:rPr lang="de-DE" sz="2800" dirty="0" smtClean="0"/>
              <a:t>Energie </a:t>
            </a:r>
            <a:r>
              <a:rPr lang="de-DE" sz="2800" dirty="0"/>
              <a:t>und </a:t>
            </a:r>
            <a:r>
              <a:rPr lang="de-DE" sz="2800" dirty="0" smtClean="0"/>
              <a:t>Ressourcen</a:t>
            </a:r>
            <a:r>
              <a:rPr lang="de-DE" sz="2800" dirty="0"/>
              <a:t/>
            </a:r>
            <a:br>
              <a:rPr lang="de-DE" sz="2800" dirty="0"/>
            </a:br>
            <a:r>
              <a:rPr lang="de-DE" sz="2800" dirty="0" smtClean="0"/>
              <a:t>- Umweltaspekte und Beteiligungsgrad</a:t>
            </a:r>
            <a:endParaRPr lang="de-DE" sz="2800" dirty="0"/>
          </a:p>
        </p:txBody>
      </p:sp>
      <p:sp>
        <p:nvSpPr>
          <p:cNvPr id="8" name="Textfeld 7"/>
          <p:cNvSpPr txBox="1"/>
          <p:nvPr/>
        </p:nvSpPr>
        <p:spPr>
          <a:xfrm>
            <a:off x="185531" y="2070812"/>
            <a:ext cx="8487414" cy="646331"/>
          </a:xfrm>
          <a:prstGeom prst="rect">
            <a:avLst/>
          </a:prstGeom>
          <a:noFill/>
        </p:spPr>
        <p:txBody>
          <a:bodyPr wrap="square" rtlCol="0">
            <a:spAutoFit/>
          </a:bodyPr>
          <a:lstStyle/>
          <a:p>
            <a:r>
              <a:rPr lang="de-DE" dirty="0" smtClean="0"/>
              <a:t>„Matrix mit Ressourcen und Verhaltensoptionen/Beteiligungsgrad“</a:t>
            </a:r>
          </a:p>
          <a:p>
            <a:r>
              <a:rPr lang="de-DE" dirty="0" smtClean="0"/>
              <a:t>(Vorteil: Man sieht </a:t>
            </a:r>
            <a:r>
              <a:rPr lang="de-DE" b="1" dirty="0" smtClean="0"/>
              <a:t>bei welcher Ressourcen die </a:t>
            </a:r>
            <a:r>
              <a:rPr lang="de-DE" dirty="0" smtClean="0"/>
              <a:t>MA welche Verhaltensoptionen haben)</a:t>
            </a:r>
            <a:endParaRPr lang="de-DE" dirty="0"/>
          </a:p>
        </p:txBody>
      </p:sp>
      <p:graphicFrame>
        <p:nvGraphicFramePr>
          <p:cNvPr id="6" name="Tabelle 5"/>
          <p:cNvGraphicFramePr>
            <a:graphicFrameLocks noGrp="1"/>
          </p:cNvGraphicFramePr>
          <p:nvPr>
            <p:extLst/>
          </p:nvPr>
        </p:nvGraphicFramePr>
        <p:xfrm>
          <a:off x="1363439" y="2692650"/>
          <a:ext cx="9046027" cy="4114800"/>
        </p:xfrm>
        <a:graphic>
          <a:graphicData uri="http://schemas.openxmlformats.org/drawingml/2006/table">
            <a:tbl>
              <a:tblPr firstRow="1" bandRow="1">
                <a:tableStyleId>{5C22544A-7EE6-4342-B048-85BDC9FD1C3A}</a:tableStyleId>
              </a:tblPr>
              <a:tblGrid>
                <a:gridCol w="2597437"/>
                <a:gridCol w="1290465"/>
                <a:gridCol w="1656436"/>
                <a:gridCol w="1770859"/>
                <a:gridCol w="1730830"/>
              </a:tblGrid>
              <a:tr h="370840">
                <a:tc>
                  <a:txBody>
                    <a:bodyPr/>
                    <a:lstStyle/>
                    <a:p>
                      <a:r>
                        <a:rPr lang="de-DE" dirty="0" smtClean="0"/>
                        <a:t>Beteiligung / </a:t>
                      </a:r>
                    </a:p>
                    <a:p>
                      <a:endParaRPr lang="de-DE" dirty="0" smtClean="0">
                        <a:solidFill>
                          <a:schemeClr val="tx1"/>
                        </a:solidFill>
                      </a:endParaRPr>
                    </a:p>
                    <a:p>
                      <a:r>
                        <a:rPr lang="de-DE" dirty="0" smtClean="0">
                          <a:solidFill>
                            <a:schemeClr val="tx1"/>
                          </a:solidFill>
                        </a:rPr>
                        <a:t>Umweltaspekt</a:t>
                      </a:r>
                      <a:endParaRPr lang="de-DE" dirty="0">
                        <a:solidFill>
                          <a:schemeClr val="tx1"/>
                        </a:solidFill>
                      </a:endParaRPr>
                    </a:p>
                  </a:txBody>
                  <a:tcPr>
                    <a:solidFill>
                      <a:srgbClr val="009FE3"/>
                    </a:solidFill>
                  </a:tcPr>
                </a:tc>
                <a:tc>
                  <a:txBody>
                    <a:bodyPr/>
                    <a:lstStyle/>
                    <a:p>
                      <a:r>
                        <a:rPr lang="de-DE" dirty="0" smtClean="0"/>
                        <a:t>keine</a:t>
                      </a:r>
                      <a:endParaRPr lang="de-DE" dirty="0"/>
                    </a:p>
                  </a:txBody>
                  <a:tcPr>
                    <a:solidFill>
                      <a:srgbClr val="009FE3"/>
                    </a:solidFill>
                  </a:tcPr>
                </a:tc>
                <a:tc>
                  <a:txBody>
                    <a:bodyPr/>
                    <a:lstStyle/>
                    <a:p>
                      <a:r>
                        <a:rPr lang="de-DE" dirty="0" smtClean="0"/>
                        <a:t>Information</a:t>
                      </a:r>
                      <a:endParaRPr lang="de-DE" dirty="0"/>
                    </a:p>
                  </a:txBody>
                  <a:tcPr>
                    <a:solidFill>
                      <a:srgbClr val="009FE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smtClean="0"/>
                        <a:t>Einbindung</a:t>
                      </a:r>
                    </a:p>
                    <a:p>
                      <a:endParaRPr lang="de-DE" dirty="0"/>
                    </a:p>
                  </a:txBody>
                  <a:tcPr>
                    <a:solidFill>
                      <a:srgbClr val="009FE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smtClean="0"/>
                        <a:t>Verantwortung</a:t>
                      </a:r>
                    </a:p>
                    <a:p>
                      <a:endParaRPr lang="de-DE" dirty="0"/>
                    </a:p>
                  </a:txBody>
                  <a:tcPr>
                    <a:solidFill>
                      <a:srgbClr val="009FE3"/>
                    </a:solidFill>
                  </a:tcPr>
                </a:tc>
              </a:tr>
              <a:tr h="370840">
                <a:tc>
                  <a:txBody>
                    <a:bodyPr/>
                    <a:lstStyle/>
                    <a:p>
                      <a:pPr algn="r"/>
                      <a:r>
                        <a:rPr lang="de-DE" sz="1800" b="1" kern="1200" dirty="0" smtClean="0">
                          <a:solidFill>
                            <a:schemeClr val="tx1"/>
                          </a:solidFill>
                          <a:latin typeface="+mn-lt"/>
                          <a:ea typeface="+mn-ea"/>
                          <a:cs typeface="+mn-cs"/>
                        </a:rPr>
                        <a:t>Strom, Wärme</a:t>
                      </a:r>
                    </a:p>
                    <a:p>
                      <a:pPr algn="r"/>
                      <a:endParaRPr lang="de-DE" sz="1800" b="1" kern="1200" dirty="0">
                        <a:solidFill>
                          <a:schemeClr val="tx1"/>
                        </a:solidFill>
                        <a:latin typeface="+mn-lt"/>
                        <a:ea typeface="+mn-ea"/>
                        <a:cs typeface="+mn-cs"/>
                      </a:endParaRPr>
                    </a:p>
                  </a:txBody>
                  <a:tcPr>
                    <a:noFill/>
                  </a:tcPr>
                </a:tc>
                <a:tc>
                  <a:txBody>
                    <a:bodyPr/>
                    <a:lstStyle/>
                    <a:p>
                      <a:endParaRPr lang="de-DE" dirty="0"/>
                    </a:p>
                  </a:txBody>
                  <a:tcPr>
                    <a:noFill/>
                  </a:tcPr>
                </a:tc>
                <a:tc>
                  <a:txBody>
                    <a:bodyPr/>
                    <a:lstStyle/>
                    <a:p>
                      <a:endParaRPr lang="de-DE" dirty="0"/>
                    </a:p>
                  </a:txBody>
                  <a:tcPr>
                    <a:noFill/>
                  </a:tcPr>
                </a:tc>
                <a:tc>
                  <a:txBody>
                    <a:bodyPr/>
                    <a:lstStyle/>
                    <a:p>
                      <a:endParaRPr lang="de-DE" dirty="0"/>
                    </a:p>
                  </a:txBody>
                  <a:tcPr>
                    <a:noFill/>
                  </a:tcPr>
                </a:tc>
                <a:tc>
                  <a:txBody>
                    <a:bodyPr/>
                    <a:lstStyle/>
                    <a:p>
                      <a:endParaRPr lang="de-DE"/>
                    </a:p>
                  </a:txBody>
                  <a:tcPr>
                    <a:noFill/>
                  </a:tcPr>
                </a:tc>
              </a:tr>
              <a:tr h="370840">
                <a:tc>
                  <a:txBody>
                    <a:bodyPr/>
                    <a:lstStyle/>
                    <a:p>
                      <a:pPr algn="r"/>
                      <a:r>
                        <a:rPr lang="de-DE" b="1" dirty="0" smtClean="0">
                          <a:solidFill>
                            <a:schemeClr val="tx1"/>
                          </a:solidFill>
                        </a:rPr>
                        <a:t>Material, Rohstoff</a:t>
                      </a:r>
                    </a:p>
                    <a:p>
                      <a:pPr algn="r"/>
                      <a:endParaRPr lang="de-DE" b="1" dirty="0">
                        <a:solidFill>
                          <a:schemeClr val="tx1"/>
                        </a:solidFill>
                      </a:endParaRPr>
                    </a:p>
                  </a:txBody>
                  <a:tcPr>
                    <a:noFill/>
                  </a:tcPr>
                </a:tc>
                <a:tc>
                  <a:txBody>
                    <a:bodyPr/>
                    <a:lstStyle/>
                    <a:p>
                      <a:endParaRPr lang="de-DE"/>
                    </a:p>
                  </a:txBody>
                  <a:tcPr>
                    <a:noFill/>
                  </a:tcPr>
                </a:tc>
                <a:tc>
                  <a:txBody>
                    <a:bodyPr/>
                    <a:lstStyle/>
                    <a:p>
                      <a:endParaRPr lang="de-DE"/>
                    </a:p>
                  </a:txBody>
                  <a:tcPr>
                    <a:noFill/>
                  </a:tcPr>
                </a:tc>
                <a:tc>
                  <a:txBody>
                    <a:bodyPr/>
                    <a:lstStyle/>
                    <a:p>
                      <a:endParaRPr lang="de-DE" dirty="0"/>
                    </a:p>
                  </a:txBody>
                  <a:tcPr>
                    <a:noFill/>
                  </a:tcPr>
                </a:tc>
                <a:tc>
                  <a:txBody>
                    <a:bodyPr/>
                    <a:lstStyle/>
                    <a:p>
                      <a:endParaRPr lang="de-DE" dirty="0"/>
                    </a:p>
                  </a:txBody>
                  <a:tcPr>
                    <a:noFill/>
                  </a:tcPr>
                </a:tc>
              </a:tr>
              <a:tr h="370840">
                <a:tc>
                  <a:txBody>
                    <a:bodyPr/>
                    <a:lstStyle/>
                    <a:p>
                      <a:pPr algn="r"/>
                      <a:r>
                        <a:rPr lang="de-DE" b="1" dirty="0" smtClean="0">
                          <a:solidFill>
                            <a:schemeClr val="tx1"/>
                          </a:solidFill>
                        </a:rPr>
                        <a:t>Treibstoff</a:t>
                      </a:r>
                    </a:p>
                    <a:p>
                      <a:pPr algn="r"/>
                      <a:endParaRPr lang="de-DE" b="1" dirty="0">
                        <a:solidFill>
                          <a:schemeClr val="tx1"/>
                        </a:solidFill>
                      </a:endParaRPr>
                    </a:p>
                  </a:txBody>
                  <a:tcPr>
                    <a:noFill/>
                  </a:tcPr>
                </a:tc>
                <a:tc>
                  <a:txBody>
                    <a:bodyPr/>
                    <a:lstStyle/>
                    <a:p>
                      <a:endParaRPr lang="de-DE" dirty="0"/>
                    </a:p>
                  </a:txBody>
                  <a:tcPr>
                    <a:noFill/>
                  </a:tcPr>
                </a:tc>
                <a:tc>
                  <a:txBody>
                    <a:bodyPr/>
                    <a:lstStyle/>
                    <a:p>
                      <a:endParaRPr lang="de-DE"/>
                    </a:p>
                  </a:txBody>
                  <a:tcPr>
                    <a:noFill/>
                  </a:tcPr>
                </a:tc>
                <a:tc>
                  <a:txBody>
                    <a:bodyPr/>
                    <a:lstStyle/>
                    <a:p>
                      <a:endParaRPr lang="de-DE"/>
                    </a:p>
                  </a:txBody>
                  <a:tcPr>
                    <a:noFill/>
                  </a:tcPr>
                </a:tc>
                <a:tc>
                  <a:txBody>
                    <a:bodyPr/>
                    <a:lstStyle/>
                    <a:p>
                      <a:endParaRPr lang="de-DE" dirty="0"/>
                    </a:p>
                  </a:txBody>
                  <a:tcPr>
                    <a:noFill/>
                  </a:tcPr>
                </a:tc>
              </a:tr>
              <a:tr h="370840">
                <a:tc>
                  <a:txBody>
                    <a:bodyPr/>
                    <a:lstStyle/>
                    <a:p>
                      <a:pPr algn="r"/>
                      <a:r>
                        <a:rPr lang="de-DE" b="1" dirty="0" smtClean="0">
                          <a:solidFill>
                            <a:schemeClr val="tx1"/>
                          </a:solidFill>
                        </a:rPr>
                        <a:t>Abfall</a:t>
                      </a:r>
                    </a:p>
                    <a:p>
                      <a:pPr algn="r"/>
                      <a:endParaRPr lang="de-DE" b="1" dirty="0">
                        <a:solidFill>
                          <a:schemeClr val="tx1"/>
                        </a:solidFill>
                      </a:endParaRPr>
                    </a:p>
                  </a:txBody>
                  <a:tcPr>
                    <a:noFill/>
                  </a:tcPr>
                </a:tc>
                <a:tc>
                  <a:txBody>
                    <a:bodyPr/>
                    <a:lstStyle/>
                    <a:p>
                      <a:endParaRPr lang="de-DE"/>
                    </a:p>
                  </a:txBody>
                  <a:tcPr>
                    <a:noFill/>
                  </a:tcPr>
                </a:tc>
                <a:tc>
                  <a:txBody>
                    <a:bodyPr/>
                    <a:lstStyle/>
                    <a:p>
                      <a:endParaRPr lang="de-DE"/>
                    </a:p>
                  </a:txBody>
                  <a:tcPr>
                    <a:noFill/>
                  </a:tcPr>
                </a:tc>
                <a:tc>
                  <a:txBody>
                    <a:bodyPr/>
                    <a:lstStyle/>
                    <a:p>
                      <a:endParaRPr lang="de-DE"/>
                    </a:p>
                  </a:txBody>
                  <a:tcPr>
                    <a:noFill/>
                  </a:tcPr>
                </a:tc>
                <a:tc>
                  <a:txBody>
                    <a:bodyPr/>
                    <a:lstStyle/>
                    <a:p>
                      <a:endParaRPr lang="de-DE" dirty="0"/>
                    </a:p>
                  </a:txBody>
                  <a:tcPr>
                    <a:noFill/>
                  </a:tcPr>
                </a:tc>
              </a:tr>
              <a:tr h="370840">
                <a:tc>
                  <a:txBody>
                    <a:bodyPr/>
                    <a:lstStyle/>
                    <a:p>
                      <a:pPr algn="r"/>
                      <a:r>
                        <a:rPr lang="de-DE" b="1" dirty="0" smtClean="0">
                          <a:solidFill>
                            <a:schemeClr val="tx1"/>
                          </a:solidFill>
                        </a:rPr>
                        <a:t>Wasser / Druckluft</a:t>
                      </a:r>
                    </a:p>
                    <a:p>
                      <a:pPr algn="r"/>
                      <a:endParaRPr lang="de-DE" b="1" dirty="0">
                        <a:solidFill>
                          <a:schemeClr val="tx1"/>
                        </a:solidFill>
                      </a:endParaRPr>
                    </a:p>
                  </a:txBody>
                  <a:tcPr>
                    <a:noFill/>
                  </a:tcPr>
                </a:tc>
                <a:tc>
                  <a:txBody>
                    <a:bodyPr/>
                    <a:lstStyle/>
                    <a:p>
                      <a:endParaRPr lang="de-DE"/>
                    </a:p>
                  </a:txBody>
                  <a:tcPr>
                    <a:noFill/>
                  </a:tcPr>
                </a:tc>
                <a:tc>
                  <a:txBody>
                    <a:bodyPr/>
                    <a:lstStyle/>
                    <a:p>
                      <a:endParaRPr lang="de-DE"/>
                    </a:p>
                  </a:txBody>
                  <a:tcPr>
                    <a:noFill/>
                  </a:tcPr>
                </a:tc>
                <a:tc>
                  <a:txBody>
                    <a:bodyPr/>
                    <a:lstStyle/>
                    <a:p>
                      <a:endParaRPr lang="de-DE"/>
                    </a:p>
                  </a:txBody>
                  <a:tcPr>
                    <a:noFill/>
                  </a:tcPr>
                </a:tc>
                <a:tc>
                  <a:txBody>
                    <a:bodyPr/>
                    <a:lstStyle/>
                    <a:p>
                      <a:endParaRPr lang="de-DE" dirty="0"/>
                    </a:p>
                  </a:txBody>
                  <a:tcPr>
                    <a:noFill/>
                  </a:tcPr>
                </a:tc>
              </a:tr>
            </a:tbl>
          </a:graphicData>
        </a:graphic>
      </p:graphicFrame>
      <p:pic>
        <p:nvPicPr>
          <p:cNvPr id="10" name="Grafik 9"/>
          <p:cNvPicPr>
            <a:picLocks noChangeAspect="1"/>
          </p:cNvPicPr>
          <p:nvPr/>
        </p:nvPicPr>
        <p:blipFill>
          <a:blip r:embed="rId2"/>
          <a:stretch>
            <a:fillRect/>
          </a:stretch>
        </p:blipFill>
        <p:spPr>
          <a:xfrm>
            <a:off x="1478921" y="6021069"/>
            <a:ext cx="620158" cy="548601"/>
          </a:xfrm>
          <a:prstGeom prst="rect">
            <a:avLst/>
          </a:prstGeom>
        </p:spPr>
      </p:pic>
      <p:pic>
        <p:nvPicPr>
          <p:cNvPr id="14" name="Grafik 13"/>
          <p:cNvPicPr>
            <a:picLocks noChangeAspect="1"/>
          </p:cNvPicPr>
          <p:nvPr/>
        </p:nvPicPr>
        <p:blipFill>
          <a:blip r:embed="rId3"/>
          <a:stretch>
            <a:fillRect/>
          </a:stretch>
        </p:blipFill>
        <p:spPr>
          <a:xfrm>
            <a:off x="1475488" y="4774914"/>
            <a:ext cx="654609" cy="667834"/>
          </a:xfrm>
          <a:prstGeom prst="rect">
            <a:avLst/>
          </a:prstGeom>
        </p:spPr>
      </p:pic>
      <p:pic>
        <p:nvPicPr>
          <p:cNvPr id="15" name="Grafik 14"/>
          <p:cNvPicPr>
            <a:picLocks noChangeAspect="1"/>
          </p:cNvPicPr>
          <p:nvPr/>
        </p:nvPicPr>
        <p:blipFill>
          <a:blip r:embed="rId4"/>
          <a:stretch>
            <a:fillRect/>
          </a:stretch>
        </p:blipFill>
        <p:spPr>
          <a:xfrm>
            <a:off x="1475488" y="3604300"/>
            <a:ext cx="742424" cy="454545"/>
          </a:xfrm>
          <a:prstGeom prst="rect">
            <a:avLst/>
          </a:prstGeom>
          <a:noFill/>
        </p:spPr>
      </p:pic>
      <p:pic>
        <p:nvPicPr>
          <p:cNvPr id="16" name="Grafik 15"/>
          <p:cNvPicPr>
            <a:picLocks noChangeAspect="1"/>
          </p:cNvPicPr>
          <p:nvPr/>
        </p:nvPicPr>
        <p:blipFill>
          <a:blip r:embed="rId5"/>
          <a:stretch>
            <a:fillRect/>
          </a:stretch>
        </p:blipFill>
        <p:spPr>
          <a:xfrm>
            <a:off x="1497519" y="4219124"/>
            <a:ext cx="689881" cy="522072"/>
          </a:xfrm>
          <a:prstGeom prst="rect">
            <a:avLst/>
          </a:prstGeom>
        </p:spPr>
      </p:pic>
      <p:pic>
        <p:nvPicPr>
          <p:cNvPr id="17" name="Grafik 16"/>
          <p:cNvPicPr>
            <a:picLocks noChangeAspect="1"/>
          </p:cNvPicPr>
          <p:nvPr/>
        </p:nvPicPr>
        <p:blipFill>
          <a:blip r:embed="rId6"/>
          <a:stretch>
            <a:fillRect/>
          </a:stretch>
        </p:blipFill>
        <p:spPr>
          <a:xfrm>
            <a:off x="1475488" y="5451369"/>
            <a:ext cx="623591" cy="569700"/>
          </a:xfrm>
          <a:prstGeom prst="rect">
            <a:avLst/>
          </a:prstGeom>
        </p:spPr>
      </p:pic>
      <p:pic>
        <p:nvPicPr>
          <p:cNvPr id="11" name="Grafik 10"/>
          <p:cNvPicPr>
            <a:picLocks noChangeAspect="1"/>
          </p:cNvPicPr>
          <p:nvPr/>
        </p:nvPicPr>
        <p:blipFill>
          <a:blip r:embed="rId3"/>
          <a:stretch>
            <a:fillRect/>
          </a:stretch>
        </p:blipFill>
        <p:spPr>
          <a:xfrm>
            <a:off x="1475488" y="4816995"/>
            <a:ext cx="654609" cy="667834"/>
          </a:xfrm>
          <a:prstGeom prst="rect">
            <a:avLst/>
          </a:prstGeom>
        </p:spPr>
      </p:pic>
      <p:pic>
        <p:nvPicPr>
          <p:cNvPr id="12" name="Grafik 11"/>
          <p:cNvPicPr>
            <a:picLocks noChangeAspect="1"/>
          </p:cNvPicPr>
          <p:nvPr/>
        </p:nvPicPr>
        <p:blipFill>
          <a:blip r:embed="rId4"/>
          <a:stretch>
            <a:fillRect/>
          </a:stretch>
        </p:blipFill>
        <p:spPr>
          <a:xfrm>
            <a:off x="1475488" y="3646381"/>
            <a:ext cx="742424" cy="454545"/>
          </a:xfrm>
          <a:prstGeom prst="rect">
            <a:avLst/>
          </a:prstGeom>
          <a:noFill/>
        </p:spPr>
      </p:pic>
      <p:pic>
        <p:nvPicPr>
          <p:cNvPr id="13" name="Grafik 12"/>
          <p:cNvPicPr>
            <a:picLocks noChangeAspect="1"/>
          </p:cNvPicPr>
          <p:nvPr/>
        </p:nvPicPr>
        <p:blipFill>
          <a:blip r:embed="rId5"/>
          <a:stretch>
            <a:fillRect/>
          </a:stretch>
        </p:blipFill>
        <p:spPr>
          <a:xfrm>
            <a:off x="1497519" y="4261205"/>
            <a:ext cx="689881" cy="522072"/>
          </a:xfrm>
          <a:prstGeom prst="rect">
            <a:avLst/>
          </a:prstGeom>
        </p:spPr>
      </p:pic>
    </p:spTree>
    <p:extLst>
      <p:ext uri="{BB962C8B-B14F-4D97-AF65-F5344CB8AC3E}">
        <p14:creationId xmlns:p14="http://schemas.microsoft.com/office/powerpoint/2010/main" val="136740906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521293" y="1161535"/>
            <a:ext cx="9144000" cy="904741"/>
          </a:xfrm>
        </p:spPr>
        <p:txBody>
          <a:bodyPr>
            <a:noAutofit/>
          </a:bodyPr>
          <a:lstStyle/>
          <a:p>
            <a:r>
              <a:rPr lang="de-DE" sz="2800" dirty="0" smtClean="0"/>
              <a:t>Analyse des Mitarbeiter*innen Verhaltens in Bezug auf Energie und Ressourcen</a:t>
            </a:r>
            <a:endParaRPr lang="de-DE" sz="2800" dirty="0"/>
          </a:p>
        </p:txBody>
      </p:sp>
      <p:pic>
        <p:nvPicPr>
          <p:cNvPr id="4" name="Grafik 3"/>
          <p:cNvPicPr>
            <a:picLocks noChangeAspect="1"/>
          </p:cNvPicPr>
          <p:nvPr/>
        </p:nvPicPr>
        <p:blipFill rotWithShape="1">
          <a:blip r:embed="rId2"/>
          <a:srcRect l="-10263" t="8912" r="10263" b="1603"/>
          <a:stretch/>
        </p:blipFill>
        <p:spPr>
          <a:xfrm>
            <a:off x="5904000" y="2736000"/>
            <a:ext cx="5796000" cy="3780000"/>
          </a:xfrm>
          <a:prstGeom prst="rect">
            <a:avLst/>
          </a:prstGeom>
        </p:spPr>
      </p:pic>
      <p:pic>
        <p:nvPicPr>
          <p:cNvPr id="5" name="Grafik 4"/>
          <p:cNvPicPr/>
          <p:nvPr/>
        </p:nvPicPr>
        <p:blipFill>
          <a:blip r:embed="rId3"/>
          <a:stretch>
            <a:fillRect/>
          </a:stretch>
        </p:blipFill>
        <p:spPr>
          <a:xfrm>
            <a:off x="233568" y="2125377"/>
            <a:ext cx="1913639" cy="2686050"/>
          </a:xfrm>
          <a:prstGeom prst="rect">
            <a:avLst/>
          </a:prstGeom>
        </p:spPr>
      </p:pic>
      <p:grpSp>
        <p:nvGrpSpPr>
          <p:cNvPr id="7" name="Group 13159"/>
          <p:cNvGrpSpPr/>
          <p:nvPr/>
        </p:nvGrpSpPr>
        <p:grpSpPr>
          <a:xfrm>
            <a:off x="1685389" y="3723814"/>
            <a:ext cx="2085949" cy="2792186"/>
            <a:chOff x="0" y="0"/>
            <a:chExt cx="4008121" cy="5344668"/>
          </a:xfrm>
        </p:grpSpPr>
        <p:pic>
          <p:nvPicPr>
            <p:cNvPr id="8" name="Picture 9090"/>
            <p:cNvPicPr/>
            <p:nvPr/>
          </p:nvPicPr>
          <p:blipFill>
            <a:blip r:embed="rId4"/>
            <a:stretch>
              <a:fillRect/>
            </a:stretch>
          </p:blipFill>
          <p:spPr>
            <a:xfrm>
              <a:off x="0" y="0"/>
              <a:ext cx="4008121" cy="2673096"/>
            </a:xfrm>
            <a:prstGeom prst="rect">
              <a:avLst/>
            </a:prstGeom>
          </p:spPr>
        </p:pic>
        <p:pic>
          <p:nvPicPr>
            <p:cNvPr id="9" name="Picture 9091"/>
            <p:cNvPicPr/>
            <p:nvPr/>
          </p:nvPicPr>
          <p:blipFill>
            <a:blip r:embed="rId5"/>
            <a:stretch>
              <a:fillRect/>
            </a:stretch>
          </p:blipFill>
          <p:spPr>
            <a:xfrm>
              <a:off x="0" y="2673096"/>
              <a:ext cx="4008121" cy="2671572"/>
            </a:xfrm>
            <a:prstGeom prst="rect">
              <a:avLst/>
            </a:prstGeom>
          </p:spPr>
        </p:pic>
      </p:grpSp>
      <p:sp>
        <p:nvSpPr>
          <p:cNvPr id="10" name="Pfeil nach rechts 9"/>
          <p:cNvSpPr/>
          <p:nvPr/>
        </p:nvSpPr>
        <p:spPr>
          <a:xfrm>
            <a:off x="3875828" y="3382422"/>
            <a:ext cx="3692465" cy="2438714"/>
          </a:xfrm>
          <a:prstGeom prst="rightArrow">
            <a:avLst/>
          </a:prstGeom>
          <a:solidFill>
            <a:srgbClr val="009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dirty="0"/>
              <a:t>Je nach Unternehmensbereich/ je nach Ressource fragen, </a:t>
            </a:r>
          </a:p>
          <a:p>
            <a:r>
              <a:rPr lang="de-DE" dirty="0"/>
              <a:t>was gut ist oder was noch besser sein könnte.</a:t>
            </a:r>
          </a:p>
          <a:p>
            <a:pPr algn="ctr"/>
            <a:endParaRPr lang="de-DE" dirty="0"/>
          </a:p>
        </p:txBody>
      </p:sp>
      <p:sp>
        <p:nvSpPr>
          <p:cNvPr id="6" name="Textfeld 5"/>
          <p:cNvSpPr txBox="1"/>
          <p:nvPr/>
        </p:nvSpPr>
        <p:spPr>
          <a:xfrm>
            <a:off x="9982995" y="6516000"/>
            <a:ext cx="1529586" cy="253916"/>
          </a:xfrm>
          <a:prstGeom prst="rect">
            <a:avLst/>
          </a:prstGeom>
          <a:noFill/>
        </p:spPr>
        <p:txBody>
          <a:bodyPr wrap="none" rtlCol="0">
            <a:spAutoFit/>
          </a:bodyPr>
          <a:lstStyle/>
          <a:p>
            <a:r>
              <a:rPr lang="de-DE" sz="1050" dirty="0" smtClean="0"/>
              <a:t>Quelle: </a:t>
            </a:r>
            <a:r>
              <a:rPr lang="de-DE" sz="1050" dirty="0" err="1" smtClean="0"/>
              <a:t>WertSicht</a:t>
            </a:r>
            <a:r>
              <a:rPr lang="de-DE" sz="1050" dirty="0" smtClean="0"/>
              <a:t> GmbH</a:t>
            </a:r>
            <a:endParaRPr lang="de-DE" sz="1050" dirty="0"/>
          </a:p>
        </p:txBody>
      </p:sp>
      <p:sp>
        <p:nvSpPr>
          <p:cNvPr id="11" name="Textfeld 10"/>
          <p:cNvSpPr txBox="1"/>
          <p:nvPr/>
        </p:nvSpPr>
        <p:spPr>
          <a:xfrm>
            <a:off x="112638" y="4811427"/>
            <a:ext cx="1529586" cy="253916"/>
          </a:xfrm>
          <a:prstGeom prst="rect">
            <a:avLst/>
          </a:prstGeom>
          <a:noFill/>
        </p:spPr>
        <p:txBody>
          <a:bodyPr wrap="none" rtlCol="0">
            <a:spAutoFit/>
          </a:bodyPr>
          <a:lstStyle/>
          <a:p>
            <a:r>
              <a:rPr lang="de-DE" sz="1050" dirty="0" smtClean="0"/>
              <a:t>Quelle: </a:t>
            </a:r>
            <a:r>
              <a:rPr lang="de-DE" sz="1050" dirty="0" err="1" smtClean="0"/>
              <a:t>WertSicht</a:t>
            </a:r>
            <a:r>
              <a:rPr lang="de-DE" sz="1050" dirty="0" smtClean="0"/>
              <a:t> GmbH</a:t>
            </a:r>
            <a:endParaRPr lang="de-DE" sz="1050" dirty="0"/>
          </a:p>
        </p:txBody>
      </p:sp>
      <p:sp>
        <p:nvSpPr>
          <p:cNvPr id="12" name="Textfeld 11"/>
          <p:cNvSpPr txBox="1"/>
          <p:nvPr/>
        </p:nvSpPr>
        <p:spPr>
          <a:xfrm>
            <a:off x="1959919" y="6523927"/>
            <a:ext cx="1915909" cy="253916"/>
          </a:xfrm>
          <a:prstGeom prst="rect">
            <a:avLst/>
          </a:prstGeom>
          <a:noFill/>
        </p:spPr>
        <p:txBody>
          <a:bodyPr wrap="none" rtlCol="0">
            <a:spAutoFit/>
          </a:bodyPr>
          <a:lstStyle/>
          <a:p>
            <a:r>
              <a:rPr lang="de-DE" sz="1050" dirty="0" smtClean="0"/>
              <a:t>Quelle: B.A.U.M. </a:t>
            </a:r>
            <a:r>
              <a:rPr lang="de-DE" sz="1050" dirty="0" err="1" smtClean="0"/>
              <a:t>Consult</a:t>
            </a:r>
            <a:r>
              <a:rPr lang="de-DE" sz="1050" dirty="0" smtClean="0"/>
              <a:t> GmbH</a:t>
            </a:r>
            <a:endParaRPr lang="de-DE" sz="1050" dirty="0"/>
          </a:p>
        </p:txBody>
      </p:sp>
    </p:spTree>
    <p:extLst>
      <p:ext uri="{BB962C8B-B14F-4D97-AF65-F5344CB8AC3E}">
        <p14:creationId xmlns:p14="http://schemas.microsoft.com/office/powerpoint/2010/main" val="186668944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052900" y="1139832"/>
            <a:ext cx="10099964" cy="904741"/>
          </a:xfrm>
        </p:spPr>
        <p:txBody>
          <a:bodyPr>
            <a:noAutofit/>
          </a:bodyPr>
          <a:lstStyle/>
          <a:p>
            <a:r>
              <a:rPr lang="de-DE" sz="2800" dirty="0"/>
              <a:t>Wo im Unternehmen </a:t>
            </a:r>
            <a:r>
              <a:rPr lang="de-DE" sz="2800" dirty="0" smtClean="0"/>
              <a:t>werden </a:t>
            </a:r>
            <a:br>
              <a:rPr lang="de-DE" sz="2800" dirty="0" smtClean="0"/>
            </a:br>
            <a:r>
              <a:rPr lang="de-DE" sz="2800" dirty="0" smtClean="0"/>
              <a:t>Mitarbeiter*innen wie beteiligt?</a:t>
            </a:r>
            <a:endParaRPr lang="de-DE" sz="2800" dirty="0"/>
          </a:p>
        </p:txBody>
      </p:sp>
      <p:sp>
        <p:nvSpPr>
          <p:cNvPr id="4" name="Ellipse 3"/>
          <p:cNvSpPr/>
          <p:nvPr/>
        </p:nvSpPr>
        <p:spPr>
          <a:xfrm>
            <a:off x="4380790" y="3403088"/>
            <a:ext cx="2469046" cy="1332198"/>
          </a:xfrm>
          <a:prstGeom prst="ellipse">
            <a:avLst/>
          </a:prstGeom>
          <a:noFill/>
          <a:ln w="38100">
            <a:solidFill>
              <a:srgbClr val="006C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Wo wird wie beteiligt?</a:t>
            </a:r>
            <a:endParaRPr lang="de-DE" dirty="0">
              <a:solidFill>
                <a:schemeClr val="tx1"/>
              </a:solidFill>
            </a:endParaRPr>
          </a:p>
        </p:txBody>
      </p:sp>
      <p:sp>
        <p:nvSpPr>
          <p:cNvPr id="5" name="Ellipse 4"/>
          <p:cNvSpPr/>
          <p:nvPr/>
        </p:nvSpPr>
        <p:spPr>
          <a:xfrm>
            <a:off x="7670997" y="2174421"/>
            <a:ext cx="1834243" cy="993321"/>
          </a:xfrm>
          <a:prstGeom prst="ellipse">
            <a:avLst/>
          </a:prstGeom>
          <a:noFill/>
          <a:ln w="38100">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Produktion 1</a:t>
            </a:r>
            <a:endParaRPr lang="de-DE" dirty="0">
              <a:solidFill>
                <a:schemeClr val="tx1"/>
              </a:solidFill>
            </a:endParaRPr>
          </a:p>
        </p:txBody>
      </p:sp>
      <p:sp>
        <p:nvSpPr>
          <p:cNvPr id="6" name="Ellipse 5"/>
          <p:cNvSpPr/>
          <p:nvPr/>
        </p:nvSpPr>
        <p:spPr>
          <a:xfrm>
            <a:off x="9772945" y="3728358"/>
            <a:ext cx="1967297" cy="1006928"/>
          </a:xfrm>
          <a:prstGeom prst="ellipse">
            <a:avLst/>
          </a:prstGeom>
          <a:noFill/>
          <a:ln w="38100">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Produktion 2</a:t>
            </a:r>
            <a:endParaRPr lang="de-DE" dirty="0">
              <a:solidFill>
                <a:schemeClr val="tx1"/>
              </a:solidFill>
            </a:endParaRPr>
          </a:p>
        </p:txBody>
      </p:sp>
      <p:sp>
        <p:nvSpPr>
          <p:cNvPr id="7" name="Ellipse 6"/>
          <p:cNvSpPr/>
          <p:nvPr/>
        </p:nvSpPr>
        <p:spPr>
          <a:xfrm>
            <a:off x="6744350" y="4706971"/>
            <a:ext cx="1853293" cy="776973"/>
          </a:xfrm>
          <a:prstGeom prst="ellipse">
            <a:avLst/>
          </a:prstGeom>
          <a:noFill/>
          <a:ln w="38100">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Verwaltung</a:t>
            </a:r>
            <a:endParaRPr lang="de-DE" dirty="0">
              <a:solidFill>
                <a:schemeClr val="tx1"/>
              </a:solidFill>
            </a:endParaRPr>
          </a:p>
        </p:txBody>
      </p:sp>
      <p:sp>
        <p:nvSpPr>
          <p:cNvPr id="8" name="Ellipse 7"/>
          <p:cNvSpPr/>
          <p:nvPr/>
        </p:nvSpPr>
        <p:spPr>
          <a:xfrm>
            <a:off x="938893" y="4427514"/>
            <a:ext cx="1595408" cy="815830"/>
          </a:xfrm>
          <a:prstGeom prst="ellipse">
            <a:avLst/>
          </a:prstGeom>
          <a:noFill/>
          <a:ln w="38100">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L</a:t>
            </a:r>
            <a:r>
              <a:rPr lang="de-DE" dirty="0" smtClean="0">
                <a:solidFill>
                  <a:schemeClr val="tx1"/>
                </a:solidFill>
              </a:rPr>
              <a:t>ager</a:t>
            </a:r>
            <a:endParaRPr lang="de-DE" dirty="0">
              <a:solidFill>
                <a:schemeClr val="tx1"/>
              </a:solidFill>
            </a:endParaRPr>
          </a:p>
        </p:txBody>
      </p:sp>
      <p:sp>
        <p:nvSpPr>
          <p:cNvPr id="9" name="Ellipse 8"/>
          <p:cNvSpPr/>
          <p:nvPr/>
        </p:nvSpPr>
        <p:spPr>
          <a:xfrm>
            <a:off x="2147206" y="2366288"/>
            <a:ext cx="1858737" cy="801454"/>
          </a:xfrm>
          <a:prstGeom prst="ellipse">
            <a:avLst/>
          </a:prstGeom>
          <a:noFill/>
          <a:ln w="38100">
            <a:solidFill>
              <a:srgbClr val="009F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Fuhrpark</a:t>
            </a:r>
            <a:endParaRPr lang="de-DE" dirty="0">
              <a:solidFill>
                <a:schemeClr val="tx1"/>
              </a:solidFill>
            </a:endParaRPr>
          </a:p>
        </p:txBody>
      </p:sp>
      <p:sp>
        <p:nvSpPr>
          <p:cNvPr id="10" name="Textfeld 9"/>
          <p:cNvSpPr txBox="1"/>
          <p:nvPr/>
        </p:nvSpPr>
        <p:spPr>
          <a:xfrm>
            <a:off x="7670997" y="3218042"/>
            <a:ext cx="1971822" cy="646331"/>
          </a:xfrm>
          <a:prstGeom prst="rect">
            <a:avLst/>
          </a:prstGeom>
          <a:noFill/>
        </p:spPr>
        <p:txBody>
          <a:bodyPr wrap="none" rtlCol="0">
            <a:spAutoFit/>
          </a:bodyPr>
          <a:lstStyle/>
          <a:p>
            <a:r>
              <a:rPr lang="de-DE" dirty="0" smtClean="0"/>
              <a:t>Meister-Gespräche</a:t>
            </a:r>
          </a:p>
          <a:p>
            <a:r>
              <a:rPr lang="de-DE" dirty="0" smtClean="0"/>
              <a:t>Mecker-Stunde</a:t>
            </a:r>
            <a:endParaRPr lang="de-DE" dirty="0"/>
          </a:p>
        </p:txBody>
      </p:sp>
      <p:sp>
        <p:nvSpPr>
          <p:cNvPr id="11" name="Textfeld 10"/>
          <p:cNvSpPr txBox="1"/>
          <p:nvPr/>
        </p:nvSpPr>
        <p:spPr>
          <a:xfrm>
            <a:off x="9631363" y="4821272"/>
            <a:ext cx="2560637" cy="1200329"/>
          </a:xfrm>
          <a:prstGeom prst="rect">
            <a:avLst/>
          </a:prstGeom>
          <a:noFill/>
        </p:spPr>
        <p:txBody>
          <a:bodyPr wrap="none" rtlCol="0">
            <a:spAutoFit/>
          </a:bodyPr>
          <a:lstStyle/>
          <a:p>
            <a:r>
              <a:rPr lang="de-DE" dirty="0" smtClean="0"/>
              <a:t>Einweisungsmodul</a:t>
            </a:r>
          </a:p>
          <a:p>
            <a:r>
              <a:rPr lang="de-DE" dirty="0" smtClean="0"/>
              <a:t>5-Minuten Gespräche</a:t>
            </a:r>
          </a:p>
          <a:p>
            <a:r>
              <a:rPr lang="de-DE" dirty="0" smtClean="0"/>
              <a:t>Pinnwand „Gut/schlecht“</a:t>
            </a:r>
          </a:p>
          <a:p>
            <a:endParaRPr lang="de-DE" dirty="0"/>
          </a:p>
        </p:txBody>
      </p:sp>
      <p:sp>
        <p:nvSpPr>
          <p:cNvPr id="12" name="Textfeld 11"/>
          <p:cNvSpPr txBox="1"/>
          <p:nvPr/>
        </p:nvSpPr>
        <p:spPr>
          <a:xfrm>
            <a:off x="7331769" y="5458278"/>
            <a:ext cx="1936299" cy="646331"/>
          </a:xfrm>
          <a:prstGeom prst="rect">
            <a:avLst/>
          </a:prstGeom>
          <a:noFill/>
        </p:spPr>
        <p:txBody>
          <a:bodyPr wrap="none" rtlCol="0">
            <a:spAutoFit/>
          </a:bodyPr>
          <a:lstStyle/>
          <a:p>
            <a:r>
              <a:rPr lang="de-DE" dirty="0" smtClean="0"/>
              <a:t>Intranet</a:t>
            </a:r>
          </a:p>
          <a:p>
            <a:r>
              <a:rPr lang="de-DE" dirty="0" smtClean="0"/>
              <a:t>Einweisungsmodul</a:t>
            </a:r>
            <a:endParaRPr lang="de-DE" dirty="0"/>
          </a:p>
        </p:txBody>
      </p:sp>
      <p:sp>
        <p:nvSpPr>
          <p:cNvPr id="13" name="Textfeld 12"/>
          <p:cNvSpPr txBox="1"/>
          <p:nvPr/>
        </p:nvSpPr>
        <p:spPr>
          <a:xfrm>
            <a:off x="1198373" y="5302787"/>
            <a:ext cx="1673022" cy="646331"/>
          </a:xfrm>
          <a:prstGeom prst="rect">
            <a:avLst/>
          </a:prstGeom>
          <a:noFill/>
        </p:spPr>
        <p:txBody>
          <a:bodyPr wrap="none" rtlCol="0">
            <a:spAutoFit/>
          </a:bodyPr>
          <a:lstStyle/>
          <a:p>
            <a:r>
              <a:rPr lang="de-DE" dirty="0" smtClean="0"/>
              <a:t>Schwarzes Brett</a:t>
            </a:r>
          </a:p>
          <a:p>
            <a:r>
              <a:rPr lang="de-DE" dirty="0" smtClean="0"/>
              <a:t>MA-Zeitschrift</a:t>
            </a:r>
            <a:endParaRPr lang="de-DE" dirty="0"/>
          </a:p>
        </p:txBody>
      </p:sp>
      <p:sp>
        <p:nvSpPr>
          <p:cNvPr id="14" name="Textfeld 13"/>
          <p:cNvSpPr txBox="1"/>
          <p:nvPr/>
        </p:nvSpPr>
        <p:spPr>
          <a:xfrm>
            <a:off x="1551777" y="3159216"/>
            <a:ext cx="2904000" cy="369332"/>
          </a:xfrm>
          <a:prstGeom prst="rect">
            <a:avLst/>
          </a:prstGeom>
          <a:noFill/>
        </p:spPr>
        <p:txBody>
          <a:bodyPr wrap="none" rtlCol="0">
            <a:spAutoFit/>
          </a:bodyPr>
          <a:lstStyle/>
          <a:p>
            <a:r>
              <a:rPr lang="de-DE" dirty="0" smtClean="0"/>
              <a:t>Gespräche vor Schichtbeginn</a:t>
            </a:r>
            <a:endParaRPr lang="de-DE" dirty="0"/>
          </a:p>
        </p:txBody>
      </p:sp>
      <p:cxnSp>
        <p:nvCxnSpPr>
          <p:cNvPr id="16" name="Gerader Verbinder 15"/>
          <p:cNvCxnSpPr/>
          <p:nvPr/>
        </p:nvCxnSpPr>
        <p:spPr>
          <a:xfrm>
            <a:off x="3927021" y="2991114"/>
            <a:ext cx="930729" cy="550093"/>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Gerader Verbinder 17"/>
          <p:cNvCxnSpPr>
            <a:endCxn id="6" idx="2"/>
          </p:cNvCxnSpPr>
          <p:nvPr/>
        </p:nvCxnSpPr>
        <p:spPr>
          <a:xfrm>
            <a:off x="6875273" y="4051837"/>
            <a:ext cx="2897672" cy="179985"/>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Gerader Verbinder 19"/>
          <p:cNvCxnSpPr/>
          <p:nvPr/>
        </p:nvCxnSpPr>
        <p:spPr>
          <a:xfrm flipV="1">
            <a:off x="6362609" y="2922063"/>
            <a:ext cx="1380209" cy="610245"/>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Gerader Verbinder 21"/>
          <p:cNvCxnSpPr/>
          <p:nvPr/>
        </p:nvCxnSpPr>
        <p:spPr>
          <a:xfrm flipV="1">
            <a:off x="2534301" y="4161364"/>
            <a:ext cx="1846489" cy="508607"/>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p:cNvCxnSpPr/>
          <p:nvPr/>
        </p:nvCxnSpPr>
        <p:spPr>
          <a:xfrm>
            <a:off x="6636623" y="4476439"/>
            <a:ext cx="392542" cy="321195"/>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73591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1"/>
          <p:cNvSpPr>
            <a:spLocks noGrp="1"/>
          </p:cNvSpPr>
          <p:nvPr>
            <p:ph type="ctrTitle"/>
          </p:nvPr>
        </p:nvSpPr>
        <p:spPr/>
        <p:txBody>
          <a:bodyPr>
            <a:noAutofit/>
          </a:bodyPr>
          <a:lstStyle/>
          <a:p>
            <a:r>
              <a:rPr lang="de-DE" sz="2800" dirty="0" smtClean="0"/>
              <a:t>Wie integriert man „Mehr Beteiligung“ in Beratungsprozesse in Energie- und Ressourceneffizienz?</a:t>
            </a:r>
            <a:endParaRPr lang="de-DE" sz="2800" dirty="0"/>
          </a:p>
        </p:txBody>
      </p:sp>
      <p:sp>
        <p:nvSpPr>
          <p:cNvPr id="14" name="Rechteck 13"/>
          <p:cNvSpPr/>
          <p:nvPr/>
        </p:nvSpPr>
        <p:spPr>
          <a:xfrm>
            <a:off x="73959" y="73959"/>
            <a:ext cx="3119717" cy="9547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Arial Narrow" panose="020B0606020202030204" pitchFamily="34" charset="0"/>
            </a:endParaRPr>
          </a:p>
        </p:txBody>
      </p:sp>
      <p:graphicFrame>
        <p:nvGraphicFramePr>
          <p:cNvPr id="2" name="Diagramm 1"/>
          <p:cNvGraphicFramePr/>
          <p:nvPr>
            <p:extLst>
              <p:ext uri="{D42A27DB-BD31-4B8C-83A1-F6EECF244321}">
                <p14:modId xmlns:p14="http://schemas.microsoft.com/office/powerpoint/2010/main" val="2476726241"/>
              </p:ext>
            </p:extLst>
          </p:nvPr>
        </p:nvGraphicFramePr>
        <p:xfrm>
          <a:off x="213946" y="2243205"/>
          <a:ext cx="11652069" cy="20881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feld 2"/>
          <p:cNvSpPr txBox="1"/>
          <p:nvPr/>
        </p:nvSpPr>
        <p:spPr>
          <a:xfrm>
            <a:off x="1633817" y="2400300"/>
            <a:ext cx="9311139" cy="369332"/>
          </a:xfrm>
          <a:prstGeom prst="rect">
            <a:avLst/>
          </a:prstGeom>
          <a:noFill/>
        </p:spPr>
        <p:txBody>
          <a:bodyPr wrap="none" rtlCol="0">
            <a:spAutoFit/>
          </a:bodyPr>
          <a:lstStyle/>
          <a:p>
            <a:r>
              <a:rPr lang="de-DE" b="1" dirty="0"/>
              <a:t>- Analog des Beratungsablaufs nach VDI</a:t>
            </a:r>
            <a:r>
              <a:rPr lang="de-DE" dirty="0"/>
              <a:t> </a:t>
            </a:r>
            <a:r>
              <a:rPr lang="de-DE" b="1" dirty="0"/>
              <a:t>4075</a:t>
            </a:r>
            <a:r>
              <a:rPr lang="de-DE" dirty="0"/>
              <a:t> – Produktionsintegrierter Umweltschutz (PIUS) </a:t>
            </a:r>
          </a:p>
        </p:txBody>
      </p:sp>
      <p:graphicFrame>
        <p:nvGraphicFramePr>
          <p:cNvPr id="12" name="Diagramm 11"/>
          <p:cNvGraphicFramePr/>
          <p:nvPr>
            <p:extLst>
              <p:ext uri="{D42A27DB-BD31-4B8C-83A1-F6EECF244321}">
                <p14:modId xmlns:p14="http://schemas.microsoft.com/office/powerpoint/2010/main" val="950846277"/>
              </p:ext>
            </p:extLst>
          </p:nvPr>
        </p:nvGraphicFramePr>
        <p:xfrm>
          <a:off x="213360" y="3198284"/>
          <a:ext cx="11765280" cy="207792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5" name="Diagramm 14"/>
          <p:cNvGraphicFramePr/>
          <p:nvPr>
            <p:extLst>
              <p:ext uri="{D42A27DB-BD31-4B8C-83A1-F6EECF244321}">
                <p14:modId xmlns:p14="http://schemas.microsoft.com/office/powerpoint/2010/main" val="3070329785"/>
              </p:ext>
            </p:extLst>
          </p:nvPr>
        </p:nvGraphicFramePr>
        <p:xfrm>
          <a:off x="269673" y="4160502"/>
          <a:ext cx="11765280" cy="2077925"/>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6" name="Textfeld 5"/>
          <p:cNvSpPr txBox="1"/>
          <p:nvPr/>
        </p:nvSpPr>
        <p:spPr>
          <a:xfrm>
            <a:off x="4538444" y="4037192"/>
            <a:ext cx="2919369" cy="400110"/>
          </a:xfrm>
          <a:prstGeom prst="rect">
            <a:avLst/>
          </a:prstGeom>
          <a:solidFill>
            <a:srgbClr val="009FE3"/>
          </a:solidFill>
        </p:spPr>
        <p:txBody>
          <a:bodyPr wrap="square" rtlCol="0">
            <a:spAutoFit/>
          </a:bodyPr>
          <a:lstStyle/>
          <a:p>
            <a:pPr algn="ctr"/>
            <a:r>
              <a:rPr lang="de-DE" sz="2000" b="1" dirty="0" smtClean="0">
                <a:solidFill>
                  <a:schemeClr val="bg1"/>
                </a:solidFill>
              </a:rPr>
              <a:t>Kurz und knapp…</a:t>
            </a:r>
          </a:p>
        </p:txBody>
      </p:sp>
    </p:spTree>
    <p:extLst>
      <p:ext uri="{BB962C8B-B14F-4D97-AF65-F5344CB8AC3E}">
        <p14:creationId xmlns:p14="http://schemas.microsoft.com/office/powerpoint/2010/main" val="2283280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Graphic spid="15" grpId="0">
        <p:bldAsOne/>
      </p:bldGraphic>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427018" y="924142"/>
            <a:ext cx="9144000" cy="904741"/>
          </a:xfrm>
        </p:spPr>
        <p:txBody>
          <a:bodyPr>
            <a:normAutofit/>
          </a:bodyPr>
          <a:lstStyle/>
          <a:p>
            <a:r>
              <a:rPr lang="de-DE" sz="2800" dirty="0" smtClean="0"/>
              <a:t>Wie wird derzeit Beteiligung wo gelebt?</a:t>
            </a:r>
            <a:endParaRPr lang="de-DE" sz="2800" dirty="0"/>
          </a:p>
        </p:txBody>
      </p:sp>
      <p:sp>
        <p:nvSpPr>
          <p:cNvPr id="4" name="Rechteck 3"/>
          <p:cNvSpPr/>
          <p:nvPr/>
        </p:nvSpPr>
        <p:spPr>
          <a:xfrm>
            <a:off x="1628504" y="2246811"/>
            <a:ext cx="8612777" cy="4319451"/>
          </a:xfrm>
          <a:prstGeom prst="rect">
            <a:avLst/>
          </a:prstGeom>
          <a:solidFill>
            <a:srgbClr val="A9A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Ellipse 4"/>
          <p:cNvSpPr/>
          <p:nvPr/>
        </p:nvSpPr>
        <p:spPr>
          <a:xfrm>
            <a:off x="2425338" y="2373085"/>
            <a:ext cx="2238103" cy="914400"/>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Informieren und Interesse</a:t>
            </a:r>
            <a:endParaRPr lang="de-DE" dirty="0">
              <a:solidFill>
                <a:schemeClr val="tx1"/>
              </a:solidFill>
            </a:endParaRPr>
          </a:p>
        </p:txBody>
      </p:sp>
      <p:sp>
        <p:nvSpPr>
          <p:cNvPr id="6" name="Ellipse 5"/>
          <p:cNvSpPr/>
          <p:nvPr/>
        </p:nvSpPr>
        <p:spPr>
          <a:xfrm>
            <a:off x="4976948" y="2373085"/>
            <a:ext cx="2238103" cy="91440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Einbinden</a:t>
            </a:r>
            <a:endParaRPr lang="de-DE" dirty="0">
              <a:solidFill>
                <a:schemeClr val="tx1"/>
              </a:solidFill>
            </a:endParaRPr>
          </a:p>
        </p:txBody>
      </p:sp>
      <p:sp>
        <p:nvSpPr>
          <p:cNvPr id="7" name="Ellipse 6"/>
          <p:cNvSpPr/>
          <p:nvPr/>
        </p:nvSpPr>
        <p:spPr>
          <a:xfrm>
            <a:off x="7528558" y="2373085"/>
            <a:ext cx="2355670" cy="9144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Verantwortung übertragen</a:t>
            </a:r>
            <a:endParaRPr lang="de-DE" dirty="0">
              <a:solidFill>
                <a:schemeClr val="tx1"/>
              </a:solidFill>
            </a:endParaRPr>
          </a:p>
        </p:txBody>
      </p:sp>
      <p:sp>
        <p:nvSpPr>
          <p:cNvPr id="8" name="Rechteck 7"/>
          <p:cNvSpPr/>
          <p:nvPr/>
        </p:nvSpPr>
        <p:spPr>
          <a:xfrm>
            <a:off x="1010194" y="3413758"/>
            <a:ext cx="1524000" cy="635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Produktion 1</a:t>
            </a:r>
            <a:endParaRPr lang="de-DE" dirty="0">
              <a:solidFill>
                <a:schemeClr val="tx1"/>
              </a:solidFill>
            </a:endParaRPr>
          </a:p>
        </p:txBody>
      </p:sp>
      <p:sp>
        <p:nvSpPr>
          <p:cNvPr id="9" name="Rechteck 8"/>
          <p:cNvSpPr/>
          <p:nvPr/>
        </p:nvSpPr>
        <p:spPr>
          <a:xfrm>
            <a:off x="1010194" y="4202289"/>
            <a:ext cx="1524000" cy="635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Produktion 2</a:t>
            </a:r>
          </a:p>
        </p:txBody>
      </p:sp>
      <p:sp>
        <p:nvSpPr>
          <p:cNvPr id="10" name="Rechteck 9"/>
          <p:cNvSpPr/>
          <p:nvPr/>
        </p:nvSpPr>
        <p:spPr>
          <a:xfrm>
            <a:off x="1010194" y="4990820"/>
            <a:ext cx="1524000" cy="635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Verwaltung</a:t>
            </a:r>
          </a:p>
        </p:txBody>
      </p:sp>
      <p:sp>
        <p:nvSpPr>
          <p:cNvPr id="11" name="Rechteck 10"/>
          <p:cNvSpPr/>
          <p:nvPr/>
        </p:nvSpPr>
        <p:spPr>
          <a:xfrm>
            <a:off x="2965268" y="3416220"/>
            <a:ext cx="1524000" cy="635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Schwarzes Brett</a:t>
            </a:r>
            <a:endParaRPr lang="de-DE" dirty="0">
              <a:solidFill>
                <a:schemeClr val="tx1"/>
              </a:solidFill>
            </a:endParaRPr>
          </a:p>
        </p:txBody>
      </p:sp>
      <p:sp>
        <p:nvSpPr>
          <p:cNvPr id="12" name="Rechteck 11"/>
          <p:cNvSpPr/>
          <p:nvPr/>
        </p:nvSpPr>
        <p:spPr>
          <a:xfrm>
            <a:off x="2965268" y="4291146"/>
            <a:ext cx="1524000" cy="635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Intranet</a:t>
            </a:r>
            <a:endParaRPr lang="de-DE" dirty="0">
              <a:solidFill>
                <a:schemeClr val="tx1"/>
              </a:solidFill>
            </a:endParaRPr>
          </a:p>
        </p:txBody>
      </p:sp>
      <p:sp>
        <p:nvSpPr>
          <p:cNvPr id="13" name="Rechteck 12"/>
          <p:cNvSpPr/>
          <p:nvPr/>
        </p:nvSpPr>
        <p:spPr>
          <a:xfrm>
            <a:off x="5333999" y="4306959"/>
            <a:ext cx="1524000" cy="635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Wochen-Meeting</a:t>
            </a:r>
            <a:endParaRPr lang="de-DE" dirty="0">
              <a:solidFill>
                <a:schemeClr val="tx1"/>
              </a:solidFill>
            </a:endParaRPr>
          </a:p>
        </p:txBody>
      </p:sp>
      <p:sp>
        <p:nvSpPr>
          <p:cNvPr id="14" name="Rechteck 13"/>
          <p:cNvSpPr/>
          <p:nvPr/>
        </p:nvSpPr>
        <p:spPr>
          <a:xfrm>
            <a:off x="1010194" y="5778541"/>
            <a:ext cx="1524000" cy="635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Umfeld</a:t>
            </a:r>
            <a:endParaRPr lang="de-DE" dirty="0">
              <a:solidFill>
                <a:schemeClr val="tx1"/>
              </a:solidFill>
            </a:endParaRPr>
          </a:p>
        </p:txBody>
      </p:sp>
      <p:sp>
        <p:nvSpPr>
          <p:cNvPr id="15" name="Rechteck 14"/>
          <p:cNvSpPr/>
          <p:nvPr/>
        </p:nvSpPr>
        <p:spPr>
          <a:xfrm>
            <a:off x="5333999" y="5778541"/>
            <a:ext cx="1524000" cy="635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Aktion </a:t>
            </a:r>
          </a:p>
          <a:p>
            <a:pPr algn="ctr"/>
            <a:r>
              <a:rPr lang="de-DE" dirty="0" smtClean="0">
                <a:solidFill>
                  <a:schemeClr val="tx1"/>
                </a:solidFill>
              </a:rPr>
              <a:t>„Fahr-Rad“</a:t>
            </a:r>
            <a:endParaRPr lang="de-DE" dirty="0">
              <a:solidFill>
                <a:schemeClr val="tx1"/>
              </a:solidFill>
            </a:endParaRPr>
          </a:p>
        </p:txBody>
      </p:sp>
    </p:spTree>
    <p:extLst>
      <p:ext uri="{BB962C8B-B14F-4D97-AF65-F5344CB8AC3E}">
        <p14:creationId xmlns:p14="http://schemas.microsoft.com/office/powerpoint/2010/main" val="41425947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482436" y="901929"/>
            <a:ext cx="9144000" cy="904741"/>
          </a:xfrm>
        </p:spPr>
        <p:txBody>
          <a:bodyPr>
            <a:normAutofit/>
          </a:bodyPr>
          <a:lstStyle/>
          <a:p>
            <a:r>
              <a:rPr lang="de-DE" sz="2800" dirty="0" smtClean="0"/>
              <a:t>Maßnahmenentwicklung - Beispiel</a:t>
            </a:r>
            <a:endParaRPr lang="de-DE" sz="2800" dirty="0"/>
          </a:p>
        </p:txBody>
      </p:sp>
      <p:graphicFrame>
        <p:nvGraphicFramePr>
          <p:cNvPr id="3" name="Tabelle 2"/>
          <p:cNvGraphicFramePr>
            <a:graphicFrameLocks noGrp="1"/>
          </p:cNvGraphicFramePr>
          <p:nvPr>
            <p:extLst/>
          </p:nvPr>
        </p:nvGraphicFramePr>
        <p:xfrm>
          <a:off x="883102" y="2564794"/>
          <a:ext cx="10474779" cy="3581400"/>
        </p:xfrm>
        <a:graphic>
          <a:graphicData uri="http://schemas.openxmlformats.org/drawingml/2006/table">
            <a:tbl>
              <a:tblPr firstRow="1" bandRow="1">
                <a:tableStyleId>{5C22544A-7EE6-4342-B048-85BDC9FD1C3A}</a:tableStyleId>
              </a:tblPr>
              <a:tblGrid>
                <a:gridCol w="3491593"/>
                <a:gridCol w="3056164"/>
                <a:gridCol w="3927022"/>
              </a:tblGrid>
              <a:tr h="370840">
                <a:tc>
                  <a:txBody>
                    <a:bodyPr/>
                    <a:lstStyle/>
                    <a:p>
                      <a:endParaRPr lang="de-DE" dirty="0"/>
                    </a:p>
                  </a:txBody>
                  <a:tcPr>
                    <a:solidFill>
                      <a:srgbClr val="006CB1"/>
                    </a:solidFill>
                  </a:tcPr>
                </a:tc>
                <a:tc>
                  <a:txBody>
                    <a:bodyPr/>
                    <a:lstStyle/>
                    <a:p>
                      <a:r>
                        <a:rPr lang="de-DE" dirty="0" smtClean="0"/>
                        <a:t>Richtig heizen und lüften</a:t>
                      </a:r>
                      <a:endParaRPr lang="de-DE" dirty="0"/>
                    </a:p>
                  </a:txBody>
                  <a:tcPr>
                    <a:solidFill>
                      <a:srgbClr val="006CB1"/>
                    </a:solidFill>
                  </a:tcPr>
                </a:tc>
                <a:tc>
                  <a:txBody>
                    <a:bodyPr/>
                    <a:lstStyle/>
                    <a:p>
                      <a:r>
                        <a:rPr lang="de-DE" dirty="0" smtClean="0"/>
                        <a:t>Neues Abfallkonzept</a:t>
                      </a:r>
                      <a:endParaRPr lang="de-DE" dirty="0"/>
                    </a:p>
                  </a:txBody>
                  <a:tcPr>
                    <a:solidFill>
                      <a:srgbClr val="006CB1"/>
                    </a:solidFill>
                  </a:tcPr>
                </a:tc>
              </a:tr>
              <a:tr h="370840">
                <a:tc>
                  <a:txBody>
                    <a:bodyPr/>
                    <a:lstStyle/>
                    <a:p>
                      <a:r>
                        <a:rPr lang="de-DE" b="1" dirty="0" smtClean="0"/>
                        <a:t>Interesse wecken und Informieren</a:t>
                      </a:r>
                      <a:endParaRPr lang="de-DE" b="1" dirty="0"/>
                    </a:p>
                  </a:txBody>
                  <a:tcPr>
                    <a:solidFill>
                      <a:srgbClr val="86BC24"/>
                    </a:solidFill>
                  </a:tcPr>
                </a:tc>
                <a:tc>
                  <a:txBody>
                    <a:bodyPr/>
                    <a:lstStyle/>
                    <a:p>
                      <a:r>
                        <a:rPr lang="de-DE" dirty="0" smtClean="0"/>
                        <a:t>E-Mail,</a:t>
                      </a:r>
                      <a:r>
                        <a:rPr lang="de-DE" baseline="0" dirty="0" smtClean="0"/>
                        <a:t> Aushang, Poster</a:t>
                      </a:r>
                      <a:endParaRPr lang="de-DE" dirty="0"/>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smtClean="0"/>
                        <a:t>E-Mail,</a:t>
                      </a:r>
                      <a:r>
                        <a:rPr lang="de-DE" baseline="0" dirty="0" smtClean="0"/>
                        <a:t> Aushang, Poster</a:t>
                      </a:r>
                      <a:endParaRPr lang="de-DE" dirty="0" smtClean="0"/>
                    </a:p>
                    <a:p>
                      <a:endParaRPr lang="de-DE" dirty="0"/>
                    </a:p>
                  </a:txBody>
                  <a:tcPr>
                    <a:noFill/>
                  </a:tcPr>
                </a:tc>
              </a:tr>
              <a:tr h="370840">
                <a:tc>
                  <a:txBody>
                    <a:bodyPr/>
                    <a:lstStyle/>
                    <a:p>
                      <a:endParaRPr lang="de-DE" dirty="0"/>
                    </a:p>
                  </a:txBody>
                  <a:tcPr/>
                </a:tc>
                <a:tc>
                  <a:txBody>
                    <a:bodyPr/>
                    <a:lstStyle/>
                    <a:p>
                      <a:endParaRPr lang="de-DE" dirty="0"/>
                    </a:p>
                  </a:txBody>
                  <a:tcPr/>
                </a:tc>
                <a:tc>
                  <a:txBody>
                    <a:bodyPr/>
                    <a:lstStyle/>
                    <a:p>
                      <a:endParaRPr lang="de-DE"/>
                    </a:p>
                  </a:txBody>
                  <a:tcPr/>
                </a:tc>
              </a:tr>
              <a:tr h="370840">
                <a:tc>
                  <a:txBody>
                    <a:bodyPr/>
                    <a:lstStyle/>
                    <a:p>
                      <a:r>
                        <a:rPr lang="de-DE" b="1" dirty="0" smtClean="0"/>
                        <a:t>Einbinden mit Feedback und Aktionen</a:t>
                      </a:r>
                      <a:endParaRPr lang="de-DE" b="1" dirty="0"/>
                    </a:p>
                  </a:txBody>
                  <a:tcPr>
                    <a:solidFill>
                      <a:srgbClr val="86BC24"/>
                    </a:solidFill>
                  </a:tcPr>
                </a:tc>
                <a:tc>
                  <a:txBody>
                    <a:bodyPr/>
                    <a:lstStyle/>
                    <a:p>
                      <a:r>
                        <a:rPr lang="de-DE" dirty="0" smtClean="0"/>
                        <a:t>Schulung/Begehung zum Thema „Stoßlüften“</a:t>
                      </a:r>
                      <a:endParaRPr lang="de-DE" dirty="0"/>
                    </a:p>
                  </a:txBody>
                  <a:tcPr>
                    <a:noFill/>
                  </a:tcPr>
                </a:tc>
                <a:tc>
                  <a:txBody>
                    <a:bodyPr/>
                    <a:lstStyle/>
                    <a:p>
                      <a:r>
                        <a:rPr lang="de-DE" dirty="0" smtClean="0"/>
                        <a:t>Schulung/Begehung/Turnusgespräche</a:t>
                      </a:r>
                    </a:p>
                    <a:p>
                      <a:endParaRPr lang="de-DE" dirty="0" smtClean="0"/>
                    </a:p>
                    <a:p>
                      <a:r>
                        <a:rPr lang="de-DE" dirty="0" smtClean="0"/>
                        <a:t>Beobachtetes</a:t>
                      </a:r>
                      <a:r>
                        <a:rPr lang="de-DE" baseline="0" dirty="0" smtClean="0"/>
                        <a:t> Fehlverhalten zurückspiegeln</a:t>
                      </a:r>
                      <a:endParaRPr lang="de-DE" dirty="0"/>
                    </a:p>
                  </a:txBody>
                  <a:tcPr>
                    <a:noFill/>
                  </a:tcPr>
                </a:tc>
              </a:tr>
              <a:tr h="370840">
                <a:tc>
                  <a:txBody>
                    <a:bodyPr/>
                    <a:lstStyle/>
                    <a:p>
                      <a:endParaRPr lang="de-DE" dirty="0"/>
                    </a:p>
                  </a:txBody>
                  <a:tcPr/>
                </a:tc>
                <a:tc>
                  <a:txBody>
                    <a:bodyPr/>
                    <a:lstStyle/>
                    <a:p>
                      <a:endParaRPr lang="de-DE" dirty="0"/>
                    </a:p>
                  </a:txBody>
                  <a:tcPr/>
                </a:tc>
                <a:tc>
                  <a:txBody>
                    <a:bodyPr/>
                    <a:lstStyle/>
                    <a:p>
                      <a:endParaRPr lang="de-DE"/>
                    </a:p>
                  </a:txBody>
                  <a:tcPr/>
                </a:tc>
              </a:tr>
              <a:tr h="370840">
                <a:tc>
                  <a:txBody>
                    <a:bodyPr/>
                    <a:lstStyle/>
                    <a:p>
                      <a:r>
                        <a:rPr lang="de-DE" b="1" dirty="0" smtClean="0"/>
                        <a:t>Übernahme</a:t>
                      </a:r>
                      <a:r>
                        <a:rPr lang="de-DE" b="1" baseline="0" dirty="0" smtClean="0"/>
                        <a:t> von Verantwortung</a:t>
                      </a:r>
                      <a:endParaRPr lang="de-DE" b="1" dirty="0"/>
                    </a:p>
                  </a:txBody>
                  <a:tcPr>
                    <a:solidFill>
                      <a:srgbClr val="86BC24"/>
                    </a:solidFill>
                  </a:tcPr>
                </a:tc>
                <a:tc>
                  <a:txBody>
                    <a:bodyPr/>
                    <a:lstStyle/>
                    <a:p>
                      <a:r>
                        <a:rPr lang="de-DE" dirty="0" smtClean="0"/>
                        <a:t>Lüftungsbeauftragte</a:t>
                      </a:r>
                      <a:r>
                        <a:rPr lang="de-DE" baseline="0" dirty="0" smtClean="0"/>
                        <a:t> für Großraumbüros</a:t>
                      </a:r>
                      <a:endParaRPr lang="de-DE" dirty="0"/>
                    </a:p>
                  </a:txBody>
                  <a:tcPr>
                    <a:noFill/>
                  </a:tcPr>
                </a:tc>
                <a:tc>
                  <a:txBody>
                    <a:bodyPr/>
                    <a:lstStyle/>
                    <a:p>
                      <a:r>
                        <a:rPr lang="de-DE" dirty="0" smtClean="0"/>
                        <a:t>Abfallbeauftragte</a:t>
                      </a:r>
                      <a:r>
                        <a:rPr lang="de-DE" baseline="0" dirty="0" smtClean="0"/>
                        <a:t> pro Einheit/Gruppe/Team</a:t>
                      </a:r>
                      <a:endParaRPr lang="de-DE" dirty="0"/>
                    </a:p>
                  </a:txBody>
                  <a:tcPr>
                    <a:noFill/>
                  </a:tcPr>
                </a:tc>
              </a:tr>
            </a:tbl>
          </a:graphicData>
        </a:graphic>
      </p:graphicFrame>
    </p:spTree>
    <p:extLst>
      <p:ext uri="{BB962C8B-B14F-4D97-AF65-F5344CB8AC3E}">
        <p14:creationId xmlns:p14="http://schemas.microsoft.com/office/powerpoint/2010/main" val="349876438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362892" y="903802"/>
            <a:ext cx="9144000" cy="904741"/>
          </a:xfrm>
        </p:spPr>
        <p:txBody>
          <a:bodyPr>
            <a:normAutofit/>
          </a:bodyPr>
          <a:lstStyle/>
          <a:p>
            <a:r>
              <a:rPr lang="de-DE" sz="2800" dirty="0" smtClean="0"/>
              <a:t>Wo kann welche Beteiligung helfen?</a:t>
            </a:r>
            <a:endParaRPr lang="de-DE" sz="2800" dirty="0"/>
          </a:p>
        </p:txBody>
      </p:sp>
      <p:sp>
        <p:nvSpPr>
          <p:cNvPr id="4" name="Rechteck 3"/>
          <p:cNvSpPr/>
          <p:nvPr/>
        </p:nvSpPr>
        <p:spPr>
          <a:xfrm>
            <a:off x="1628504" y="2246811"/>
            <a:ext cx="8612777" cy="4319451"/>
          </a:xfrm>
          <a:prstGeom prst="rect">
            <a:avLst/>
          </a:prstGeom>
          <a:solidFill>
            <a:srgbClr val="A9A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Ellipse 4"/>
          <p:cNvSpPr/>
          <p:nvPr/>
        </p:nvSpPr>
        <p:spPr>
          <a:xfrm>
            <a:off x="2897776" y="2423622"/>
            <a:ext cx="2238103" cy="914400"/>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Informieren und Interesse</a:t>
            </a:r>
            <a:endParaRPr lang="de-DE" dirty="0">
              <a:solidFill>
                <a:schemeClr val="tx1"/>
              </a:solidFill>
            </a:endParaRPr>
          </a:p>
        </p:txBody>
      </p:sp>
      <p:sp>
        <p:nvSpPr>
          <p:cNvPr id="6" name="Ellipse 5"/>
          <p:cNvSpPr/>
          <p:nvPr/>
        </p:nvSpPr>
        <p:spPr>
          <a:xfrm>
            <a:off x="4976948" y="2373085"/>
            <a:ext cx="2238103" cy="91440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Einbinden</a:t>
            </a:r>
            <a:endParaRPr lang="de-DE" dirty="0">
              <a:solidFill>
                <a:schemeClr val="tx1"/>
              </a:solidFill>
            </a:endParaRPr>
          </a:p>
        </p:txBody>
      </p:sp>
      <p:sp>
        <p:nvSpPr>
          <p:cNvPr id="7" name="Ellipse 6"/>
          <p:cNvSpPr/>
          <p:nvPr/>
        </p:nvSpPr>
        <p:spPr>
          <a:xfrm>
            <a:off x="7528558" y="2373085"/>
            <a:ext cx="2355670" cy="9144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Verantwortung übertragen</a:t>
            </a:r>
            <a:endParaRPr lang="de-DE" dirty="0">
              <a:solidFill>
                <a:schemeClr val="tx1"/>
              </a:solidFill>
            </a:endParaRPr>
          </a:p>
        </p:txBody>
      </p:sp>
      <p:sp>
        <p:nvSpPr>
          <p:cNvPr id="8" name="Rechteck 7"/>
          <p:cNvSpPr/>
          <p:nvPr/>
        </p:nvSpPr>
        <p:spPr>
          <a:xfrm>
            <a:off x="1010194" y="3413758"/>
            <a:ext cx="1524000" cy="635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Produktion 1</a:t>
            </a:r>
            <a:endParaRPr lang="de-DE" dirty="0">
              <a:solidFill>
                <a:schemeClr val="tx1"/>
              </a:solidFill>
            </a:endParaRPr>
          </a:p>
        </p:txBody>
      </p:sp>
      <p:sp>
        <p:nvSpPr>
          <p:cNvPr id="9" name="Rechteck 8"/>
          <p:cNvSpPr/>
          <p:nvPr/>
        </p:nvSpPr>
        <p:spPr>
          <a:xfrm>
            <a:off x="1010194" y="4218323"/>
            <a:ext cx="1524000" cy="635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Produktion 2</a:t>
            </a:r>
          </a:p>
        </p:txBody>
      </p:sp>
      <p:sp>
        <p:nvSpPr>
          <p:cNvPr id="10" name="Rechteck 9"/>
          <p:cNvSpPr/>
          <p:nvPr/>
        </p:nvSpPr>
        <p:spPr>
          <a:xfrm>
            <a:off x="1023254" y="5009382"/>
            <a:ext cx="1524000" cy="635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Verwaltung</a:t>
            </a:r>
          </a:p>
        </p:txBody>
      </p:sp>
      <p:sp>
        <p:nvSpPr>
          <p:cNvPr id="11" name="Rechteck 10"/>
          <p:cNvSpPr/>
          <p:nvPr/>
        </p:nvSpPr>
        <p:spPr>
          <a:xfrm>
            <a:off x="2965268" y="3416220"/>
            <a:ext cx="1524000" cy="635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de-DE" sz="1600" dirty="0" smtClean="0">
                <a:solidFill>
                  <a:schemeClr val="tx1"/>
                </a:solidFill>
              </a:rPr>
              <a:t>Schwarzes Brett </a:t>
            </a:r>
            <a:r>
              <a:rPr lang="de-DE" sz="1400" b="1" dirty="0" smtClean="0">
                <a:solidFill>
                  <a:schemeClr val="accent1">
                    <a:lumMod val="75000"/>
                  </a:schemeClr>
                </a:solidFill>
              </a:rPr>
              <a:t>Aushang</a:t>
            </a:r>
            <a:endParaRPr lang="de-DE" sz="1400" b="1" dirty="0">
              <a:solidFill>
                <a:schemeClr val="accent1">
                  <a:lumMod val="75000"/>
                </a:schemeClr>
              </a:solidFill>
            </a:endParaRPr>
          </a:p>
        </p:txBody>
      </p:sp>
      <p:sp>
        <p:nvSpPr>
          <p:cNvPr id="12" name="Rechteck 11"/>
          <p:cNvSpPr/>
          <p:nvPr/>
        </p:nvSpPr>
        <p:spPr>
          <a:xfrm>
            <a:off x="2981595" y="4259057"/>
            <a:ext cx="1524000" cy="635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de-DE" dirty="0" smtClean="0">
                <a:solidFill>
                  <a:schemeClr val="tx1"/>
                </a:solidFill>
              </a:rPr>
              <a:t>Intranet</a:t>
            </a:r>
          </a:p>
          <a:p>
            <a:pPr algn="r"/>
            <a:r>
              <a:rPr lang="de-DE" sz="1400" b="1" dirty="0" smtClean="0">
                <a:solidFill>
                  <a:schemeClr val="accent1">
                    <a:lumMod val="75000"/>
                  </a:schemeClr>
                </a:solidFill>
              </a:rPr>
              <a:t>Artikel</a:t>
            </a:r>
            <a:endParaRPr lang="de-DE" sz="1400" b="1" dirty="0">
              <a:solidFill>
                <a:schemeClr val="accent1">
                  <a:lumMod val="75000"/>
                </a:schemeClr>
              </a:solidFill>
            </a:endParaRPr>
          </a:p>
        </p:txBody>
      </p:sp>
      <p:sp>
        <p:nvSpPr>
          <p:cNvPr id="13" name="Rechteck 12"/>
          <p:cNvSpPr/>
          <p:nvPr/>
        </p:nvSpPr>
        <p:spPr>
          <a:xfrm>
            <a:off x="6053673" y="4283938"/>
            <a:ext cx="1524000" cy="635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de-DE" sz="1400" dirty="0" smtClean="0">
                <a:solidFill>
                  <a:schemeClr val="tx1"/>
                </a:solidFill>
              </a:rPr>
              <a:t>Wochen-Meeting </a:t>
            </a:r>
            <a:r>
              <a:rPr lang="de-DE" sz="1400" b="1" dirty="0" smtClean="0">
                <a:solidFill>
                  <a:schemeClr val="accent1">
                    <a:lumMod val="75000"/>
                  </a:schemeClr>
                </a:solidFill>
              </a:rPr>
              <a:t>Thema ansprechen</a:t>
            </a:r>
            <a:endParaRPr lang="de-DE" sz="1400" b="1" dirty="0">
              <a:solidFill>
                <a:schemeClr val="accent1">
                  <a:lumMod val="75000"/>
                </a:schemeClr>
              </a:solidFill>
            </a:endParaRPr>
          </a:p>
        </p:txBody>
      </p:sp>
      <p:sp>
        <p:nvSpPr>
          <p:cNvPr id="14" name="Rechteck 13"/>
          <p:cNvSpPr/>
          <p:nvPr/>
        </p:nvSpPr>
        <p:spPr>
          <a:xfrm>
            <a:off x="6924403" y="5070463"/>
            <a:ext cx="1524000" cy="635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de-DE" sz="1400" b="1" dirty="0" smtClean="0">
                <a:solidFill>
                  <a:schemeClr val="accent1">
                    <a:lumMod val="75000"/>
                  </a:schemeClr>
                </a:solidFill>
              </a:rPr>
              <a:t>Material-Sammel-Aktion</a:t>
            </a:r>
            <a:endParaRPr lang="de-DE" sz="1400" b="1" dirty="0">
              <a:solidFill>
                <a:schemeClr val="accent1">
                  <a:lumMod val="75000"/>
                </a:schemeClr>
              </a:solidFill>
            </a:endParaRPr>
          </a:p>
        </p:txBody>
      </p:sp>
      <p:sp>
        <p:nvSpPr>
          <p:cNvPr id="17" name="Rechteck 16"/>
          <p:cNvSpPr/>
          <p:nvPr/>
        </p:nvSpPr>
        <p:spPr>
          <a:xfrm>
            <a:off x="5520018" y="3361449"/>
            <a:ext cx="1606732" cy="7881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de-DE" sz="1400" dirty="0" smtClean="0">
                <a:solidFill>
                  <a:schemeClr val="tx1"/>
                </a:solidFill>
              </a:rPr>
              <a:t>Betriebs-versammlung</a:t>
            </a:r>
          </a:p>
          <a:p>
            <a:pPr algn="r"/>
            <a:r>
              <a:rPr lang="de-DE" sz="1400" b="1" dirty="0">
                <a:solidFill>
                  <a:schemeClr val="accent1">
                    <a:lumMod val="75000"/>
                  </a:schemeClr>
                </a:solidFill>
              </a:rPr>
              <a:t>Thema </a:t>
            </a:r>
            <a:r>
              <a:rPr lang="de-DE" sz="1400" b="1" dirty="0" smtClean="0">
                <a:solidFill>
                  <a:schemeClr val="accent1">
                    <a:lumMod val="75000"/>
                  </a:schemeClr>
                </a:solidFill>
              </a:rPr>
              <a:t>ansprechen</a:t>
            </a:r>
            <a:endParaRPr lang="de-DE" sz="1400" b="1" dirty="0">
              <a:solidFill>
                <a:schemeClr val="accent1">
                  <a:lumMod val="75000"/>
                </a:schemeClr>
              </a:solidFill>
            </a:endParaRPr>
          </a:p>
        </p:txBody>
      </p:sp>
      <p:sp>
        <p:nvSpPr>
          <p:cNvPr id="20" name="Rechteck 19"/>
          <p:cNvSpPr/>
          <p:nvPr/>
        </p:nvSpPr>
        <p:spPr>
          <a:xfrm>
            <a:off x="8608423" y="3844460"/>
            <a:ext cx="1632858" cy="5274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Fokus Problem</a:t>
            </a:r>
            <a:endParaRPr lang="de-DE" dirty="0">
              <a:solidFill>
                <a:schemeClr val="tx1"/>
              </a:solidFill>
            </a:endParaRPr>
          </a:p>
        </p:txBody>
      </p:sp>
      <p:sp>
        <p:nvSpPr>
          <p:cNvPr id="21" name="Rechteck 20"/>
          <p:cNvSpPr/>
          <p:nvPr/>
        </p:nvSpPr>
        <p:spPr>
          <a:xfrm>
            <a:off x="7686403" y="4371897"/>
            <a:ext cx="3354979" cy="4742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smtClean="0">
                <a:solidFill>
                  <a:schemeClr val="tx1"/>
                </a:solidFill>
              </a:rPr>
              <a:t>Die Kosten für Büromaterial sind in den letzten Jahren stetig angestiegen.</a:t>
            </a:r>
            <a:endParaRPr lang="de-DE" sz="1400" dirty="0">
              <a:solidFill>
                <a:schemeClr val="tx1"/>
              </a:solidFill>
            </a:endParaRPr>
          </a:p>
        </p:txBody>
      </p:sp>
      <p:sp>
        <p:nvSpPr>
          <p:cNvPr id="22" name="Rechteck 21"/>
          <p:cNvSpPr/>
          <p:nvPr/>
        </p:nvSpPr>
        <p:spPr>
          <a:xfrm>
            <a:off x="1010194" y="5778541"/>
            <a:ext cx="1524000" cy="635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Umfeld</a:t>
            </a:r>
            <a:endParaRPr lang="de-DE" dirty="0">
              <a:solidFill>
                <a:schemeClr val="tx1"/>
              </a:solidFill>
            </a:endParaRPr>
          </a:p>
        </p:txBody>
      </p:sp>
    </p:spTree>
    <p:extLst>
      <p:ext uri="{BB962C8B-B14F-4D97-AF65-F5344CB8AC3E}">
        <p14:creationId xmlns:p14="http://schemas.microsoft.com/office/powerpoint/2010/main" val="140959449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523687" y="1100531"/>
            <a:ext cx="9144000" cy="904741"/>
          </a:xfrm>
        </p:spPr>
        <p:txBody>
          <a:bodyPr>
            <a:noAutofit/>
          </a:bodyPr>
          <a:lstStyle/>
          <a:p>
            <a:r>
              <a:rPr lang="de-DE" sz="2800" dirty="0" smtClean="0"/>
              <a:t>Aufwand und Mehrwert </a:t>
            </a:r>
            <a:br>
              <a:rPr lang="de-DE" sz="2800" dirty="0" smtClean="0"/>
            </a:br>
            <a:r>
              <a:rPr lang="de-DE" sz="2800" dirty="0" smtClean="0"/>
              <a:t>von Maßnahmen zu mehr Beteiligung einschätzen</a:t>
            </a:r>
            <a:endParaRPr lang="de-DE" sz="2800" dirty="0"/>
          </a:p>
        </p:txBody>
      </p:sp>
      <p:sp>
        <p:nvSpPr>
          <p:cNvPr id="4" name="Rechteck 3"/>
          <p:cNvSpPr/>
          <p:nvPr/>
        </p:nvSpPr>
        <p:spPr>
          <a:xfrm>
            <a:off x="1260568" y="2102953"/>
            <a:ext cx="8636810" cy="4409393"/>
          </a:xfrm>
          <a:prstGeom prst="rect">
            <a:avLst/>
          </a:prstGeom>
          <a:solidFill>
            <a:srgbClr val="A9A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p:nvSpPr>
        <p:spPr>
          <a:xfrm>
            <a:off x="2954378" y="2901368"/>
            <a:ext cx="1524000" cy="635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de-DE" sz="1400" dirty="0" smtClean="0">
                <a:solidFill>
                  <a:schemeClr val="tx1"/>
                </a:solidFill>
              </a:rPr>
              <a:t>Wochen-Meeting </a:t>
            </a:r>
            <a:r>
              <a:rPr lang="de-DE" sz="1400" b="1" dirty="0" smtClean="0">
                <a:solidFill>
                  <a:schemeClr val="accent1">
                    <a:lumMod val="75000"/>
                  </a:schemeClr>
                </a:solidFill>
              </a:rPr>
              <a:t>Thema ansprechen</a:t>
            </a:r>
            <a:endParaRPr lang="de-DE" sz="1400" b="1" dirty="0">
              <a:solidFill>
                <a:schemeClr val="accent1">
                  <a:lumMod val="75000"/>
                </a:schemeClr>
              </a:solidFill>
            </a:endParaRPr>
          </a:p>
        </p:txBody>
      </p:sp>
      <p:sp>
        <p:nvSpPr>
          <p:cNvPr id="14" name="Rechteck 13"/>
          <p:cNvSpPr/>
          <p:nvPr/>
        </p:nvSpPr>
        <p:spPr>
          <a:xfrm>
            <a:off x="6118217" y="3170687"/>
            <a:ext cx="1524000" cy="635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de-DE" sz="1400" b="1" dirty="0" smtClean="0">
                <a:solidFill>
                  <a:schemeClr val="accent1">
                    <a:lumMod val="75000"/>
                  </a:schemeClr>
                </a:solidFill>
              </a:rPr>
              <a:t>Material-Sammel-Aktion</a:t>
            </a:r>
            <a:endParaRPr lang="de-DE" sz="1400" b="1" dirty="0">
              <a:solidFill>
                <a:schemeClr val="accent1">
                  <a:lumMod val="75000"/>
                </a:schemeClr>
              </a:solidFill>
            </a:endParaRPr>
          </a:p>
        </p:txBody>
      </p:sp>
      <p:sp>
        <p:nvSpPr>
          <p:cNvPr id="27" name="Textfeld 26"/>
          <p:cNvSpPr txBox="1"/>
          <p:nvPr/>
        </p:nvSpPr>
        <p:spPr>
          <a:xfrm>
            <a:off x="1260568" y="4893868"/>
            <a:ext cx="838691" cy="369332"/>
          </a:xfrm>
          <a:prstGeom prst="rect">
            <a:avLst/>
          </a:prstGeom>
          <a:noFill/>
        </p:spPr>
        <p:txBody>
          <a:bodyPr wrap="none" rtlCol="0">
            <a:spAutoFit/>
          </a:bodyPr>
          <a:lstStyle/>
          <a:p>
            <a:r>
              <a:rPr lang="de-DE" dirty="0" smtClean="0"/>
              <a:t>niedrig</a:t>
            </a:r>
            <a:endParaRPr lang="de-DE" dirty="0"/>
          </a:p>
        </p:txBody>
      </p:sp>
      <p:sp>
        <p:nvSpPr>
          <p:cNvPr id="28" name="Textfeld 27"/>
          <p:cNvSpPr txBox="1"/>
          <p:nvPr/>
        </p:nvSpPr>
        <p:spPr>
          <a:xfrm>
            <a:off x="1476170" y="2256367"/>
            <a:ext cx="1155637" cy="369332"/>
          </a:xfrm>
          <a:prstGeom prst="rect">
            <a:avLst/>
          </a:prstGeom>
          <a:noFill/>
        </p:spPr>
        <p:txBody>
          <a:bodyPr wrap="none" rtlCol="0">
            <a:spAutoFit/>
          </a:bodyPr>
          <a:lstStyle/>
          <a:p>
            <a:r>
              <a:rPr lang="de-DE" b="1" dirty="0" smtClean="0"/>
              <a:t>Mehrwert</a:t>
            </a:r>
            <a:endParaRPr lang="de-DE" b="1" dirty="0"/>
          </a:p>
        </p:txBody>
      </p:sp>
      <p:sp>
        <p:nvSpPr>
          <p:cNvPr id="11" name="Rechteck 10"/>
          <p:cNvSpPr/>
          <p:nvPr/>
        </p:nvSpPr>
        <p:spPr>
          <a:xfrm>
            <a:off x="3912454" y="4498069"/>
            <a:ext cx="1524000" cy="635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de-DE" sz="1600" dirty="0" smtClean="0">
                <a:solidFill>
                  <a:schemeClr val="tx1"/>
                </a:solidFill>
              </a:rPr>
              <a:t>Schwarzes Brett </a:t>
            </a:r>
            <a:r>
              <a:rPr lang="de-DE" sz="1400" b="1" dirty="0" smtClean="0">
                <a:solidFill>
                  <a:schemeClr val="accent1">
                    <a:lumMod val="75000"/>
                  </a:schemeClr>
                </a:solidFill>
              </a:rPr>
              <a:t>Aushang</a:t>
            </a:r>
            <a:endParaRPr lang="de-DE" sz="1400" b="1" dirty="0">
              <a:solidFill>
                <a:schemeClr val="accent1">
                  <a:lumMod val="75000"/>
                </a:schemeClr>
              </a:solidFill>
            </a:endParaRPr>
          </a:p>
        </p:txBody>
      </p:sp>
      <p:cxnSp>
        <p:nvCxnSpPr>
          <p:cNvPr id="8" name="Gerader Verbinder 7"/>
          <p:cNvCxnSpPr/>
          <p:nvPr/>
        </p:nvCxnSpPr>
        <p:spPr>
          <a:xfrm>
            <a:off x="2219138" y="2611358"/>
            <a:ext cx="2874" cy="3551078"/>
          </a:xfrm>
          <a:prstGeom prst="line">
            <a:avLst/>
          </a:prstGeom>
          <a:ln w="34925">
            <a:solidFill>
              <a:schemeClr val="tx1"/>
            </a:solidFill>
            <a:headEnd type="triangle"/>
          </a:ln>
        </p:spPr>
        <p:style>
          <a:lnRef idx="1">
            <a:schemeClr val="accent1"/>
          </a:lnRef>
          <a:fillRef idx="0">
            <a:schemeClr val="accent1"/>
          </a:fillRef>
          <a:effectRef idx="0">
            <a:schemeClr val="accent1"/>
          </a:effectRef>
          <a:fontRef idx="minor">
            <a:schemeClr val="tx1"/>
          </a:fontRef>
        </p:style>
      </p:cxnSp>
      <p:sp>
        <p:nvSpPr>
          <p:cNvPr id="25" name="Textfeld 24"/>
          <p:cNvSpPr txBox="1"/>
          <p:nvPr/>
        </p:nvSpPr>
        <p:spPr>
          <a:xfrm>
            <a:off x="7798457" y="6143014"/>
            <a:ext cx="1051763" cy="369332"/>
          </a:xfrm>
          <a:prstGeom prst="rect">
            <a:avLst/>
          </a:prstGeom>
          <a:noFill/>
        </p:spPr>
        <p:txBody>
          <a:bodyPr wrap="none" rtlCol="0">
            <a:spAutoFit/>
          </a:bodyPr>
          <a:lstStyle/>
          <a:p>
            <a:r>
              <a:rPr lang="de-DE" b="1" dirty="0" smtClean="0"/>
              <a:t>Aufwand</a:t>
            </a:r>
            <a:endParaRPr lang="de-DE" b="1" dirty="0"/>
          </a:p>
        </p:txBody>
      </p:sp>
      <p:cxnSp>
        <p:nvCxnSpPr>
          <p:cNvPr id="26" name="Gerader Verbinder 25"/>
          <p:cNvCxnSpPr/>
          <p:nvPr/>
        </p:nvCxnSpPr>
        <p:spPr>
          <a:xfrm flipH="1" flipV="1">
            <a:off x="2219138" y="6136450"/>
            <a:ext cx="6529399" cy="25653"/>
          </a:xfrm>
          <a:prstGeom prst="line">
            <a:avLst/>
          </a:prstGeom>
          <a:ln w="34925">
            <a:solidFill>
              <a:schemeClr val="tx1"/>
            </a:solidFill>
            <a:headEnd type="triangle"/>
          </a:ln>
        </p:spPr>
        <p:style>
          <a:lnRef idx="1">
            <a:schemeClr val="accent1"/>
          </a:lnRef>
          <a:fillRef idx="0">
            <a:schemeClr val="accent1"/>
          </a:fillRef>
          <a:effectRef idx="0">
            <a:schemeClr val="accent1"/>
          </a:effectRef>
          <a:fontRef idx="minor">
            <a:schemeClr val="tx1"/>
          </a:fontRef>
        </p:style>
      </p:cxnSp>
      <p:cxnSp>
        <p:nvCxnSpPr>
          <p:cNvPr id="34" name="Gerader Verbinder 33"/>
          <p:cNvCxnSpPr/>
          <p:nvPr/>
        </p:nvCxnSpPr>
        <p:spPr>
          <a:xfrm>
            <a:off x="5428223" y="2621500"/>
            <a:ext cx="16462" cy="3555774"/>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Gerader Verbinder 34"/>
          <p:cNvCxnSpPr/>
          <p:nvPr/>
        </p:nvCxnSpPr>
        <p:spPr>
          <a:xfrm flipH="1" flipV="1">
            <a:off x="2219138" y="4394772"/>
            <a:ext cx="6529399" cy="26325"/>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feld 38"/>
          <p:cNvSpPr txBox="1"/>
          <p:nvPr/>
        </p:nvSpPr>
        <p:spPr>
          <a:xfrm>
            <a:off x="1523687" y="3370208"/>
            <a:ext cx="647934" cy="369332"/>
          </a:xfrm>
          <a:prstGeom prst="rect">
            <a:avLst/>
          </a:prstGeom>
          <a:noFill/>
        </p:spPr>
        <p:txBody>
          <a:bodyPr wrap="none" rtlCol="0">
            <a:spAutoFit/>
          </a:bodyPr>
          <a:lstStyle/>
          <a:p>
            <a:r>
              <a:rPr lang="de-DE" dirty="0" smtClean="0"/>
              <a:t>hoch</a:t>
            </a:r>
            <a:endParaRPr lang="de-DE" dirty="0"/>
          </a:p>
        </p:txBody>
      </p:sp>
      <p:sp>
        <p:nvSpPr>
          <p:cNvPr id="40" name="Textfeld 39"/>
          <p:cNvSpPr txBox="1"/>
          <p:nvPr/>
        </p:nvSpPr>
        <p:spPr>
          <a:xfrm>
            <a:off x="6556250" y="6130366"/>
            <a:ext cx="647934" cy="369332"/>
          </a:xfrm>
          <a:prstGeom prst="rect">
            <a:avLst/>
          </a:prstGeom>
          <a:noFill/>
        </p:spPr>
        <p:txBody>
          <a:bodyPr wrap="none" rtlCol="0">
            <a:spAutoFit/>
          </a:bodyPr>
          <a:lstStyle/>
          <a:p>
            <a:r>
              <a:rPr lang="de-DE" dirty="0" smtClean="0"/>
              <a:t>hoch</a:t>
            </a:r>
            <a:endParaRPr lang="de-DE" dirty="0"/>
          </a:p>
        </p:txBody>
      </p:sp>
      <p:sp>
        <p:nvSpPr>
          <p:cNvPr id="41" name="Textfeld 40"/>
          <p:cNvSpPr txBox="1"/>
          <p:nvPr/>
        </p:nvSpPr>
        <p:spPr>
          <a:xfrm>
            <a:off x="3539515" y="6097111"/>
            <a:ext cx="838691" cy="369332"/>
          </a:xfrm>
          <a:prstGeom prst="rect">
            <a:avLst/>
          </a:prstGeom>
          <a:noFill/>
        </p:spPr>
        <p:txBody>
          <a:bodyPr wrap="none" rtlCol="0">
            <a:spAutoFit/>
          </a:bodyPr>
          <a:lstStyle/>
          <a:p>
            <a:r>
              <a:rPr lang="de-DE" dirty="0" smtClean="0"/>
              <a:t>niedrig</a:t>
            </a:r>
            <a:endParaRPr lang="de-DE" dirty="0"/>
          </a:p>
        </p:txBody>
      </p:sp>
      <p:sp>
        <p:nvSpPr>
          <p:cNvPr id="17" name="Rechteck 16"/>
          <p:cNvSpPr/>
          <p:nvPr/>
        </p:nvSpPr>
        <p:spPr>
          <a:xfrm>
            <a:off x="3732348" y="3670603"/>
            <a:ext cx="1606732" cy="7881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de-DE" sz="1400" dirty="0" smtClean="0">
                <a:solidFill>
                  <a:schemeClr val="tx1"/>
                </a:solidFill>
              </a:rPr>
              <a:t>Betriebs-versammlung</a:t>
            </a:r>
          </a:p>
          <a:p>
            <a:pPr algn="r"/>
            <a:r>
              <a:rPr lang="de-DE" sz="1400" b="1" dirty="0">
                <a:solidFill>
                  <a:schemeClr val="accent1">
                    <a:lumMod val="75000"/>
                  </a:schemeClr>
                </a:solidFill>
              </a:rPr>
              <a:t>Thema </a:t>
            </a:r>
            <a:r>
              <a:rPr lang="de-DE" sz="1400" b="1" dirty="0" smtClean="0">
                <a:solidFill>
                  <a:schemeClr val="accent1">
                    <a:lumMod val="75000"/>
                  </a:schemeClr>
                </a:solidFill>
              </a:rPr>
              <a:t>ansprechen</a:t>
            </a:r>
            <a:endParaRPr lang="de-DE" sz="1400" b="1" dirty="0">
              <a:solidFill>
                <a:schemeClr val="accent1">
                  <a:lumMod val="75000"/>
                </a:schemeClr>
              </a:solidFill>
            </a:endParaRPr>
          </a:p>
        </p:txBody>
      </p:sp>
    </p:spTree>
    <p:extLst>
      <p:ext uri="{BB962C8B-B14F-4D97-AF65-F5344CB8AC3E}">
        <p14:creationId xmlns:p14="http://schemas.microsoft.com/office/powerpoint/2010/main" val="193781074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517073" y="931641"/>
            <a:ext cx="9144000" cy="904741"/>
          </a:xfrm>
        </p:spPr>
        <p:txBody>
          <a:bodyPr>
            <a:normAutofit/>
          </a:bodyPr>
          <a:lstStyle/>
          <a:p>
            <a:r>
              <a:rPr lang="de-DE" sz="2800" dirty="0" smtClean="0"/>
              <a:t>Beispiel: Maßnahmen als SMARTE Ziele</a:t>
            </a:r>
            <a:endParaRPr lang="de-DE" sz="2800" dirty="0"/>
          </a:p>
        </p:txBody>
      </p:sp>
      <p:sp>
        <p:nvSpPr>
          <p:cNvPr id="4" name="Rechteck 3"/>
          <p:cNvSpPr/>
          <p:nvPr/>
        </p:nvSpPr>
        <p:spPr>
          <a:xfrm>
            <a:off x="1628504" y="2246811"/>
            <a:ext cx="8612777" cy="4319451"/>
          </a:xfrm>
          <a:prstGeom prst="rect">
            <a:avLst/>
          </a:prstGeom>
          <a:solidFill>
            <a:srgbClr val="A9A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Ellipse 2"/>
          <p:cNvSpPr/>
          <p:nvPr/>
        </p:nvSpPr>
        <p:spPr>
          <a:xfrm>
            <a:off x="3082834" y="2333897"/>
            <a:ext cx="914400" cy="914400"/>
          </a:xfrm>
          <a:prstGeom prst="ellipse">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tx1"/>
                </a:solidFill>
              </a:rPr>
              <a:t>S</a:t>
            </a:r>
            <a:endParaRPr lang="de-DE" b="1" dirty="0">
              <a:solidFill>
                <a:schemeClr val="tx1"/>
              </a:solidFill>
            </a:endParaRPr>
          </a:p>
        </p:txBody>
      </p:sp>
      <p:sp>
        <p:nvSpPr>
          <p:cNvPr id="11" name="Ellipse 10"/>
          <p:cNvSpPr/>
          <p:nvPr/>
        </p:nvSpPr>
        <p:spPr>
          <a:xfrm>
            <a:off x="4158344" y="2333897"/>
            <a:ext cx="914400" cy="914400"/>
          </a:xfrm>
          <a:prstGeom prst="ellipse">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chemeClr val="tx1"/>
                </a:solidFill>
              </a:rPr>
              <a:t>M</a:t>
            </a:r>
          </a:p>
        </p:txBody>
      </p:sp>
      <p:sp>
        <p:nvSpPr>
          <p:cNvPr id="12" name="Ellipse 11"/>
          <p:cNvSpPr/>
          <p:nvPr/>
        </p:nvSpPr>
        <p:spPr>
          <a:xfrm>
            <a:off x="5360126" y="2337101"/>
            <a:ext cx="914400" cy="914400"/>
          </a:xfrm>
          <a:prstGeom prst="ellipse">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chemeClr val="tx1"/>
                </a:solidFill>
              </a:rPr>
              <a:t>A</a:t>
            </a:r>
          </a:p>
        </p:txBody>
      </p:sp>
      <p:sp>
        <p:nvSpPr>
          <p:cNvPr id="13" name="Ellipse 12"/>
          <p:cNvSpPr/>
          <p:nvPr/>
        </p:nvSpPr>
        <p:spPr>
          <a:xfrm>
            <a:off x="6514011" y="2333897"/>
            <a:ext cx="914400" cy="914400"/>
          </a:xfrm>
          <a:prstGeom prst="ellipse">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chemeClr val="tx1"/>
                </a:solidFill>
              </a:rPr>
              <a:t>R</a:t>
            </a:r>
          </a:p>
        </p:txBody>
      </p:sp>
      <p:sp>
        <p:nvSpPr>
          <p:cNvPr id="14" name="Ellipse 13"/>
          <p:cNvSpPr/>
          <p:nvPr/>
        </p:nvSpPr>
        <p:spPr>
          <a:xfrm>
            <a:off x="7757158" y="2333897"/>
            <a:ext cx="914400" cy="914400"/>
          </a:xfrm>
          <a:prstGeom prst="ellipse">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chemeClr val="tx1"/>
                </a:solidFill>
              </a:rPr>
              <a:t>T</a:t>
            </a:r>
          </a:p>
        </p:txBody>
      </p:sp>
      <p:sp>
        <p:nvSpPr>
          <p:cNvPr id="15" name="Textfeld 14"/>
          <p:cNvSpPr txBox="1"/>
          <p:nvPr/>
        </p:nvSpPr>
        <p:spPr>
          <a:xfrm>
            <a:off x="2519952" y="3502338"/>
            <a:ext cx="7509148" cy="2585323"/>
          </a:xfrm>
          <a:prstGeom prst="rect">
            <a:avLst/>
          </a:prstGeom>
          <a:noFill/>
        </p:spPr>
        <p:txBody>
          <a:bodyPr wrap="square" rtlCol="0">
            <a:spAutoFit/>
          </a:bodyPr>
          <a:lstStyle/>
          <a:p>
            <a:r>
              <a:rPr lang="de-DE" dirty="0"/>
              <a:t>Wir setzen </a:t>
            </a:r>
            <a:r>
              <a:rPr lang="de-DE" b="1" dirty="0" smtClean="0">
                <a:solidFill>
                  <a:schemeClr val="accent1">
                    <a:lumMod val="75000"/>
                  </a:schemeClr>
                </a:solidFill>
              </a:rPr>
              <a:t>Mitte </a:t>
            </a:r>
            <a:r>
              <a:rPr lang="de-DE" b="1" dirty="0">
                <a:solidFill>
                  <a:schemeClr val="accent1">
                    <a:lumMod val="75000"/>
                  </a:schemeClr>
                </a:solidFill>
              </a:rPr>
              <a:t>April 2017</a:t>
            </a:r>
            <a:r>
              <a:rPr lang="de-DE" dirty="0"/>
              <a:t> </a:t>
            </a:r>
            <a:r>
              <a:rPr lang="de-DE" b="1" dirty="0" smtClean="0">
                <a:solidFill>
                  <a:srgbClr val="006CB1"/>
                </a:solidFill>
              </a:rPr>
              <a:t>in der Verwaltung (nach Ostern) </a:t>
            </a:r>
            <a:r>
              <a:rPr lang="de-DE" dirty="0" smtClean="0"/>
              <a:t>eine Material-Sammel-Aktion (</a:t>
            </a:r>
            <a:r>
              <a:rPr lang="de-DE" b="1" dirty="0" smtClean="0">
                <a:solidFill>
                  <a:srgbClr val="006CB1"/>
                </a:solidFill>
              </a:rPr>
              <a:t>jeder Mitarbeiter bringt Material, das er lagert aber nicht</a:t>
            </a:r>
          </a:p>
          <a:p>
            <a:r>
              <a:rPr lang="de-DE" b="1" dirty="0" smtClean="0">
                <a:solidFill>
                  <a:srgbClr val="006CB1"/>
                </a:solidFill>
              </a:rPr>
              <a:t>unmittelbar braucht in eine Sammelstelle</a:t>
            </a:r>
            <a:r>
              <a:rPr lang="de-DE" dirty="0" smtClean="0"/>
              <a:t>) um. So wollen wir </a:t>
            </a:r>
            <a:r>
              <a:rPr lang="de-DE" b="1" dirty="0" smtClean="0">
                <a:solidFill>
                  <a:srgbClr val="006CB1"/>
                </a:solidFill>
              </a:rPr>
              <a:t>Bewusstseinsbildung</a:t>
            </a:r>
            <a:r>
              <a:rPr lang="de-DE" dirty="0" smtClean="0"/>
              <a:t> für den betrieblichen Klimaschutz erreichen.</a:t>
            </a:r>
          </a:p>
          <a:p>
            <a:r>
              <a:rPr lang="de-DE" dirty="0" smtClean="0"/>
              <a:t>Frau Meier übernimmt ab sofort die Koordination. Sie stellt </a:t>
            </a:r>
            <a:r>
              <a:rPr lang="de-DE" b="1" dirty="0" smtClean="0">
                <a:solidFill>
                  <a:srgbClr val="006CB1"/>
                </a:solidFill>
              </a:rPr>
              <a:t>Infomaterial und Plakate</a:t>
            </a:r>
            <a:r>
              <a:rPr lang="de-DE" dirty="0" smtClean="0"/>
              <a:t> für das Schwarze Brett und das Intranet zusammen</a:t>
            </a:r>
            <a:r>
              <a:rPr lang="de-DE" dirty="0"/>
              <a:t> </a:t>
            </a:r>
            <a:r>
              <a:rPr lang="de-DE" dirty="0" smtClean="0"/>
              <a:t>und spricht die anderen Führungskräfte an, damit diese sie unterstützen. Frau Meier übernimmt die </a:t>
            </a:r>
            <a:r>
              <a:rPr lang="de-DE" b="1" dirty="0" smtClean="0">
                <a:solidFill>
                  <a:srgbClr val="006CB1"/>
                </a:solidFill>
              </a:rPr>
              <a:t>Zählung</a:t>
            </a:r>
            <a:r>
              <a:rPr lang="de-DE" dirty="0" smtClean="0"/>
              <a:t> des gesammelten Materials und die Dokumentation.</a:t>
            </a:r>
            <a:endParaRPr lang="de-DE" dirty="0"/>
          </a:p>
          <a:p>
            <a:endParaRPr lang="de-DE" dirty="0"/>
          </a:p>
        </p:txBody>
      </p:sp>
      <p:sp>
        <p:nvSpPr>
          <p:cNvPr id="18" name="Rechteck 17"/>
          <p:cNvSpPr/>
          <p:nvPr/>
        </p:nvSpPr>
        <p:spPr>
          <a:xfrm>
            <a:off x="1393371" y="2556711"/>
            <a:ext cx="1524000" cy="6357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de-DE" sz="1400" b="1" dirty="0" smtClean="0">
                <a:solidFill>
                  <a:schemeClr val="accent1">
                    <a:lumMod val="75000"/>
                  </a:schemeClr>
                </a:solidFill>
              </a:rPr>
              <a:t>Material-Sammel-Aktion</a:t>
            </a:r>
            <a:endParaRPr lang="de-DE" sz="1400" b="1" dirty="0">
              <a:solidFill>
                <a:schemeClr val="accent1">
                  <a:lumMod val="75000"/>
                </a:schemeClr>
              </a:solidFill>
            </a:endParaRPr>
          </a:p>
        </p:txBody>
      </p:sp>
    </p:spTree>
    <p:extLst>
      <p:ext uri="{BB962C8B-B14F-4D97-AF65-F5344CB8AC3E}">
        <p14:creationId xmlns:p14="http://schemas.microsoft.com/office/powerpoint/2010/main" val="41843518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6012871" y="3317335"/>
            <a:ext cx="5527965" cy="3154379"/>
          </a:xfrm>
        </p:spPr>
        <p:txBody>
          <a:bodyPr anchor="t">
            <a:normAutofit/>
          </a:bodyPr>
          <a:lstStyle/>
          <a:p>
            <a:pPr marL="0" indent="0" algn="ctr">
              <a:buNone/>
            </a:pPr>
            <a:r>
              <a:rPr lang="de-DE" sz="2800" b="1" dirty="0" smtClean="0"/>
              <a:t>Ende</a:t>
            </a:r>
          </a:p>
          <a:p>
            <a:pPr marL="0" indent="0" algn="ctr">
              <a:buNone/>
            </a:pPr>
            <a:endParaRPr lang="de-DE" sz="2800" b="1" dirty="0" smtClean="0"/>
          </a:p>
          <a:p>
            <a:pPr marL="0" indent="0" algn="ctr">
              <a:buNone/>
            </a:pPr>
            <a:r>
              <a:rPr lang="de-DE" sz="2000" dirty="0" smtClean="0"/>
              <a:t>Bei Fragen wenden Sie sich gerne an…</a:t>
            </a:r>
            <a:endParaRPr lang="de-DE" sz="2000" dirty="0"/>
          </a:p>
        </p:txBody>
      </p:sp>
      <p:pic>
        <p:nvPicPr>
          <p:cNvPr id="4" name="Grafik 3">
            <a:hlinkClick r:id="rId2" action="ppaction://hlinkfile"/>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7911" y="3033743"/>
            <a:ext cx="4949190" cy="3299460"/>
          </a:xfrm>
          <a:prstGeom prst="rect">
            <a:avLst/>
          </a:prstGeom>
        </p:spPr>
      </p:pic>
    </p:spTree>
    <p:extLst>
      <p:ext uri="{BB962C8B-B14F-4D97-AF65-F5344CB8AC3E}">
        <p14:creationId xmlns:p14="http://schemas.microsoft.com/office/powerpoint/2010/main" val="13712435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1"/>
          <p:cNvSpPr>
            <a:spLocks noGrp="1"/>
          </p:cNvSpPr>
          <p:nvPr>
            <p:ph type="ctrTitle"/>
          </p:nvPr>
        </p:nvSpPr>
        <p:spPr/>
        <p:txBody>
          <a:bodyPr>
            <a:noAutofit/>
          </a:bodyPr>
          <a:lstStyle/>
          <a:p>
            <a:r>
              <a:rPr lang="de-DE" sz="2800" dirty="0" smtClean="0"/>
              <a:t>Wie integriert man „Mehr Beteiligung“ in Beratungsprozesse in Energie- und Ressourceneffizienz?</a:t>
            </a:r>
            <a:endParaRPr lang="de-DE" sz="2800" dirty="0"/>
          </a:p>
        </p:txBody>
      </p:sp>
      <p:sp>
        <p:nvSpPr>
          <p:cNvPr id="14" name="Rechteck 13"/>
          <p:cNvSpPr/>
          <p:nvPr/>
        </p:nvSpPr>
        <p:spPr>
          <a:xfrm>
            <a:off x="73959" y="73959"/>
            <a:ext cx="3119717" cy="9547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Arial Narrow" panose="020B0606020202030204" pitchFamily="34" charset="0"/>
            </a:endParaRPr>
          </a:p>
        </p:txBody>
      </p:sp>
      <p:graphicFrame>
        <p:nvGraphicFramePr>
          <p:cNvPr id="2" name="Diagramm 1"/>
          <p:cNvGraphicFramePr/>
          <p:nvPr>
            <p:extLst>
              <p:ext uri="{D42A27DB-BD31-4B8C-83A1-F6EECF244321}">
                <p14:modId xmlns:p14="http://schemas.microsoft.com/office/powerpoint/2010/main" val="1480827510"/>
              </p:ext>
            </p:extLst>
          </p:nvPr>
        </p:nvGraphicFramePr>
        <p:xfrm>
          <a:off x="243839" y="2259009"/>
          <a:ext cx="11652069" cy="20881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feld 2"/>
          <p:cNvSpPr txBox="1"/>
          <p:nvPr/>
        </p:nvSpPr>
        <p:spPr>
          <a:xfrm>
            <a:off x="1617309" y="2149218"/>
            <a:ext cx="8905130" cy="677108"/>
          </a:xfrm>
          <a:prstGeom prst="rect">
            <a:avLst/>
          </a:prstGeom>
          <a:noFill/>
        </p:spPr>
        <p:txBody>
          <a:bodyPr wrap="none" rtlCol="0">
            <a:spAutoFit/>
          </a:bodyPr>
          <a:lstStyle/>
          <a:p>
            <a:pPr algn="ctr"/>
            <a:r>
              <a:rPr lang="de-DE" sz="2000" b="1" dirty="0" smtClean="0"/>
              <a:t>In 6 Schritten zu mehr Beteiligung am betrieblichen Klimaschutz</a:t>
            </a:r>
          </a:p>
          <a:p>
            <a:pPr algn="ctr"/>
            <a:r>
              <a:rPr lang="de-DE" dirty="0" smtClean="0"/>
              <a:t>- Analog des Beratungsablaufs nach VDI </a:t>
            </a:r>
            <a:r>
              <a:rPr lang="de-DE" dirty="0"/>
              <a:t>4075 – Produktionsintegrierter Umweltschutz (PIUS) </a:t>
            </a:r>
          </a:p>
        </p:txBody>
      </p:sp>
      <p:graphicFrame>
        <p:nvGraphicFramePr>
          <p:cNvPr id="15" name="Diagramm 14"/>
          <p:cNvGraphicFramePr/>
          <p:nvPr>
            <p:extLst>
              <p:ext uri="{D42A27DB-BD31-4B8C-83A1-F6EECF244321}">
                <p14:modId xmlns:p14="http://schemas.microsoft.com/office/powerpoint/2010/main" val="3456319136"/>
              </p:ext>
            </p:extLst>
          </p:nvPr>
        </p:nvGraphicFramePr>
        <p:xfrm>
          <a:off x="213360" y="3097791"/>
          <a:ext cx="11765280" cy="242997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463042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1"/>
          <p:cNvSpPr>
            <a:spLocks noGrp="1"/>
          </p:cNvSpPr>
          <p:nvPr>
            <p:ph type="ctrTitle"/>
          </p:nvPr>
        </p:nvSpPr>
        <p:spPr>
          <a:xfrm>
            <a:off x="1461332" y="924862"/>
            <a:ext cx="9144000" cy="904741"/>
          </a:xfrm>
        </p:spPr>
        <p:txBody>
          <a:bodyPr>
            <a:normAutofit/>
          </a:bodyPr>
          <a:lstStyle/>
          <a:p>
            <a:r>
              <a:rPr lang="de-DE" sz="2800" dirty="0" smtClean="0"/>
              <a:t>Aufgaben im </a:t>
            </a:r>
            <a:r>
              <a:rPr lang="de-DE" sz="2800" dirty="0"/>
              <a:t>„Zusatzmodul Beteiligung</a:t>
            </a:r>
            <a:r>
              <a:rPr lang="de-DE" sz="2800" dirty="0" smtClean="0"/>
              <a:t>“ </a:t>
            </a:r>
            <a:endParaRPr lang="de-DE" sz="2800" dirty="0"/>
          </a:p>
        </p:txBody>
      </p:sp>
      <p:graphicFrame>
        <p:nvGraphicFramePr>
          <p:cNvPr id="67" name="Diagramm 66"/>
          <p:cNvGraphicFramePr/>
          <p:nvPr>
            <p:extLst>
              <p:ext uri="{D42A27DB-BD31-4B8C-83A1-F6EECF244321}">
                <p14:modId xmlns:p14="http://schemas.microsoft.com/office/powerpoint/2010/main" val="436366235"/>
              </p:ext>
            </p:extLst>
          </p:nvPr>
        </p:nvGraphicFramePr>
        <p:xfrm>
          <a:off x="187234" y="1603476"/>
          <a:ext cx="11765280" cy="20779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feld 7"/>
          <p:cNvSpPr txBox="1"/>
          <p:nvPr/>
        </p:nvSpPr>
        <p:spPr>
          <a:xfrm>
            <a:off x="484578" y="3062098"/>
            <a:ext cx="1506250" cy="492443"/>
          </a:xfrm>
          <a:prstGeom prst="rect">
            <a:avLst/>
          </a:prstGeom>
          <a:solidFill>
            <a:srgbClr val="009FE3"/>
          </a:solidFill>
        </p:spPr>
        <p:txBody>
          <a:bodyPr wrap="square" rtlCol="0">
            <a:spAutoFit/>
          </a:bodyPr>
          <a:lstStyle/>
          <a:p>
            <a:r>
              <a:rPr lang="de-DE" sz="1300" dirty="0" smtClean="0">
                <a:solidFill>
                  <a:schemeClr val="bg1"/>
                </a:solidFill>
              </a:rPr>
              <a:t>Vorgespräch und </a:t>
            </a:r>
          </a:p>
          <a:p>
            <a:r>
              <a:rPr lang="de-DE" sz="1300" dirty="0" smtClean="0">
                <a:solidFill>
                  <a:schemeClr val="bg1"/>
                </a:solidFill>
              </a:rPr>
              <a:t>Auftragsklärung</a:t>
            </a:r>
            <a:endParaRPr lang="de-DE" sz="1300" dirty="0">
              <a:solidFill>
                <a:schemeClr val="bg1"/>
              </a:solidFill>
            </a:endParaRPr>
          </a:p>
        </p:txBody>
      </p:sp>
      <p:sp>
        <p:nvSpPr>
          <p:cNvPr id="23" name="Textfeld 22"/>
          <p:cNvSpPr txBox="1"/>
          <p:nvPr/>
        </p:nvSpPr>
        <p:spPr>
          <a:xfrm>
            <a:off x="484578" y="3581264"/>
            <a:ext cx="1672506" cy="492443"/>
          </a:xfrm>
          <a:prstGeom prst="rect">
            <a:avLst/>
          </a:prstGeom>
          <a:solidFill>
            <a:srgbClr val="009FE3"/>
          </a:solidFill>
        </p:spPr>
        <p:txBody>
          <a:bodyPr wrap="square" rtlCol="0">
            <a:spAutoFit/>
          </a:bodyPr>
          <a:lstStyle>
            <a:defPPr>
              <a:defRPr lang="de-DE"/>
            </a:defPPr>
            <a:lvl1pPr>
              <a:defRPr sz="1200">
                <a:solidFill>
                  <a:schemeClr val="bg1"/>
                </a:solidFill>
              </a:defRPr>
            </a:lvl1pPr>
          </a:lstStyle>
          <a:p>
            <a:r>
              <a:rPr lang="de-DE" sz="1300" dirty="0"/>
              <a:t>Kommittent mit der </a:t>
            </a:r>
          </a:p>
          <a:p>
            <a:r>
              <a:rPr lang="de-DE" sz="1300" dirty="0"/>
              <a:t>Geschäftsführung</a:t>
            </a:r>
          </a:p>
        </p:txBody>
      </p:sp>
      <p:sp>
        <p:nvSpPr>
          <p:cNvPr id="9" name="Textfeld 8"/>
          <p:cNvSpPr txBox="1"/>
          <p:nvPr/>
        </p:nvSpPr>
        <p:spPr>
          <a:xfrm>
            <a:off x="484578" y="4102875"/>
            <a:ext cx="1672506" cy="492443"/>
          </a:xfrm>
          <a:prstGeom prst="rect">
            <a:avLst/>
          </a:prstGeom>
          <a:solidFill>
            <a:srgbClr val="009FE3"/>
          </a:solidFill>
        </p:spPr>
        <p:txBody>
          <a:bodyPr wrap="square" rtlCol="0">
            <a:spAutoFit/>
          </a:bodyPr>
          <a:lstStyle>
            <a:defPPr>
              <a:defRPr lang="de-DE"/>
            </a:defPPr>
            <a:lvl1pPr>
              <a:defRPr sz="1200">
                <a:solidFill>
                  <a:schemeClr val="bg1"/>
                </a:solidFill>
              </a:defRPr>
            </a:lvl1pPr>
          </a:lstStyle>
          <a:p>
            <a:r>
              <a:rPr lang="de-DE" sz="1300" dirty="0"/>
              <a:t>Kick-Off Treffen </a:t>
            </a:r>
            <a:r>
              <a:rPr lang="de-DE" sz="1300" dirty="0" smtClean="0"/>
              <a:t>Projektteam</a:t>
            </a:r>
            <a:endParaRPr lang="de-DE" sz="1300" dirty="0"/>
          </a:p>
        </p:txBody>
      </p:sp>
      <p:sp>
        <p:nvSpPr>
          <p:cNvPr id="10" name="Textfeld 9"/>
          <p:cNvSpPr txBox="1"/>
          <p:nvPr/>
        </p:nvSpPr>
        <p:spPr>
          <a:xfrm>
            <a:off x="475462" y="4911507"/>
            <a:ext cx="1971741" cy="1292662"/>
          </a:xfrm>
          <a:prstGeom prst="rect">
            <a:avLst/>
          </a:prstGeom>
          <a:noFill/>
        </p:spPr>
        <p:txBody>
          <a:bodyPr wrap="square" rtlCol="0">
            <a:spAutoFit/>
          </a:bodyPr>
          <a:lstStyle/>
          <a:p>
            <a:r>
              <a:rPr lang="de-DE" sz="1300" dirty="0" smtClean="0"/>
              <a:t>Ressourcenverbrauch </a:t>
            </a:r>
            <a:r>
              <a:rPr lang="de-DE" sz="1300" dirty="0"/>
              <a:t>im Unternehmen, Begriff </a:t>
            </a:r>
            <a:r>
              <a:rPr lang="de-DE" sz="1300" dirty="0" smtClean="0"/>
              <a:t>Beteiligung und Veränderungsprozesse.</a:t>
            </a:r>
            <a:endParaRPr lang="de-DE" sz="1300" dirty="0"/>
          </a:p>
          <a:p>
            <a:r>
              <a:rPr lang="de-DE" sz="1300" dirty="0"/>
              <a:t>R</a:t>
            </a:r>
            <a:r>
              <a:rPr lang="de-DE" sz="1300" dirty="0" smtClean="0"/>
              <a:t>elevante </a:t>
            </a:r>
            <a:r>
              <a:rPr lang="de-DE" sz="1300" dirty="0"/>
              <a:t>Akteure im </a:t>
            </a:r>
            <a:r>
              <a:rPr lang="de-DE" sz="1300" dirty="0" smtClean="0"/>
              <a:t>Betrieb identifizieren. </a:t>
            </a:r>
            <a:endParaRPr lang="de-DE" sz="1300" dirty="0"/>
          </a:p>
        </p:txBody>
      </p:sp>
      <p:sp>
        <p:nvSpPr>
          <p:cNvPr id="26" name="Textfeld 25"/>
          <p:cNvSpPr txBox="1"/>
          <p:nvPr/>
        </p:nvSpPr>
        <p:spPr>
          <a:xfrm>
            <a:off x="484579" y="6271441"/>
            <a:ext cx="11133666" cy="286232"/>
          </a:xfrm>
          <a:prstGeom prst="rect">
            <a:avLst/>
          </a:prstGeom>
          <a:solidFill>
            <a:srgbClr val="86BC24"/>
          </a:solidFill>
        </p:spPr>
        <p:txBody>
          <a:bodyPr wrap="square" rtlCol="0">
            <a:spAutoFit/>
          </a:bodyPr>
          <a:lstStyle>
            <a:defPPr>
              <a:defRPr lang="de-DE"/>
            </a:defPPr>
            <a:lvl1pPr lvl="0" defTabSz="755650">
              <a:lnSpc>
                <a:spcPct val="90000"/>
              </a:lnSpc>
              <a:spcBef>
                <a:spcPct val="0"/>
              </a:spcBef>
              <a:spcAft>
                <a:spcPct val="35000"/>
              </a:spcAft>
              <a:defRPr sz="1400" b="1">
                <a:solidFill>
                  <a:schemeClr val="bg1"/>
                </a:solidFill>
              </a:defRPr>
            </a:lvl1pPr>
          </a:lstStyle>
          <a:p>
            <a:r>
              <a:rPr lang="de-DE" dirty="0"/>
              <a:t>Laufend: </a:t>
            </a:r>
            <a:r>
              <a:rPr lang="de-DE" dirty="0" smtClean="0"/>
              <a:t>Gute Kommunikation </a:t>
            </a:r>
            <a:r>
              <a:rPr lang="de-DE" dirty="0"/>
              <a:t>zum Projekt (</a:t>
            </a:r>
            <a:r>
              <a:rPr lang="de-DE" dirty="0" smtClean="0"/>
              <a:t>insbesondere </a:t>
            </a:r>
            <a:r>
              <a:rPr lang="de-DE" dirty="0"/>
              <a:t>Einbinden </a:t>
            </a:r>
            <a:r>
              <a:rPr lang="de-DE" dirty="0" smtClean="0"/>
              <a:t>von Betriebsrat </a:t>
            </a:r>
            <a:r>
              <a:rPr lang="de-DE" dirty="0"/>
              <a:t>und Geschäftsführung)</a:t>
            </a:r>
          </a:p>
        </p:txBody>
      </p:sp>
      <p:sp>
        <p:nvSpPr>
          <p:cNvPr id="27" name="Textfeld 26"/>
          <p:cNvSpPr txBox="1"/>
          <p:nvPr/>
        </p:nvSpPr>
        <p:spPr>
          <a:xfrm>
            <a:off x="2157084" y="3151896"/>
            <a:ext cx="9461160" cy="292388"/>
          </a:xfrm>
          <a:prstGeom prst="rect">
            <a:avLst/>
          </a:prstGeom>
          <a:solidFill>
            <a:srgbClr val="009FE3"/>
          </a:solidFill>
        </p:spPr>
        <p:txBody>
          <a:bodyPr wrap="square" rtlCol="0">
            <a:spAutoFit/>
          </a:bodyPr>
          <a:lstStyle>
            <a:defPPr>
              <a:defRPr lang="de-DE"/>
            </a:defPPr>
            <a:lvl1pPr>
              <a:defRPr sz="1200">
                <a:solidFill>
                  <a:schemeClr val="bg1"/>
                </a:solidFill>
              </a:defRPr>
            </a:lvl1pPr>
          </a:lstStyle>
          <a:p>
            <a:pPr algn="ctr"/>
            <a:r>
              <a:rPr lang="de-DE" sz="1300" dirty="0"/>
              <a:t>Workshops mit </a:t>
            </a:r>
            <a:r>
              <a:rPr lang="de-DE" sz="1300" dirty="0" smtClean="0"/>
              <a:t>dem Projektteam</a:t>
            </a:r>
            <a:endParaRPr lang="de-DE" sz="1300" dirty="0"/>
          </a:p>
        </p:txBody>
      </p:sp>
      <p:sp>
        <p:nvSpPr>
          <p:cNvPr id="28" name="Textfeld 27"/>
          <p:cNvSpPr txBox="1"/>
          <p:nvPr/>
        </p:nvSpPr>
        <p:spPr>
          <a:xfrm>
            <a:off x="3400179" y="3583286"/>
            <a:ext cx="5614475" cy="292388"/>
          </a:xfrm>
          <a:prstGeom prst="rect">
            <a:avLst/>
          </a:prstGeom>
          <a:solidFill>
            <a:srgbClr val="009FE3"/>
          </a:solidFill>
        </p:spPr>
        <p:txBody>
          <a:bodyPr wrap="square" rtlCol="0">
            <a:spAutoFit/>
          </a:bodyPr>
          <a:lstStyle>
            <a:defPPr>
              <a:defRPr lang="de-DE"/>
            </a:defPPr>
            <a:lvl1pPr>
              <a:defRPr sz="1200">
                <a:solidFill>
                  <a:schemeClr val="bg1"/>
                </a:solidFill>
              </a:defRPr>
            </a:lvl1pPr>
          </a:lstStyle>
          <a:p>
            <a:r>
              <a:rPr lang="de-DE" sz="1300" dirty="0"/>
              <a:t>Workshop mit Gremium Betriebsrat</a:t>
            </a:r>
          </a:p>
        </p:txBody>
      </p:sp>
      <p:sp>
        <p:nvSpPr>
          <p:cNvPr id="29" name="Textfeld 28"/>
          <p:cNvSpPr txBox="1"/>
          <p:nvPr/>
        </p:nvSpPr>
        <p:spPr>
          <a:xfrm>
            <a:off x="3691218" y="4044607"/>
            <a:ext cx="5804688" cy="492443"/>
          </a:xfrm>
          <a:prstGeom prst="rect">
            <a:avLst/>
          </a:prstGeom>
          <a:solidFill>
            <a:srgbClr val="009FE3"/>
          </a:solidFill>
        </p:spPr>
        <p:txBody>
          <a:bodyPr wrap="square" rtlCol="0">
            <a:spAutoFit/>
          </a:bodyPr>
          <a:lstStyle>
            <a:defPPr>
              <a:defRPr lang="de-DE"/>
            </a:defPPr>
            <a:lvl1pPr>
              <a:defRPr sz="1200">
                <a:solidFill>
                  <a:schemeClr val="bg1"/>
                </a:solidFill>
              </a:defRPr>
            </a:lvl1pPr>
          </a:lstStyle>
          <a:p>
            <a:r>
              <a:rPr lang="de-DE" sz="1300" dirty="0" smtClean="0"/>
              <a:t>Mitarbeiter*innen zur Analyse und Planung einbinden (</a:t>
            </a:r>
            <a:r>
              <a:rPr lang="de-DE" sz="1300" dirty="0"/>
              <a:t>Befragung, Workshops, </a:t>
            </a:r>
            <a:r>
              <a:rPr lang="de-DE" sz="1300" dirty="0" smtClean="0"/>
              <a:t>Einzel-Gespräche</a:t>
            </a:r>
            <a:r>
              <a:rPr lang="de-DE" sz="1300" dirty="0"/>
              <a:t>)</a:t>
            </a:r>
          </a:p>
        </p:txBody>
      </p:sp>
      <p:sp>
        <p:nvSpPr>
          <p:cNvPr id="30" name="Textfeld 29"/>
          <p:cNvSpPr txBox="1"/>
          <p:nvPr/>
        </p:nvSpPr>
        <p:spPr>
          <a:xfrm>
            <a:off x="2541795" y="5050485"/>
            <a:ext cx="1669149" cy="1172629"/>
          </a:xfrm>
          <a:prstGeom prst="rect">
            <a:avLst/>
          </a:prstGeom>
          <a:noFill/>
        </p:spPr>
        <p:txBody>
          <a:bodyPr wrap="square" rtlCol="0">
            <a:spAutoFit/>
          </a:bodyPr>
          <a:lstStyle/>
          <a:p>
            <a:pPr marL="0" lvl="1" defTabSz="755650">
              <a:lnSpc>
                <a:spcPct val="90000"/>
              </a:lnSpc>
              <a:spcBef>
                <a:spcPct val="0"/>
              </a:spcBef>
              <a:spcAft>
                <a:spcPct val="15000"/>
              </a:spcAft>
            </a:pPr>
            <a:r>
              <a:rPr lang="de-DE" sz="1300" dirty="0" smtClean="0"/>
              <a:t>Status </a:t>
            </a:r>
            <a:r>
              <a:rPr lang="de-DE" sz="1300" dirty="0"/>
              <a:t>zu Verbräuchen, </a:t>
            </a:r>
            <a:r>
              <a:rPr lang="de-DE" sz="1300" dirty="0" smtClean="0"/>
              <a:t>Ausschuss etc. und dem Einfluss von Mitarbeiter*innen darauf erfassen.</a:t>
            </a:r>
            <a:endParaRPr lang="de-DE" sz="1300" dirty="0"/>
          </a:p>
        </p:txBody>
      </p:sp>
      <p:sp>
        <p:nvSpPr>
          <p:cNvPr id="24" name="Rechteck 23"/>
          <p:cNvSpPr/>
          <p:nvPr/>
        </p:nvSpPr>
        <p:spPr>
          <a:xfrm>
            <a:off x="4296421" y="4951259"/>
            <a:ext cx="1629290" cy="1232645"/>
          </a:xfrm>
          <a:prstGeom prst="rect">
            <a:avLst/>
          </a:prstGeom>
        </p:spPr>
        <p:txBody>
          <a:bodyPr wrap="square">
            <a:spAutoFit/>
          </a:bodyPr>
          <a:lstStyle/>
          <a:p>
            <a:pPr marL="0" lvl="1" defTabSz="755650">
              <a:lnSpc>
                <a:spcPct val="90000"/>
              </a:lnSpc>
              <a:spcBef>
                <a:spcPct val="0"/>
              </a:spcBef>
              <a:spcAft>
                <a:spcPct val="15000"/>
              </a:spcAft>
            </a:pPr>
            <a:r>
              <a:rPr lang="de-DE" sz="1300" dirty="0"/>
              <a:t>Wie </a:t>
            </a:r>
            <a:r>
              <a:rPr lang="de-DE" sz="1300" dirty="0" smtClean="0"/>
              <a:t>wird derzeit beteiligt? </a:t>
            </a:r>
          </a:p>
          <a:p>
            <a:pPr marL="0" lvl="1" defTabSz="755650">
              <a:lnSpc>
                <a:spcPct val="90000"/>
              </a:lnSpc>
              <a:spcBef>
                <a:spcPct val="0"/>
              </a:spcBef>
              <a:spcAft>
                <a:spcPct val="15000"/>
              </a:spcAft>
            </a:pPr>
            <a:r>
              <a:rPr lang="de-DE" sz="1300" dirty="0" smtClean="0"/>
              <a:t>Was funktioniert gut, was weniger?</a:t>
            </a:r>
          </a:p>
          <a:p>
            <a:pPr marL="0" lvl="1" defTabSz="755650">
              <a:lnSpc>
                <a:spcPct val="90000"/>
              </a:lnSpc>
              <a:spcBef>
                <a:spcPct val="0"/>
              </a:spcBef>
              <a:spcAft>
                <a:spcPct val="15000"/>
              </a:spcAft>
            </a:pPr>
            <a:r>
              <a:rPr lang="de-DE" sz="1300" dirty="0" smtClean="0"/>
              <a:t>Was beeinflusst das Verhalten?</a:t>
            </a:r>
            <a:endParaRPr lang="de-DE" sz="1300" dirty="0"/>
          </a:p>
        </p:txBody>
      </p:sp>
      <p:sp>
        <p:nvSpPr>
          <p:cNvPr id="32" name="Textfeld 31"/>
          <p:cNvSpPr txBox="1"/>
          <p:nvPr/>
        </p:nvSpPr>
        <p:spPr>
          <a:xfrm>
            <a:off x="484579" y="4618680"/>
            <a:ext cx="11133666" cy="286232"/>
          </a:xfrm>
          <a:prstGeom prst="rect">
            <a:avLst/>
          </a:prstGeom>
          <a:solidFill>
            <a:srgbClr val="86BC24"/>
          </a:solidFill>
        </p:spPr>
        <p:txBody>
          <a:bodyPr wrap="square" rtlCol="0">
            <a:spAutoFit/>
          </a:bodyPr>
          <a:lstStyle/>
          <a:p>
            <a:pPr lvl="0" defTabSz="755650">
              <a:lnSpc>
                <a:spcPct val="90000"/>
              </a:lnSpc>
              <a:spcBef>
                <a:spcPct val="0"/>
              </a:spcBef>
              <a:spcAft>
                <a:spcPct val="35000"/>
              </a:spcAft>
            </a:pPr>
            <a:r>
              <a:rPr lang="de-DE" sz="1400" b="1" dirty="0" smtClean="0">
                <a:solidFill>
                  <a:schemeClr val="bg1"/>
                </a:solidFill>
              </a:rPr>
              <a:t>Ziel und Inhalte der Schritte:</a:t>
            </a:r>
            <a:endParaRPr lang="de-DE" sz="1400" b="1" dirty="0">
              <a:solidFill>
                <a:schemeClr val="bg1"/>
              </a:solidFill>
            </a:endParaRPr>
          </a:p>
        </p:txBody>
      </p:sp>
      <p:sp>
        <p:nvSpPr>
          <p:cNvPr id="33" name="Rechteck 32"/>
          <p:cNvSpPr/>
          <p:nvPr/>
        </p:nvSpPr>
        <p:spPr>
          <a:xfrm>
            <a:off x="6077606" y="4930696"/>
            <a:ext cx="2340640" cy="1442703"/>
          </a:xfrm>
          <a:prstGeom prst="rect">
            <a:avLst/>
          </a:prstGeom>
        </p:spPr>
        <p:txBody>
          <a:bodyPr wrap="square">
            <a:spAutoFit/>
          </a:bodyPr>
          <a:lstStyle/>
          <a:p>
            <a:pPr marL="0" lvl="1" defTabSz="755650">
              <a:lnSpc>
                <a:spcPct val="90000"/>
              </a:lnSpc>
              <a:spcBef>
                <a:spcPct val="0"/>
              </a:spcBef>
              <a:spcAft>
                <a:spcPct val="15000"/>
              </a:spcAft>
            </a:pPr>
            <a:r>
              <a:rPr lang="de-DE" sz="1300" dirty="0" smtClean="0"/>
              <a:t>Zusammenführen Einspar-Ziele mit Beteiligung zu Handlungsbereichen:</a:t>
            </a:r>
          </a:p>
          <a:p>
            <a:pPr marL="0" lvl="1" defTabSz="755650">
              <a:lnSpc>
                <a:spcPct val="90000"/>
              </a:lnSpc>
              <a:spcBef>
                <a:spcPct val="0"/>
              </a:spcBef>
              <a:spcAft>
                <a:spcPct val="15000"/>
              </a:spcAft>
            </a:pPr>
            <a:r>
              <a:rPr lang="de-DE" sz="1300" dirty="0" smtClean="0"/>
              <a:t>Wo </a:t>
            </a:r>
            <a:r>
              <a:rPr lang="de-DE" sz="1300" dirty="0"/>
              <a:t>Verbrauch reduzieren?</a:t>
            </a:r>
          </a:p>
          <a:p>
            <a:pPr marL="0" lvl="1" defTabSz="755650">
              <a:lnSpc>
                <a:spcPct val="90000"/>
              </a:lnSpc>
              <a:spcBef>
                <a:spcPct val="0"/>
              </a:spcBef>
              <a:spcAft>
                <a:spcPct val="15000"/>
              </a:spcAft>
            </a:pPr>
            <a:r>
              <a:rPr lang="de-DE" sz="1300" dirty="0"/>
              <a:t>Wie kann mehr Beteiligung </a:t>
            </a:r>
            <a:r>
              <a:rPr lang="de-DE" sz="1300" dirty="0" smtClean="0"/>
              <a:t>dabei helfen</a:t>
            </a:r>
            <a:r>
              <a:rPr lang="de-DE" sz="1300" dirty="0"/>
              <a:t>?</a:t>
            </a:r>
          </a:p>
          <a:p>
            <a:pPr marL="0" lvl="1" defTabSz="755650">
              <a:lnSpc>
                <a:spcPct val="90000"/>
              </a:lnSpc>
              <a:spcBef>
                <a:spcPct val="0"/>
              </a:spcBef>
              <a:spcAft>
                <a:spcPct val="15000"/>
              </a:spcAft>
            </a:pPr>
            <a:endParaRPr lang="de-DE" sz="1300" dirty="0"/>
          </a:p>
        </p:txBody>
      </p:sp>
      <p:sp>
        <p:nvSpPr>
          <p:cNvPr id="35" name="Rechteck 34"/>
          <p:cNvSpPr/>
          <p:nvPr/>
        </p:nvSpPr>
        <p:spPr>
          <a:xfrm>
            <a:off x="8418246" y="5022146"/>
            <a:ext cx="1675885" cy="1382686"/>
          </a:xfrm>
          <a:prstGeom prst="rect">
            <a:avLst/>
          </a:prstGeom>
        </p:spPr>
        <p:txBody>
          <a:bodyPr wrap="square">
            <a:spAutoFit/>
          </a:bodyPr>
          <a:lstStyle/>
          <a:p>
            <a:pPr marL="0" lvl="1" defTabSz="755650">
              <a:lnSpc>
                <a:spcPct val="90000"/>
              </a:lnSpc>
              <a:spcBef>
                <a:spcPct val="0"/>
              </a:spcBef>
              <a:spcAft>
                <a:spcPct val="15000"/>
              </a:spcAft>
            </a:pPr>
            <a:r>
              <a:rPr lang="de-DE" sz="1300" dirty="0" smtClean="0"/>
              <a:t>Konkretisieren, Bewerten und Priorisieren der Handlungsoptionen. Auswirkungen abschätzen.</a:t>
            </a:r>
            <a:endParaRPr lang="de-DE" sz="1300" dirty="0"/>
          </a:p>
          <a:p>
            <a:pPr marL="0" lvl="1" defTabSz="755650">
              <a:lnSpc>
                <a:spcPct val="90000"/>
              </a:lnSpc>
              <a:spcBef>
                <a:spcPct val="0"/>
              </a:spcBef>
              <a:spcAft>
                <a:spcPct val="15000"/>
              </a:spcAft>
            </a:pPr>
            <a:endParaRPr lang="de-DE" sz="1300" dirty="0"/>
          </a:p>
        </p:txBody>
      </p:sp>
      <p:sp>
        <p:nvSpPr>
          <p:cNvPr id="25" name="Rechteck 24"/>
          <p:cNvSpPr/>
          <p:nvPr/>
        </p:nvSpPr>
        <p:spPr>
          <a:xfrm>
            <a:off x="9889310" y="5041873"/>
            <a:ext cx="1739152" cy="1092607"/>
          </a:xfrm>
          <a:prstGeom prst="rect">
            <a:avLst/>
          </a:prstGeom>
        </p:spPr>
        <p:txBody>
          <a:bodyPr wrap="square">
            <a:spAutoFit/>
          </a:bodyPr>
          <a:lstStyle/>
          <a:p>
            <a:r>
              <a:rPr lang="de-DE" sz="1300" dirty="0" smtClean="0"/>
              <a:t>Planen, Umsetzen und Nachbereiten der Maßnahmen für mehr Beteiligung der Mitarbeitenden.</a:t>
            </a:r>
            <a:endParaRPr lang="de-DE" sz="1300" dirty="0"/>
          </a:p>
        </p:txBody>
      </p:sp>
      <p:sp>
        <p:nvSpPr>
          <p:cNvPr id="37" name="Textfeld 36"/>
          <p:cNvSpPr txBox="1"/>
          <p:nvPr/>
        </p:nvSpPr>
        <p:spPr>
          <a:xfrm>
            <a:off x="9829148" y="3558473"/>
            <a:ext cx="1789096" cy="692497"/>
          </a:xfrm>
          <a:prstGeom prst="rect">
            <a:avLst/>
          </a:prstGeom>
          <a:solidFill>
            <a:srgbClr val="009FE3"/>
          </a:solidFill>
        </p:spPr>
        <p:txBody>
          <a:bodyPr wrap="square" rtlCol="0">
            <a:spAutoFit/>
          </a:bodyPr>
          <a:lstStyle>
            <a:defPPr>
              <a:defRPr lang="de-DE"/>
            </a:defPPr>
            <a:lvl1pPr>
              <a:defRPr sz="1200">
                <a:solidFill>
                  <a:schemeClr val="bg1"/>
                </a:solidFill>
              </a:defRPr>
            </a:lvl1pPr>
          </a:lstStyle>
          <a:p>
            <a:r>
              <a:rPr lang="de-DE" sz="1300" dirty="0"/>
              <a:t>Konkrete </a:t>
            </a:r>
            <a:r>
              <a:rPr lang="de-DE" sz="1300" dirty="0" smtClean="0"/>
              <a:t>Maßnahmen und Projekte für mehr Beteiligung (vgl. T.002)</a:t>
            </a:r>
            <a:endParaRPr lang="de-DE" sz="1300" dirty="0"/>
          </a:p>
        </p:txBody>
      </p:sp>
    </p:spTree>
    <p:extLst>
      <p:ext uri="{BB962C8B-B14F-4D97-AF65-F5344CB8AC3E}">
        <p14:creationId xmlns:p14="http://schemas.microsoft.com/office/powerpoint/2010/main" val="1492626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7" grpId="0">
        <p:bldAsOne/>
      </p:bldGraphic>
    </p:bldLst>
  </p:timing>
</p:sld>
</file>

<file path=ppt/theme/theme1.xml><?xml version="1.0" encoding="utf-8"?>
<a:theme xmlns:a="http://schemas.openxmlformats.org/drawingml/2006/main" name="6 Masterfolie-6 Efa-EI-TBS-MAIS-EU ESF-MKULNV und Farbe hellgr%C3%BC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2F8152852ED18445969B2952F69B68FB" ma:contentTypeVersion="4" ma:contentTypeDescription="Ein neues Dokument erstellen." ma:contentTypeScope="" ma:versionID="10698061627e028ad19e5534b468c9c9">
  <xsd:schema xmlns:xsd="http://www.w3.org/2001/XMLSchema" xmlns:xs="http://www.w3.org/2001/XMLSchema" xmlns:p="http://schemas.microsoft.com/office/2006/metadata/properties" xmlns:ns2="f89dfec4-070d-4395-9822-537f27f331ca" xmlns:ns3="abe0f190-cdda-4d89-a611-351ca1f94bd7" targetNamespace="http://schemas.microsoft.com/office/2006/metadata/properties" ma:root="true" ma:fieldsID="eae11ec3776ceb4b34a6ae1ffd516171" ns2:_="" ns3:_="">
    <xsd:import namespace="f89dfec4-070d-4395-9822-537f27f331ca"/>
    <xsd:import namespace="abe0f190-cdda-4d89-a611-351ca1f94bd7"/>
    <xsd:element name="properties">
      <xsd:complexType>
        <xsd:sequence>
          <xsd:element name="documentManagement">
            <xsd:complexType>
              <xsd:all>
                <xsd:element ref="ns2:_dlc_DocId" minOccurs="0"/>
                <xsd:element ref="ns2:_dlc_DocIdUrl" minOccurs="0"/>
                <xsd:element ref="ns2:_dlc_DocIdPersistId" minOccurs="0"/>
                <xsd:element ref="ns3:i2b6707bb70a48e7b0b01c2961e9232c" minOccurs="0"/>
                <xsd:element ref="ns2:TaxCatchAll" minOccurs="0"/>
                <xsd:element ref="ns3:Schl_x00fc_sselwor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89dfec4-070d-4395-9822-537f27f331ca" elementFormDefault="qualified">
    <xsd:import namespace="http://schemas.microsoft.com/office/2006/documentManagement/types"/>
    <xsd:import namespace="http://schemas.microsoft.com/office/infopath/2007/PartnerControls"/>
    <xsd:element name="_dlc_DocId" ma:index="8" nillable="true" ma:displayName="Wert der Dokument-ID" ma:description="Der Wert der diesem Element zugewiesenen Dokument-ID." ma:internalName="_dlc_DocId" ma:readOnly="true">
      <xsd:simpleType>
        <xsd:restriction base="dms:Text"/>
      </xsd:simpleType>
    </xsd:element>
    <xsd:element name="_dlc_DocIdUrl" ma:index="9" nillable="true" ma:displayName="Dokument-ID" ma:description="Permanenter Hyperlink zu diesem Dok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Beständige ID" ma:description="ID beim Hinzufügen beibehalten." ma:hidden="true" ma:internalName="_dlc_DocIdPersistId" ma:readOnly="true">
      <xsd:simpleType>
        <xsd:restriction base="dms:Boolean"/>
      </xsd:simpleType>
    </xsd:element>
    <xsd:element name="TaxCatchAll" ma:index="13" nillable="true" ma:displayName="Taxonomiespalte &quot;Alle abfangen&quot;" ma:hidden="true" ma:list="{91a17a19-fcb2-4ec3-8640-0a4d48d6a964}" ma:internalName="TaxCatchAll" ma:showField="CatchAllData" ma:web="f89dfec4-070d-4395-9822-537f27f331ca">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be0f190-cdda-4d89-a611-351ca1f94bd7" elementFormDefault="qualified">
    <xsd:import namespace="http://schemas.microsoft.com/office/2006/documentManagement/types"/>
    <xsd:import namespace="http://schemas.microsoft.com/office/infopath/2007/PartnerControls"/>
    <xsd:element name="i2b6707bb70a48e7b0b01c2961e9232c" ma:index="12" nillable="true" ma:taxonomy="true" ma:internalName="i2b6707bb70a48e7b0b01c2961e9232c" ma:taxonomyFieldName="DokTyp" ma:displayName="DokTyp" ma:default="" ma:fieldId="{22b6707b-b70a-48e7-b0b0-1c2961e9232c}" ma:taxonomyMulti="true" ma:sspId="11499e37-d308-4901-996c-eb6d626bbc7c" ma:termSetId="7c50bbc6-89cb-4685-95f5-d6695d37f7b8" ma:anchorId="00000000-0000-0000-0000-000000000000" ma:open="true" ma:isKeyword="false">
      <xsd:complexType>
        <xsd:sequence>
          <xsd:element ref="pc:Terms" minOccurs="0" maxOccurs="1"/>
        </xsd:sequence>
      </xsd:complexType>
    </xsd:element>
    <xsd:element name="Schl_x00fc_sselworte" ma:index="14" nillable="true" ma:displayName="Schlüsselworte" ma:internalName="Schl_x00fc_sselwort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Schl_x00fc_sselworte xmlns="abe0f190-cdda-4d89-a611-351ca1f94bd7" xsi:nil="true"/>
    <i2b6707bb70a48e7b0b01c2961e9232c xmlns="abe0f190-cdda-4d89-a611-351ca1f94bd7">
      <Terms xmlns="http://schemas.microsoft.com/office/infopath/2007/PartnerControls"/>
    </i2b6707bb70a48e7b0b01c2961e9232c>
    <TaxCatchAll xmlns="f89dfec4-070d-4395-9822-537f27f331ca"/>
    <_dlc_DocId xmlns="f89dfec4-070d-4395-9822-537f27f331ca">XWYCKWRY45HD-25-1518</_dlc_DocId>
    <_dlc_DocIdUrl xmlns="f89dfec4-070d-4395-9822-537f27f331ca">
      <Url>https://extranet.tbs-nrw.de/Projekte/Klimaschutz/_layouts/15/DocIdRedir.aspx?ID=XWYCKWRY45HD-25-1518</Url>
      <Description>XWYCKWRY45HD-25-1518</Description>
    </_dlc_DocIdUrl>
  </documentManagement>
</p:properties>
</file>

<file path=customXml/itemProps1.xml><?xml version="1.0" encoding="utf-8"?>
<ds:datastoreItem xmlns:ds="http://schemas.openxmlformats.org/officeDocument/2006/customXml" ds:itemID="{78769F85-B759-4B89-ADB4-F4E731758BD6}">
  <ds:schemaRefs>
    <ds:schemaRef ds:uri="http://schemas.microsoft.com/sharepoint/v3/contenttype/forms"/>
  </ds:schemaRefs>
</ds:datastoreItem>
</file>

<file path=customXml/itemProps2.xml><?xml version="1.0" encoding="utf-8"?>
<ds:datastoreItem xmlns:ds="http://schemas.openxmlformats.org/officeDocument/2006/customXml" ds:itemID="{5898C4C7-6127-4849-9912-ED7F49B14D9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89dfec4-070d-4395-9822-537f27f331ca"/>
    <ds:schemaRef ds:uri="abe0f190-cdda-4d89-a611-351ca1f94bd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842DB87-5A90-4387-A497-439C487D4ACE}">
  <ds:schemaRefs>
    <ds:schemaRef ds:uri="http://schemas.microsoft.com/sharepoint/events"/>
  </ds:schemaRefs>
</ds:datastoreItem>
</file>

<file path=customXml/itemProps4.xml><?xml version="1.0" encoding="utf-8"?>
<ds:datastoreItem xmlns:ds="http://schemas.openxmlformats.org/officeDocument/2006/customXml" ds:itemID="{C68E3919-768C-447A-B662-D30FCA4F38C3}">
  <ds:schemaRefs>
    <ds:schemaRef ds:uri="http://purl.org/dc/terms/"/>
    <ds:schemaRef ds:uri="http://schemas.microsoft.com/office/2006/documentManagement/types"/>
    <ds:schemaRef ds:uri="f89dfec4-070d-4395-9822-537f27f331ca"/>
    <ds:schemaRef ds:uri="http://purl.org/dc/elements/1.1/"/>
    <ds:schemaRef ds:uri="abe0f190-cdda-4d89-a611-351ca1f94bd7"/>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6 Masterfolie-6 Efa-EI-TBS-MAIS-EU ESF-MKULNV und Farbe hellgr%C3%BCn</Template>
  <TotalTime>0</TotalTime>
  <Words>4495</Words>
  <Application>Microsoft Office PowerPoint</Application>
  <PresentationFormat>Breitbild</PresentationFormat>
  <Paragraphs>860</Paragraphs>
  <Slides>75</Slides>
  <Notes>12</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75</vt:i4>
      </vt:variant>
    </vt:vector>
  </HeadingPairs>
  <TitlesOfParts>
    <vt:vector size="81" baseType="lpstr">
      <vt:lpstr>Arial</vt:lpstr>
      <vt:lpstr>Arial Narrow</vt:lpstr>
      <vt:lpstr>Calibri</vt:lpstr>
      <vt:lpstr>Times New Roman</vt:lpstr>
      <vt:lpstr>Wingdings</vt:lpstr>
      <vt:lpstr>6 Masterfolie-6 Efa-EI-TBS-MAIS-EU ESF-MKULNV und Farbe hellgr%C3%BCn</vt:lpstr>
      <vt:lpstr>PowerPoint-Präsentation</vt:lpstr>
      <vt:lpstr>  Infos zum Projekt „Mehr Klimaschutz durch Beteiligung“ </vt:lpstr>
      <vt:lpstr>  Infos zum Projekt „Mehr Klimaschutz durch Beteiligung“ </vt:lpstr>
      <vt:lpstr>PowerPoint-Präsentation</vt:lpstr>
      <vt:lpstr>Wie integriert man „Mehr Beteiligung“ in Beratungsprozesse zu Energie- und Ressourceneffizienz?</vt:lpstr>
      <vt:lpstr>Wie integriert man „mehr Beteiligung“ in Beratungsprozesse zu Energie- und Ressourceneffizienz?</vt:lpstr>
      <vt:lpstr>Wie integriert man „Mehr Beteiligung“ in Beratungsprozesse in Energie- und Ressourceneffizienz?</vt:lpstr>
      <vt:lpstr>Wie integriert man „Mehr Beteiligung“ in Beratungsprozesse in Energie- und Ressourceneffizienz?</vt:lpstr>
      <vt:lpstr>Aufgaben im „Zusatzmodul Beteiligung“ </vt:lpstr>
      <vt:lpstr>Schematischer Ablauf  „Zusatzmodul Beteiligung“ </vt:lpstr>
      <vt:lpstr>Mit 6 Schritten zu mehr Beteiligung</vt:lpstr>
      <vt:lpstr>PowerPoint-Präsentation</vt:lpstr>
      <vt:lpstr>Beispiel: Energie- und Ressourcenverbrauch im Betrieb</vt:lpstr>
      <vt:lpstr>Beispiel: Energie- und Ressourcenverbrauch im Betrieb</vt:lpstr>
      <vt:lpstr>Klimaschutz – Klimawandel?</vt:lpstr>
      <vt:lpstr>Klimawandel und CO2 – Was hat das mit uns zu tun?</vt:lpstr>
      <vt:lpstr>Nachhaltigkeit oder Klimaschutz?</vt:lpstr>
      <vt:lpstr>Ist das neu? Klimaschutz und Beteiligung </vt:lpstr>
      <vt:lpstr>Überblick zu betrieblichem Klimaschutz</vt:lpstr>
      <vt:lpstr>Handlungsfelder im betrieblichen Klimaschutz</vt:lpstr>
      <vt:lpstr>Warum Ressourceneffizienz?</vt:lpstr>
      <vt:lpstr>PowerPoint-Präsentation</vt:lpstr>
      <vt:lpstr>Einleitung</vt:lpstr>
      <vt:lpstr>PowerPoint-Präsentation</vt:lpstr>
      <vt:lpstr>Vorteile von Klimaschutz auf einen Blick…</vt:lpstr>
      <vt:lpstr>PowerPoint-Präsentation</vt:lpstr>
      <vt:lpstr>Unternehmerische Verantwortung - Einordnung Projektthema in CSR</vt:lpstr>
      <vt:lpstr>Verschwendung minimieren mit Beteiligung?</vt:lpstr>
      <vt:lpstr>8 Arten der Verschwendung</vt:lpstr>
      <vt:lpstr>PowerPoint-Präsentation</vt:lpstr>
      <vt:lpstr>Warum ist Beteiligung am betrieblichen Klimaschutz für den Betrieb wichtig? </vt:lpstr>
      <vt:lpstr>Warum ist Beteiligung für Betriebsräte wichtig? </vt:lpstr>
      <vt:lpstr>PowerPoint-Präsentation</vt:lpstr>
      <vt:lpstr>PowerPoint-Präsentation</vt:lpstr>
      <vt:lpstr>PowerPoint-Präsentation</vt:lpstr>
      <vt:lpstr>Veränderungsprozesse</vt:lpstr>
      <vt:lpstr>Veränderungsprozesse – Phasenmodell - 2</vt:lpstr>
      <vt:lpstr>Veränderungsprozesse – Phasenmodell - 2</vt:lpstr>
      <vt:lpstr>Einflussfaktoren auf diese Phasen</vt:lpstr>
      <vt:lpstr>PowerPoint-Präsentation</vt:lpstr>
      <vt:lpstr>Wie werden Maßnahmen zur Beteiligung erfolgreich, in dem sie zu verändertem Verhalten führen?</vt:lpstr>
      <vt:lpstr>PowerPoint-Präsentation</vt:lpstr>
      <vt:lpstr>Wichtige Akteure im Betrieb</vt:lpstr>
      <vt:lpstr>Zielgruppen - Waben</vt:lpstr>
      <vt:lpstr>Warum ist der Betriebsrat ein wichtiger Akteur?</vt:lpstr>
      <vt:lpstr>Jeder sieht unterschiedliche Potenziale</vt:lpstr>
      <vt:lpstr>PowerPoint-Präsentation</vt:lpstr>
      <vt:lpstr>Akteursanalyse</vt:lpstr>
      <vt:lpstr>Akteursanalyse</vt:lpstr>
      <vt:lpstr>Akteursanalyse</vt:lpstr>
      <vt:lpstr>Wer im Unternehmen kann die Maßnahmen zur Veränderung wie unterstützen? Wer könnte ggf. blockieren?</vt:lpstr>
      <vt:lpstr>Wer sind die relevanten Akteure?</vt:lpstr>
      <vt:lpstr>Exkurs: Gelungene Kommunikation  – Wo ist der Weg aus dem Labyrinth?</vt:lpstr>
      <vt:lpstr>Gute Kommunikation sollte man planen –  Die Kommunikations-Matrix</vt:lpstr>
      <vt:lpstr>PowerPoint-Präsentation</vt:lpstr>
      <vt:lpstr>Wer muss was, wann wissen?</vt:lpstr>
      <vt:lpstr>PowerPoint-Präsentation</vt:lpstr>
      <vt:lpstr>Schätzen Sie:  Wieviel Grad Celsius sollten es für eine gute Arbeitsatmosphäre im Büro sein?</vt:lpstr>
      <vt:lpstr>PowerPoint-Präsentation</vt:lpstr>
      <vt:lpstr>Arschkalt - Ein Büro auf Eis!</vt:lpstr>
      <vt:lpstr>Welche Systeme/Zertifikate gibt es im Bereich Klimaschutz und wie wird daran beteiligt?</vt:lpstr>
      <vt:lpstr>Wo „brennt es“ im Bereich Klimaschutz  und wie wird daran beteiligt?</vt:lpstr>
      <vt:lpstr>Wo im Unternehmen haben Mitarbeiterinnen Einflüsse auf Energie-und Ressourcenverbrauch?</vt:lpstr>
      <vt:lpstr>Wo im Unternehmen haben Mitarbeiter*innen Einflüsse auf Energie-und Ressourcenverbrauch?</vt:lpstr>
      <vt:lpstr>Welche Energie/Ressource wird  in welchem Maße vom Mitarbeiter beeinflusst?</vt:lpstr>
      <vt:lpstr>Welche Energie/Ressource wird  in welchem Maße vom Mitarbeiter beeinflusst?</vt:lpstr>
      <vt:lpstr>Mitarbeiter*innen-Beteiligung beim Verbrauch von Energie und Ressourcen - Umweltaspekte und Beteiligungsgrad</vt:lpstr>
      <vt:lpstr>Analyse des Mitarbeiter*innen Verhaltens in Bezug auf Energie und Ressourcen</vt:lpstr>
      <vt:lpstr>Wo im Unternehmen werden  Mitarbeiter*innen wie beteiligt?</vt:lpstr>
      <vt:lpstr>Wie wird derzeit Beteiligung wo gelebt?</vt:lpstr>
      <vt:lpstr>Maßnahmenentwicklung - Beispiel</vt:lpstr>
      <vt:lpstr>Wo kann welche Beteiligung helfen?</vt:lpstr>
      <vt:lpstr>Aufwand und Mehrwert  von Maßnahmen zu mehr Beteiligung einschätzen</vt:lpstr>
      <vt:lpstr>Beispiel: Maßnahmen als SMARTE Ziele</vt:lpstr>
      <vt:lpstr>PowerPoint-Präsentation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Admin</dc:creator>
  <cp:lastModifiedBy>Admin</cp:lastModifiedBy>
  <cp:revision>339</cp:revision>
  <cp:lastPrinted>2017-09-20T12:47:27Z</cp:lastPrinted>
  <dcterms:created xsi:type="dcterms:W3CDTF">2016-04-06T12:18:13Z</dcterms:created>
  <dcterms:modified xsi:type="dcterms:W3CDTF">2017-12-13T11:18:38Z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0x0101002F8152852ED18445969B2952F69B68FB</vt:lpwstr>
  </property>
  <property fmtid="{D5CDD505-2E9C-101B-9397-08002B2CF9AE}" pid="3" name="_dlc_DocIdItemGuid">
    <vt:lpwstr>42229541-5d9a-4fe6-8220-6f46f858e0a0</vt:lpwstr>
  </property>
  <property fmtid="{D5CDD505-2E9C-101B-9397-08002B2CF9AE}" pid="4" name="DokTyp">
    <vt:lpwstr/>
  </property>
</Properties>
</file>